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tif" ContentType="image/tif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notesMasterIdLst>
    <p:notesMasterId r:id="rId217"/>
  </p:notesMasterIdLst>
  <p:sldIdLst>
    <p:sldId id="256" r:id="rId2"/>
    <p:sldId id="529" r:id="rId3"/>
    <p:sldId id="496" r:id="rId4"/>
    <p:sldId id="258" r:id="rId5"/>
    <p:sldId id="259" r:id="rId6"/>
    <p:sldId id="531" r:id="rId7"/>
    <p:sldId id="530" r:id="rId8"/>
    <p:sldId id="498" r:id="rId9"/>
    <p:sldId id="516" r:id="rId10"/>
    <p:sldId id="268" r:id="rId11"/>
    <p:sldId id="269" r:id="rId12"/>
    <p:sldId id="270" r:id="rId13"/>
    <p:sldId id="271" r:id="rId14"/>
    <p:sldId id="272" r:id="rId15"/>
    <p:sldId id="273" r:id="rId16"/>
    <p:sldId id="274" r:id="rId17"/>
    <p:sldId id="279" r:id="rId18"/>
    <p:sldId id="280" r:id="rId19"/>
    <p:sldId id="281" r:id="rId20"/>
    <p:sldId id="282" r:id="rId21"/>
    <p:sldId id="283" r:id="rId22"/>
    <p:sldId id="456" r:id="rId23"/>
    <p:sldId id="284" r:id="rId24"/>
    <p:sldId id="502" r:id="rId25"/>
    <p:sldId id="285" r:id="rId26"/>
    <p:sldId id="286" r:id="rId27"/>
    <p:sldId id="287" r:id="rId28"/>
    <p:sldId id="288" r:id="rId29"/>
    <p:sldId id="289" r:id="rId30"/>
    <p:sldId id="290" r:id="rId31"/>
    <p:sldId id="291" r:id="rId32"/>
    <p:sldId id="505" r:id="rId33"/>
    <p:sldId id="518" r:id="rId34"/>
    <p:sldId id="293" r:id="rId35"/>
    <p:sldId id="294" r:id="rId36"/>
    <p:sldId id="515" r:id="rId37"/>
    <p:sldId id="295" r:id="rId38"/>
    <p:sldId id="296" r:id="rId39"/>
    <p:sldId id="297" r:id="rId40"/>
    <p:sldId id="298" r:id="rId41"/>
    <p:sldId id="299" r:id="rId42"/>
    <p:sldId id="300" r:id="rId43"/>
    <p:sldId id="301" r:id="rId44"/>
    <p:sldId id="302" r:id="rId45"/>
    <p:sldId id="303" r:id="rId46"/>
    <p:sldId id="304" r:id="rId47"/>
    <p:sldId id="306" r:id="rId48"/>
    <p:sldId id="512" r:id="rId49"/>
    <p:sldId id="307" r:id="rId50"/>
    <p:sldId id="520" r:id="rId51"/>
    <p:sldId id="309" r:id="rId52"/>
    <p:sldId id="513" r:id="rId53"/>
    <p:sldId id="519" r:id="rId54"/>
    <p:sldId id="311" r:id="rId55"/>
    <p:sldId id="509" r:id="rId56"/>
    <p:sldId id="521" r:id="rId57"/>
    <p:sldId id="510" r:id="rId58"/>
    <p:sldId id="462" r:id="rId59"/>
    <p:sldId id="463" r:id="rId60"/>
    <p:sldId id="314" r:id="rId61"/>
    <p:sldId id="523" r:id="rId62"/>
    <p:sldId id="522" r:id="rId63"/>
    <p:sldId id="461" r:id="rId64"/>
    <p:sldId id="504" r:id="rId65"/>
    <p:sldId id="318" r:id="rId66"/>
    <p:sldId id="319" r:id="rId67"/>
    <p:sldId id="486" r:id="rId68"/>
    <p:sldId id="322" r:id="rId69"/>
    <p:sldId id="323" r:id="rId70"/>
    <p:sldId id="324" r:id="rId71"/>
    <p:sldId id="325" r:id="rId72"/>
    <p:sldId id="326" r:id="rId73"/>
    <p:sldId id="327" r:id="rId74"/>
    <p:sldId id="328" r:id="rId75"/>
    <p:sldId id="329" r:id="rId76"/>
    <p:sldId id="330" r:id="rId77"/>
    <p:sldId id="331" r:id="rId78"/>
    <p:sldId id="332" r:id="rId79"/>
    <p:sldId id="493" r:id="rId80"/>
    <p:sldId id="333" r:id="rId81"/>
    <p:sldId id="511" r:id="rId82"/>
    <p:sldId id="334" r:id="rId83"/>
    <p:sldId id="335" r:id="rId84"/>
    <p:sldId id="336" r:id="rId85"/>
    <p:sldId id="474" r:id="rId86"/>
    <p:sldId id="338" r:id="rId87"/>
    <p:sldId id="475" r:id="rId88"/>
    <p:sldId id="340" r:id="rId89"/>
    <p:sldId id="341" r:id="rId90"/>
    <p:sldId id="342" r:id="rId91"/>
    <p:sldId id="343" r:id="rId92"/>
    <p:sldId id="433" r:id="rId93"/>
    <p:sldId id="345" r:id="rId94"/>
    <p:sldId id="346" r:id="rId95"/>
    <p:sldId id="347" r:id="rId96"/>
    <p:sldId id="348" r:id="rId97"/>
    <p:sldId id="483" r:id="rId98"/>
    <p:sldId id="349" r:id="rId99"/>
    <p:sldId id="350" r:id="rId100"/>
    <p:sldId id="434" r:id="rId101"/>
    <p:sldId id="525" r:id="rId102"/>
    <p:sldId id="352" r:id="rId103"/>
    <p:sldId id="353" r:id="rId104"/>
    <p:sldId id="354" r:id="rId105"/>
    <p:sldId id="466" r:id="rId106"/>
    <p:sldId id="355" r:id="rId107"/>
    <p:sldId id="467" r:id="rId108"/>
    <p:sldId id="356" r:id="rId109"/>
    <p:sldId id="468" r:id="rId110"/>
    <p:sldId id="357" r:id="rId111"/>
    <p:sldId id="358" r:id="rId112"/>
    <p:sldId id="360" r:id="rId113"/>
    <p:sldId id="361" r:id="rId114"/>
    <p:sldId id="470" r:id="rId115"/>
    <p:sldId id="359" r:id="rId116"/>
    <p:sldId id="362" r:id="rId117"/>
    <p:sldId id="455" r:id="rId118"/>
    <p:sldId id="469" r:id="rId119"/>
    <p:sldId id="363" r:id="rId120"/>
    <p:sldId id="458" r:id="rId121"/>
    <p:sldId id="459" r:id="rId122"/>
    <p:sldId id="460" r:id="rId123"/>
    <p:sldId id="524" r:id="rId124"/>
    <p:sldId id="526" r:id="rId125"/>
    <p:sldId id="527" r:id="rId126"/>
    <p:sldId id="528" r:id="rId127"/>
    <p:sldId id="453" r:id="rId128"/>
    <p:sldId id="454" r:id="rId129"/>
    <p:sldId id="435" r:id="rId130"/>
    <p:sldId id="368" r:id="rId131"/>
    <p:sldId id="487" r:id="rId132"/>
    <p:sldId id="370" r:id="rId133"/>
    <p:sldId id="371" r:id="rId134"/>
    <p:sldId id="372" r:id="rId135"/>
    <p:sldId id="373" r:id="rId136"/>
    <p:sldId id="489" r:id="rId137"/>
    <p:sldId id="488" r:id="rId138"/>
    <p:sldId id="374" r:id="rId139"/>
    <p:sldId id="375" r:id="rId140"/>
    <p:sldId id="376" r:id="rId141"/>
    <p:sldId id="377" r:id="rId142"/>
    <p:sldId id="378" r:id="rId143"/>
    <p:sldId id="497" r:id="rId144"/>
    <p:sldId id="379" r:id="rId145"/>
    <p:sldId id="380" r:id="rId146"/>
    <p:sldId id="381" r:id="rId147"/>
    <p:sldId id="382" r:id="rId148"/>
    <p:sldId id="383" r:id="rId149"/>
    <p:sldId id="490" r:id="rId150"/>
    <p:sldId id="384" r:id="rId151"/>
    <p:sldId id="436" r:id="rId152"/>
    <p:sldId id="386" r:id="rId153"/>
    <p:sldId id="387" r:id="rId154"/>
    <p:sldId id="437" r:id="rId155"/>
    <p:sldId id="389" r:id="rId156"/>
    <p:sldId id="390" r:id="rId157"/>
    <p:sldId id="438" r:id="rId158"/>
    <p:sldId id="392" r:id="rId159"/>
    <p:sldId id="393" r:id="rId160"/>
    <p:sldId id="394" r:id="rId161"/>
    <p:sldId id="439" r:id="rId162"/>
    <p:sldId id="396" r:id="rId163"/>
    <p:sldId id="397" r:id="rId164"/>
    <p:sldId id="398" r:id="rId165"/>
    <p:sldId id="532" r:id="rId166"/>
    <p:sldId id="534" r:id="rId167"/>
    <p:sldId id="533" r:id="rId168"/>
    <p:sldId id="440" r:id="rId169"/>
    <p:sldId id="400" r:id="rId170"/>
    <p:sldId id="401" r:id="rId171"/>
    <p:sldId id="492" r:id="rId172"/>
    <p:sldId id="441" r:id="rId173"/>
    <p:sldId id="403" r:id="rId174"/>
    <p:sldId id="404" r:id="rId175"/>
    <p:sldId id="405" r:id="rId176"/>
    <p:sldId id="442" r:id="rId177"/>
    <p:sldId id="407" r:id="rId178"/>
    <p:sldId id="408" r:id="rId179"/>
    <p:sldId id="443" r:id="rId180"/>
    <p:sldId id="410" r:id="rId181"/>
    <p:sldId id="411" r:id="rId182"/>
    <p:sldId id="412" r:id="rId183"/>
    <p:sldId id="444" r:id="rId184"/>
    <p:sldId id="414" r:id="rId185"/>
    <p:sldId id="415" r:id="rId186"/>
    <p:sldId id="416" r:id="rId187"/>
    <p:sldId id="445" r:id="rId188"/>
    <p:sldId id="418" r:id="rId189"/>
    <p:sldId id="419" r:id="rId190"/>
    <p:sldId id="446" r:id="rId191"/>
    <p:sldId id="421" r:id="rId192"/>
    <p:sldId id="465" r:id="rId193"/>
    <p:sldId id="422" r:id="rId194"/>
    <p:sldId id="495" r:id="rId195"/>
    <p:sldId id="423" r:id="rId196"/>
    <p:sldId id="447" r:id="rId197"/>
    <p:sldId id="425" r:id="rId198"/>
    <p:sldId id="426" r:id="rId199"/>
    <p:sldId id="479" r:id="rId200"/>
    <p:sldId id="480" r:id="rId201"/>
    <p:sldId id="481" r:id="rId202"/>
    <p:sldId id="482" r:id="rId203"/>
    <p:sldId id="476" r:id="rId204"/>
    <p:sldId id="450" r:id="rId205"/>
    <p:sldId id="478" r:id="rId206"/>
    <p:sldId id="452" r:id="rId207"/>
    <p:sldId id="477" r:id="rId208"/>
    <p:sldId id="451" r:id="rId209"/>
    <p:sldId id="499" r:id="rId210"/>
    <p:sldId id="500" r:id="rId211"/>
    <p:sldId id="501" r:id="rId212"/>
    <p:sldId id="449" r:id="rId213"/>
    <p:sldId id="431" r:id="rId214"/>
    <p:sldId id="491" r:id="rId215"/>
    <p:sldId id="432" r:id="rId21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58">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7070"/>
    <a:srgbClr val="CBCBCB"/>
    <a:srgbClr val="E7E7E7"/>
    <a:srgbClr val="ADADAD"/>
    <a:srgbClr val="84B3A3"/>
    <a:srgbClr val="FFA347"/>
    <a:srgbClr val="E12A26"/>
    <a:srgbClr val="8FA498"/>
    <a:srgbClr val="C00000"/>
    <a:srgbClr val="A7B5B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16" autoAdjust="0"/>
    <p:restoredTop sz="94460" autoAdjust="0"/>
  </p:normalViewPr>
  <p:slideViewPr>
    <p:cSldViewPr snapToGrid="0">
      <p:cViewPr>
        <p:scale>
          <a:sx n="110" d="100"/>
          <a:sy n="110" d="100"/>
        </p:scale>
        <p:origin x="-1000" y="64"/>
      </p:cViewPr>
      <p:guideLst>
        <p:guide orient="horz" pos="705"/>
        <p:guide pos="269"/>
      </p:guideLst>
    </p:cSldViewPr>
  </p:slideViewPr>
  <p:notesTextViewPr>
    <p:cViewPr>
      <p:scale>
        <a:sx n="100" d="100"/>
        <a:sy n="100" d="100"/>
      </p:scale>
      <p:origin x="0" y="0"/>
    </p:cViewPr>
  </p:notesTextViewPr>
  <p:sorterViewPr>
    <p:cViewPr>
      <p:scale>
        <a:sx n="100" d="100"/>
        <a:sy n="100" d="100"/>
      </p:scale>
      <p:origin x="0" y="32376"/>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220" Type="http://schemas.openxmlformats.org/officeDocument/2006/relationships/viewProps" Target="viewProps.xml"/><Relationship Id="rId221" Type="http://schemas.openxmlformats.org/officeDocument/2006/relationships/theme" Target="theme/theme1.xml"/><Relationship Id="rId222" Type="http://schemas.openxmlformats.org/officeDocument/2006/relationships/tableStyles" Target="tableStyles.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slide" Target="slides/slide201.xml"/><Relationship Id="rId203" Type="http://schemas.openxmlformats.org/officeDocument/2006/relationships/slide" Target="slides/slide202.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slide" Target="slides/slide203.xml"/><Relationship Id="rId205" Type="http://schemas.openxmlformats.org/officeDocument/2006/relationships/slide" Target="slides/slide204.xml"/><Relationship Id="rId206" Type="http://schemas.openxmlformats.org/officeDocument/2006/relationships/slide" Target="slides/slide205.xml"/><Relationship Id="rId207" Type="http://schemas.openxmlformats.org/officeDocument/2006/relationships/slide" Target="slides/slide206.xml"/><Relationship Id="rId208" Type="http://schemas.openxmlformats.org/officeDocument/2006/relationships/slide" Target="slides/slide207.xml"/><Relationship Id="rId209" Type="http://schemas.openxmlformats.org/officeDocument/2006/relationships/slide" Target="slides/slide20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210" Type="http://schemas.openxmlformats.org/officeDocument/2006/relationships/slide" Target="slides/slide209.xml"/><Relationship Id="rId211" Type="http://schemas.openxmlformats.org/officeDocument/2006/relationships/slide" Target="slides/slide210.xml"/><Relationship Id="rId212" Type="http://schemas.openxmlformats.org/officeDocument/2006/relationships/slide" Target="slides/slide211.xml"/><Relationship Id="rId213" Type="http://schemas.openxmlformats.org/officeDocument/2006/relationships/slide" Target="slides/slide212.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14" Type="http://schemas.openxmlformats.org/officeDocument/2006/relationships/slide" Target="slides/slide213.xml"/><Relationship Id="rId215" Type="http://schemas.openxmlformats.org/officeDocument/2006/relationships/slide" Target="slides/slide214.xml"/><Relationship Id="rId216" Type="http://schemas.openxmlformats.org/officeDocument/2006/relationships/slide" Target="slides/slide215.xml"/><Relationship Id="rId217" Type="http://schemas.openxmlformats.org/officeDocument/2006/relationships/notesMaster" Target="notesMasters/notesMaster1.xml"/><Relationship Id="rId218" Type="http://schemas.openxmlformats.org/officeDocument/2006/relationships/printerSettings" Target="printerSettings/printerSettings1.bin"/><Relationship Id="rId2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428E8CFD-E410-4E42-A849-6C0D108DAA92}" type="datetimeFigureOut">
              <a:rPr lang="en-US" smtClean="0"/>
              <a:pPr/>
              <a:t>9/4/15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DB9A104F-2D1B-4F06-8D4B-8529C629C62B}" type="slidenum">
              <a:rPr lang="en-US" smtClean="0"/>
              <a:pPr/>
              <a:t>‹#›</a:t>
            </a:fld>
            <a:endParaRPr lang="en-US" dirty="0"/>
          </a:p>
        </p:txBody>
      </p:sp>
    </p:spTree>
    <p:extLst>
      <p:ext uri="{BB962C8B-B14F-4D97-AF65-F5344CB8AC3E}">
        <p14:creationId xmlns:p14="http://schemas.microsoft.com/office/powerpoint/2010/main" val="29528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752C3ADD-CBE4-4329-8CEF-5AB0833B760F}" type="slidenum">
              <a:rPr lang="en-US" smtClean="0">
                <a:ea typeface="ＭＳ Ｐゴシック" pitchFamily="34" charset="-128"/>
              </a:rPr>
              <a:pPr>
                <a:defRPr/>
              </a:pPr>
              <a:t>1</a:t>
            </a:fld>
            <a:endParaRPr lang="en-US" dirty="0" smtClean="0">
              <a:ea typeface="ＭＳ Ｐゴシック" pitchFamily="34"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156</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162</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169</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173</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177</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180</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184</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188</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191</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0414" y="4415081"/>
            <a:ext cx="5609573" cy="4183537"/>
          </a:xfrm>
          <a:prstGeom prst="rect">
            <a:avLst/>
          </a:prstGeom>
        </p:spPr>
        <p:txBody>
          <a:bodyPr lIns="90283" tIns="90283" rIns="90283" bIns="90283" anchor="ctr" anchorCtr="0">
            <a:noAutofit/>
          </a:bodyPr>
          <a:lstStyle/>
          <a:p>
            <a:endParaRPr/>
          </a:p>
        </p:txBody>
      </p:sp>
      <p:sp>
        <p:nvSpPr>
          <p:cNvPr id="468" name="Shape 46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197</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200</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204</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207</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58</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102</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90447" tIns="45223" rIns="90447" bIns="45223"/>
          <a:lstStyle/>
          <a:p>
            <a:pPr>
              <a:defRPr/>
            </a:pPr>
            <a:fld id="{B33FE8EB-B2ED-4DD7-A5D1-1C5BB066F5A1}" type="slidenum">
              <a:rPr lang="en-US" smtClean="0"/>
              <a:pPr>
                <a:defRPr/>
              </a:pPr>
              <a:t>123</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131</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152</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33867"/>
          <a:stretch/>
        </p:blipFill>
        <p:spPr>
          <a:xfrm>
            <a:off x="0" y="5226"/>
            <a:ext cx="9144000" cy="6858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3920439"/>
      </p:ext>
    </p:extLst>
  </p:cSld>
  <p:clrMapOvr>
    <a:masterClrMapping/>
  </p:clrMapOvr>
  <p:transition xmlns:p14="http://schemas.microsoft.com/office/powerpoint/2010/main">
    <p:wipe dir="r"/>
  </p:transition>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441817"/>
      </p:ext>
    </p:extLst>
  </p:cSld>
  <p:clrMapOvr>
    <a:masterClrMapping/>
  </p:clrMapOvr>
  <p:transition xmlns:p14="http://schemas.microsoft.com/office/powerpoint/2010/mai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7283776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32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86200"/>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58719"/>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36538" y="6397625"/>
            <a:ext cx="8688387" cy="280988"/>
          </a:xfrm>
          <a:prstGeom prst="rect">
            <a:avLst/>
          </a:prstGeom>
        </p:spPr>
        <p:txBody>
          <a:bodyPr/>
          <a:lstStyle/>
          <a:p>
            <a:pPr>
              <a:defRPr/>
            </a:pPr>
            <a:fld id="{20F09666-BC09-45FF-9009-7393D9FB3242}" type="slidenum">
              <a:rPr lang="en-US" smtClean="0"/>
              <a:pPr>
                <a:defRPr/>
              </a:pPr>
              <a:t>‹#›</a:t>
            </a:fld>
            <a:endParaRPr lang="en-US" dirty="0"/>
          </a:p>
        </p:txBody>
      </p:sp>
      <p:sp>
        <p:nvSpPr>
          <p:cNvPr id="6" name="Title 5"/>
          <p:cNvSpPr>
            <a:spLocks noGrp="1"/>
          </p:cNvSpPr>
          <p:nvPr>
            <p:ph type="title"/>
          </p:nvPr>
        </p:nvSpPr>
        <p:spPr>
          <a:xfrm>
            <a:off x="225425" y="274638"/>
            <a:ext cx="6127750" cy="604837"/>
          </a:xfrm>
          <a:prstGeom prst="rect">
            <a:avLst/>
          </a:prstGeom>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458596" y="1028095"/>
            <a:ext cx="8231833" cy="5269965"/>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24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Click to edit Master text styles</a:t>
            </a:r>
          </a:p>
          <a:p>
            <a:pPr marL="463550" marR="0" lvl="1"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20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Second level</a:t>
            </a:r>
          </a:p>
          <a:p>
            <a:pPr marL="747713" marR="0" lvl="2"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Third level</a:t>
            </a:r>
          </a:p>
          <a:p>
            <a:pPr marL="1139825" marR="0" lvl="3"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Fourth level</a:t>
            </a:r>
          </a:p>
          <a:p>
            <a:pPr marL="1492250" marR="0" lvl="4"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Fifth level</a:t>
            </a: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Tree>
    <p:extLst>
      <p:ext uri="{BB962C8B-B14F-4D97-AF65-F5344CB8AC3E}">
        <p14:creationId xmlns:p14="http://schemas.microsoft.com/office/powerpoint/2010/main" val="2908687063"/>
      </p:ext>
    </p:extLst>
  </p:cSld>
  <p:clrMapOvr>
    <a:masterClrMapping/>
  </p:clrMapOvr>
  <p:transition xmlns:p14="http://schemas.microsoft.com/office/powerpoint/2010/mai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pPr>
              <a:defRPr/>
            </a:pPr>
            <a:fld id="{20F09666-BC09-45FF-9009-7393D9FB3242}" type="slidenum">
              <a:rPr lang="en-US" smtClean="0"/>
              <a:pPr>
                <a:defRPr/>
              </a:pPr>
              <a:t>‹#›</a:t>
            </a:fld>
            <a:endParaRPr lang="en-US" dirty="0"/>
          </a:p>
        </p:txBody>
      </p:sp>
      <p:sp>
        <p:nvSpPr>
          <p:cNvPr id="9" name="Title 8"/>
          <p:cNvSpPr>
            <a:spLocks noGrp="1"/>
          </p:cNvSpPr>
          <p:nvPr>
            <p:ph type="title"/>
          </p:nvPr>
        </p:nvSpPr>
        <p:spPr>
          <a:xfrm>
            <a:off x="457200" y="274638"/>
            <a:ext cx="8229600" cy="466211"/>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270006"/>
      </p:ext>
    </p:extLst>
  </p:cSld>
  <p:clrMapOvr>
    <a:masterClrMapping/>
  </p:clrMapOvr>
  <p:transition xmlns:p14="http://schemas.microsoft.com/office/powerpoint/2010/mai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2042416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7" r:id="rId13"/>
    <p:sldLayoutId id="2147483718" r:id="rId14"/>
    <p:sldLayoutId id="2147483719" r:id="rId15"/>
    <p:sldLayoutId id="2147483667" r:id="rId16"/>
    <p:sldLayoutId id="2147483683" r:id="rId17"/>
    <p:sldLayoutId id="2147483685" r:id="rId18"/>
    <p:sldLayoutId id="2147483720" r:id="rId19"/>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73.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1" Type="http://schemas.openxmlformats.org/officeDocument/2006/relationships/image" Target="../media/image282.png"/><Relationship Id="rId12" Type="http://schemas.openxmlformats.org/officeDocument/2006/relationships/image" Target="../media/image283.png"/><Relationship Id="rId13" Type="http://schemas.microsoft.com/office/2007/relationships/hdphoto" Target="../media/hdphoto3.wdp"/><Relationship Id="rId14" Type="http://schemas.openxmlformats.org/officeDocument/2006/relationships/image" Target="../media/image284.png"/><Relationship Id="rId15" Type="http://schemas.openxmlformats.org/officeDocument/2006/relationships/image" Target="../media/image285.png"/><Relationship Id="rId16" Type="http://schemas.openxmlformats.org/officeDocument/2006/relationships/image" Target="../media/image286.png"/><Relationship Id="rId17" Type="http://schemas.openxmlformats.org/officeDocument/2006/relationships/image" Target="../media/image287.png"/><Relationship Id="rId18" Type="http://schemas.openxmlformats.org/officeDocument/2006/relationships/image" Target="../media/image288.png"/><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image" Target="../media/image274.png"/><Relationship Id="rId4" Type="http://schemas.openxmlformats.org/officeDocument/2006/relationships/image" Target="../media/image275.png"/><Relationship Id="rId5" Type="http://schemas.openxmlformats.org/officeDocument/2006/relationships/image" Target="../media/image276.png"/><Relationship Id="rId6" Type="http://schemas.openxmlformats.org/officeDocument/2006/relationships/image" Target="../media/image277.png"/><Relationship Id="rId7" Type="http://schemas.openxmlformats.org/officeDocument/2006/relationships/image" Target="../media/image278.png"/><Relationship Id="rId8" Type="http://schemas.openxmlformats.org/officeDocument/2006/relationships/image" Target="../media/image279.png"/><Relationship Id="rId9" Type="http://schemas.openxmlformats.org/officeDocument/2006/relationships/image" Target="../media/image280.png"/><Relationship Id="rId10" Type="http://schemas.openxmlformats.org/officeDocument/2006/relationships/image" Target="../media/image281.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9.png"/><Relationship Id="rId3" Type="http://schemas.openxmlformats.org/officeDocument/2006/relationships/image" Target="../media/image290.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1.jpeg"/><Relationship Id="rId3" Type="http://schemas.openxmlformats.org/officeDocument/2006/relationships/image" Target="../media/image292.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3.png"/><Relationship Id="rId3" Type="http://schemas.openxmlformats.org/officeDocument/2006/relationships/image" Target="../media/image294.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5.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6.jpeg"/><Relationship Id="rId3" Type="http://schemas.openxmlformats.org/officeDocument/2006/relationships/image" Target="../media/image297.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8.png"/><Relationship Id="rId3" Type="http://schemas.openxmlformats.org/officeDocument/2006/relationships/image" Target="../media/image299.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0.png"/><Relationship Id="rId3" Type="http://schemas.openxmlformats.org/officeDocument/2006/relationships/image" Target="../media/image30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2.png"/><Relationship Id="rId3" Type="http://schemas.openxmlformats.org/officeDocument/2006/relationships/image" Target="../media/image303.emf"/></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2.png"/><Relationship Id="rId3" Type="http://schemas.openxmlformats.org/officeDocument/2006/relationships/image" Target="../media/image303.em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4.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5.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6.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7.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8.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9.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10.png"/><Relationship Id="rId3" Type="http://schemas.openxmlformats.org/officeDocument/2006/relationships/image" Target="../media/image3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12.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3.png"/><Relationship Id="rId3" Type="http://schemas.openxmlformats.org/officeDocument/2006/relationships/image" Target="../media/image314.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5.png"/><Relationship Id="rId3" Type="http://schemas.openxmlformats.org/officeDocument/2006/relationships/image" Target="../media/image316.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17.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5" Type="http://schemas.openxmlformats.org/officeDocument/2006/relationships/image" Target="../media/image107.png"/><Relationship Id="rId6" Type="http://schemas.openxmlformats.org/officeDocument/2006/relationships/image" Target="../media/image108.png"/><Relationship Id="rId7" Type="http://schemas.openxmlformats.org/officeDocument/2006/relationships/image" Target="../media/image109.png"/><Relationship Id="rId1" Type="http://schemas.openxmlformats.org/officeDocument/2006/relationships/slideLayout" Target="../slideLayouts/slideLayout9.xml"/><Relationship Id="rId2" Type="http://schemas.openxmlformats.org/officeDocument/2006/relationships/image" Target="../media/image104.png"/></Relationships>
</file>

<file path=ppt/slides/_rels/slide130.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319.png"/><Relationship Id="rId5" Type="http://schemas.openxmlformats.org/officeDocument/2006/relationships/image" Target="../media/image320.png"/><Relationship Id="rId6" Type="http://schemas.openxmlformats.org/officeDocument/2006/relationships/image" Target="../media/image321.png"/><Relationship Id="rId7" Type="http://schemas.openxmlformats.org/officeDocument/2006/relationships/image" Target="../media/image322.png"/><Relationship Id="rId8" Type="http://schemas.openxmlformats.org/officeDocument/2006/relationships/image" Target="../media/image323.png"/><Relationship Id="rId9" Type="http://schemas.openxmlformats.org/officeDocument/2006/relationships/image" Target="../media/image324.png"/><Relationship Id="rId10" Type="http://schemas.openxmlformats.org/officeDocument/2006/relationships/image" Target="../media/image317.png"/><Relationship Id="rId1" Type="http://schemas.openxmlformats.org/officeDocument/2006/relationships/slideLayout" Target="../slideLayouts/slideLayout9.xml"/><Relationship Id="rId2" Type="http://schemas.openxmlformats.org/officeDocument/2006/relationships/image" Target="../media/image318.jpeg"/></Relationships>
</file>

<file path=ppt/slides/_rels/slide131.xml.rels><?xml version="1.0" encoding="UTF-8" standalone="yes"?>
<Relationships xmlns="http://schemas.openxmlformats.org/package/2006/relationships"><Relationship Id="rId3" Type="http://schemas.openxmlformats.org/officeDocument/2006/relationships/image" Target="../media/image325.png"/><Relationship Id="rId4" Type="http://schemas.openxmlformats.org/officeDocument/2006/relationships/image" Target="../media/image326.png"/><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132.xml.rels><?xml version="1.0" encoding="UTF-8" standalone="yes"?>
<Relationships xmlns="http://schemas.openxmlformats.org/package/2006/relationships"><Relationship Id="rId3" Type="http://schemas.openxmlformats.org/officeDocument/2006/relationships/image" Target="../media/image327.jpeg"/><Relationship Id="rId4" Type="http://schemas.openxmlformats.org/officeDocument/2006/relationships/image" Target="../media/image328.png"/><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133.xml.rels><?xml version="1.0" encoding="UTF-8" standalone="yes"?>
<Relationships xmlns="http://schemas.openxmlformats.org/package/2006/relationships"><Relationship Id="rId3" Type="http://schemas.openxmlformats.org/officeDocument/2006/relationships/image" Target="../media/image330.png"/><Relationship Id="rId4" Type="http://schemas.openxmlformats.org/officeDocument/2006/relationships/image" Target="../media/image104.png"/><Relationship Id="rId1" Type="http://schemas.openxmlformats.org/officeDocument/2006/relationships/slideLayout" Target="../slideLayouts/slideLayout2.xml"/><Relationship Id="rId2" Type="http://schemas.openxmlformats.org/officeDocument/2006/relationships/image" Target="../media/image329.png"/></Relationships>
</file>

<file path=ppt/slides/_rels/slide134.xml.rels><?xml version="1.0" encoding="UTF-8" standalone="yes"?>
<Relationships xmlns="http://schemas.openxmlformats.org/package/2006/relationships"><Relationship Id="rId3" Type="http://schemas.openxmlformats.org/officeDocument/2006/relationships/image" Target="../media/image331.png"/><Relationship Id="rId4" Type="http://schemas.openxmlformats.org/officeDocument/2006/relationships/image" Target="../media/image104.png"/><Relationship Id="rId5" Type="http://schemas.openxmlformats.org/officeDocument/2006/relationships/image" Target="../media/image332.png"/><Relationship Id="rId1" Type="http://schemas.openxmlformats.org/officeDocument/2006/relationships/slideLayout" Target="../slideLayouts/slideLayout2.xml"/><Relationship Id="rId2" Type="http://schemas.openxmlformats.org/officeDocument/2006/relationships/image" Target="../media/image329.png"/></Relationships>
</file>

<file path=ppt/slides/_rels/slide135.xml.rels><?xml version="1.0" encoding="UTF-8" standalone="yes"?>
<Relationships xmlns="http://schemas.openxmlformats.org/package/2006/relationships"><Relationship Id="rId3" Type="http://schemas.openxmlformats.org/officeDocument/2006/relationships/image" Target="../media/image329.png"/><Relationship Id="rId4" Type="http://schemas.openxmlformats.org/officeDocument/2006/relationships/image" Target="../media/image334.png"/><Relationship Id="rId5" Type="http://schemas.openxmlformats.org/officeDocument/2006/relationships/image" Target="../media/image331.png"/><Relationship Id="rId1" Type="http://schemas.openxmlformats.org/officeDocument/2006/relationships/slideLayout" Target="../slideLayouts/slideLayout2.xml"/><Relationship Id="rId2" Type="http://schemas.openxmlformats.org/officeDocument/2006/relationships/image" Target="../media/image333.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4.png"/><Relationship Id="rId3" Type="http://schemas.openxmlformats.org/officeDocument/2006/relationships/image" Target="../media/image335.png"/></Relationships>
</file>

<file path=ppt/slides/_rels/slide137.xml.rels><?xml version="1.0" encoding="UTF-8" standalone="yes"?>
<Relationships xmlns="http://schemas.openxmlformats.org/package/2006/relationships"><Relationship Id="rId3" Type="http://schemas.openxmlformats.org/officeDocument/2006/relationships/image" Target="../media/image334.png"/><Relationship Id="rId4" Type="http://schemas.openxmlformats.org/officeDocument/2006/relationships/image" Target="../media/image336.png"/><Relationship Id="rId1" Type="http://schemas.openxmlformats.org/officeDocument/2006/relationships/slideLayout" Target="../slideLayouts/slideLayout2.xml"/><Relationship Id="rId2" Type="http://schemas.openxmlformats.org/officeDocument/2006/relationships/image" Target="../media/image329.png"/></Relationships>
</file>

<file path=ppt/slides/_rels/slide138.xml.rels><?xml version="1.0" encoding="UTF-8" standalone="yes"?>
<Relationships xmlns="http://schemas.openxmlformats.org/package/2006/relationships"><Relationship Id="rId3" Type="http://schemas.openxmlformats.org/officeDocument/2006/relationships/image" Target="../media/image334.png"/><Relationship Id="rId4" Type="http://schemas.openxmlformats.org/officeDocument/2006/relationships/image" Target="../media/image331.png"/><Relationship Id="rId5" Type="http://schemas.openxmlformats.org/officeDocument/2006/relationships/image" Target="../media/image124.png"/><Relationship Id="rId6" Type="http://schemas.openxmlformats.org/officeDocument/2006/relationships/image" Target="../media/image337.png"/><Relationship Id="rId1" Type="http://schemas.openxmlformats.org/officeDocument/2006/relationships/slideLayout" Target="../slideLayouts/slideLayout2.xml"/><Relationship Id="rId2" Type="http://schemas.openxmlformats.org/officeDocument/2006/relationships/image" Target="../media/image329.png"/></Relationships>
</file>

<file path=ppt/slides/_rels/slide139.xml.rels><?xml version="1.0" encoding="UTF-8" standalone="yes"?>
<Relationships xmlns="http://schemas.openxmlformats.org/package/2006/relationships"><Relationship Id="rId3" Type="http://schemas.openxmlformats.org/officeDocument/2006/relationships/image" Target="../media/image338.pn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34.png"/></Relationships>
</file>

<file path=ppt/slides/_rels/slide14.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05.png"/><Relationship Id="rId5" Type="http://schemas.openxmlformats.org/officeDocument/2006/relationships/image" Target="../media/image106.png"/><Relationship Id="rId6" Type="http://schemas.openxmlformats.org/officeDocument/2006/relationships/image" Target="../media/image107.png"/><Relationship Id="rId7" Type="http://schemas.openxmlformats.org/officeDocument/2006/relationships/image" Target="../media/image111.png"/><Relationship Id="rId8"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140.xml.rels><?xml version="1.0" encoding="UTF-8" standalone="yes"?>
<Relationships xmlns="http://schemas.openxmlformats.org/package/2006/relationships"><Relationship Id="rId3" Type="http://schemas.openxmlformats.org/officeDocument/2006/relationships/image" Target="../media/image334.png"/><Relationship Id="rId4" Type="http://schemas.openxmlformats.org/officeDocument/2006/relationships/image" Target="../media/image331.png"/><Relationship Id="rId5" Type="http://schemas.openxmlformats.org/officeDocument/2006/relationships/image" Target="../media/image339.png"/><Relationship Id="rId6"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29.png"/></Relationships>
</file>

<file path=ppt/slides/_rels/slide141.xml.rels><?xml version="1.0" encoding="UTF-8" standalone="yes"?>
<Relationships xmlns="http://schemas.openxmlformats.org/package/2006/relationships"><Relationship Id="rId3" Type="http://schemas.openxmlformats.org/officeDocument/2006/relationships/image" Target="../media/image334.png"/><Relationship Id="rId4" Type="http://schemas.openxmlformats.org/officeDocument/2006/relationships/image" Target="../media/image331.png"/><Relationship Id="rId5" Type="http://schemas.openxmlformats.org/officeDocument/2006/relationships/image" Target="../media/image341.jpeg"/><Relationship Id="rId1" Type="http://schemas.openxmlformats.org/officeDocument/2006/relationships/slideLayout" Target="../slideLayouts/slideLayout2.xml"/><Relationship Id="rId2" Type="http://schemas.openxmlformats.org/officeDocument/2006/relationships/image" Target="../media/image340.jpe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4.png"/><Relationship Id="rId3" Type="http://schemas.openxmlformats.org/officeDocument/2006/relationships/image" Target="../media/image342.png"/></Relationships>
</file>

<file path=ppt/slides/_rels/slide143.xml.rels><?xml version="1.0" encoding="UTF-8" standalone="yes"?>
<Relationships xmlns="http://schemas.openxmlformats.org/package/2006/relationships"><Relationship Id="rId3" Type="http://schemas.openxmlformats.org/officeDocument/2006/relationships/image" Target="../media/image334.png"/><Relationship Id="rId4" Type="http://schemas.openxmlformats.org/officeDocument/2006/relationships/image" Target="../media/image124.png"/><Relationship Id="rId5" Type="http://schemas.openxmlformats.org/officeDocument/2006/relationships/image" Target="../media/image34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4.xml.rels><?xml version="1.0" encoding="UTF-8" standalone="yes"?>
<Relationships xmlns="http://schemas.openxmlformats.org/package/2006/relationships"><Relationship Id="rId3" Type="http://schemas.openxmlformats.org/officeDocument/2006/relationships/image" Target="../media/image344.png"/><Relationship Id="rId4" Type="http://schemas.openxmlformats.org/officeDocument/2006/relationships/image" Target="../media/image209.png"/><Relationship Id="rId1" Type="http://schemas.openxmlformats.org/officeDocument/2006/relationships/slideLayout" Target="../slideLayouts/slideLayout2.xml"/><Relationship Id="rId2" Type="http://schemas.openxmlformats.org/officeDocument/2006/relationships/image" Target="../media/image334.png"/></Relationships>
</file>

<file path=ppt/slides/_rels/slide145.xml.rels><?xml version="1.0" encoding="UTF-8" standalone="yes"?>
<Relationships xmlns="http://schemas.openxmlformats.org/package/2006/relationships"><Relationship Id="rId3" Type="http://schemas.openxmlformats.org/officeDocument/2006/relationships/image" Target="../media/image345.png"/><Relationship Id="rId4" Type="http://schemas.openxmlformats.org/officeDocument/2006/relationships/image" Target="../media/image209.png"/><Relationship Id="rId1" Type="http://schemas.openxmlformats.org/officeDocument/2006/relationships/slideLayout" Target="../slideLayouts/slideLayout2.xml"/><Relationship Id="rId2" Type="http://schemas.openxmlformats.org/officeDocument/2006/relationships/image" Target="../media/image334.png"/></Relationships>
</file>

<file path=ppt/slides/_rels/slide146.xml.rels><?xml version="1.0" encoding="UTF-8" standalone="yes"?>
<Relationships xmlns="http://schemas.openxmlformats.org/package/2006/relationships"><Relationship Id="rId3" Type="http://schemas.openxmlformats.org/officeDocument/2006/relationships/image" Target="../media/image346.png"/><Relationship Id="rId4" Type="http://schemas.openxmlformats.org/officeDocument/2006/relationships/image" Target="../media/image209.png"/><Relationship Id="rId1" Type="http://schemas.openxmlformats.org/officeDocument/2006/relationships/slideLayout" Target="../slideLayouts/slideLayout2.xml"/><Relationship Id="rId2" Type="http://schemas.openxmlformats.org/officeDocument/2006/relationships/image" Target="../media/image334.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04.png"/><Relationship Id="rId5" Type="http://schemas.openxmlformats.org/officeDocument/2006/relationships/image" Target="../media/image107.png"/><Relationship Id="rId6"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image" Target="../media/image113.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47.png"/></Relationships>
</file>

<file path=ppt/slides/_rels/slide152.xml.rels><?xml version="1.0" encoding="UTF-8" standalone="yes"?>
<Relationships xmlns="http://schemas.openxmlformats.org/package/2006/relationships"><Relationship Id="rId3" Type="http://schemas.openxmlformats.org/officeDocument/2006/relationships/image" Target="../media/image348.png"/><Relationship Id="rId4" Type="http://schemas.openxmlformats.org/officeDocument/2006/relationships/image" Target="../media/image349.png"/><Relationship Id="rId5" Type="http://schemas.microsoft.com/office/2007/relationships/hdphoto" Target="../media/hdphoto4.wdp"/><Relationship Id="rId6" Type="http://schemas.openxmlformats.org/officeDocument/2006/relationships/image" Target="../media/image347.png"/><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0.png"/></Relationships>
</file>

<file path=ppt/slides/_rels/slide155.xml.rels><?xml version="1.0" encoding="UTF-8" standalone="yes"?>
<Relationships xmlns="http://schemas.openxmlformats.org/package/2006/relationships"><Relationship Id="rId3" Type="http://schemas.openxmlformats.org/officeDocument/2006/relationships/image" Target="../media/image351.png"/><Relationship Id="rId4" Type="http://schemas.openxmlformats.org/officeDocument/2006/relationships/image" Target="../media/image350.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56.xml.rels><?xml version="1.0" encoding="UTF-8" standalone="yes"?>
<Relationships xmlns="http://schemas.openxmlformats.org/package/2006/relationships"><Relationship Id="rId3" Type="http://schemas.openxmlformats.org/officeDocument/2006/relationships/image" Target="../media/image352.png"/><Relationship Id="rId4" Type="http://schemas.openxmlformats.org/officeDocument/2006/relationships/image" Target="../media/image350.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3.png"/></Relationships>
</file>

<file path=ppt/slides/_rels/slide158.xml.rels><?xml version="1.0" encoding="UTF-8" standalone="yes"?>
<Relationships xmlns="http://schemas.openxmlformats.org/package/2006/relationships"><Relationship Id="rId3" Type="http://schemas.openxmlformats.org/officeDocument/2006/relationships/image" Target="../media/image354.png"/><Relationship Id="rId4" Type="http://schemas.openxmlformats.org/officeDocument/2006/relationships/image" Target="../media/image355.png"/><Relationship Id="rId5" Type="http://schemas.openxmlformats.org/officeDocument/2006/relationships/image" Target="../media/image353.png"/><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114.png"/><Relationship Id="rId5" Type="http://schemas.openxmlformats.org/officeDocument/2006/relationships/image" Target="../media/image104.png"/><Relationship Id="rId6" Type="http://schemas.openxmlformats.org/officeDocument/2006/relationships/image" Target="../media/image107.png"/><Relationship Id="rId7"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image" Target="../media/image113.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6.png"/></Relationships>
</file>

<file path=ppt/slides/_rels/slide162.xml.rels><?xml version="1.0" encoding="UTF-8" standalone="yes"?>
<Relationships xmlns="http://schemas.openxmlformats.org/package/2006/relationships"><Relationship Id="rId3" Type="http://schemas.openxmlformats.org/officeDocument/2006/relationships/image" Target="../media/image357.png"/><Relationship Id="rId4" Type="http://schemas.openxmlformats.org/officeDocument/2006/relationships/image" Target="../media/image358.png"/><Relationship Id="rId5" Type="http://schemas.openxmlformats.org/officeDocument/2006/relationships/image" Target="../media/image359.png"/><Relationship Id="rId6" Type="http://schemas.openxmlformats.org/officeDocument/2006/relationships/image" Target="../media/image356.pn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0.emf"/></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1.png"/><Relationship Id="rId3" Type="http://schemas.openxmlformats.org/officeDocument/2006/relationships/image" Target="../media/image360.emf"/></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2.png"/></Relationships>
</file>

<file path=ppt/slides/_rels/slide169.xml.rels><?xml version="1.0" encoding="UTF-8" standalone="yes"?>
<Relationships xmlns="http://schemas.openxmlformats.org/package/2006/relationships"><Relationship Id="rId3" Type="http://schemas.openxmlformats.org/officeDocument/2006/relationships/image" Target="../media/image264.png"/><Relationship Id="rId4" Type="http://schemas.openxmlformats.org/officeDocument/2006/relationships/image" Target="../media/image363.png"/><Relationship Id="rId5" Type="http://schemas.openxmlformats.org/officeDocument/2006/relationships/image" Target="../media/image364.png"/><Relationship Id="rId6" Type="http://schemas.openxmlformats.org/officeDocument/2006/relationships/image" Target="../media/image261.png"/><Relationship Id="rId7" Type="http://schemas.openxmlformats.org/officeDocument/2006/relationships/image" Target="../media/image365.png"/><Relationship Id="rId8" Type="http://schemas.openxmlformats.org/officeDocument/2006/relationships/image" Target="../media/image366.png"/><Relationship Id="rId9" Type="http://schemas.openxmlformats.org/officeDocument/2006/relationships/image" Target="../media/image367.png"/><Relationship Id="rId10" Type="http://schemas.openxmlformats.org/officeDocument/2006/relationships/image" Target="../media/image368.png"/><Relationship Id="rId11" Type="http://schemas.openxmlformats.org/officeDocument/2006/relationships/image" Target="../media/image362.png"/><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117.png"/><Relationship Id="rId5" Type="http://schemas.openxmlformats.org/officeDocument/2006/relationships/image" Target="../media/image104.png"/><Relationship Id="rId6" Type="http://schemas.openxmlformats.org/officeDocument/2006/relationships/image" Target="../media/image110.png"/><Relationship Id="rId7" Type="http://schemas.openxmlformats.org/officeDocument/2006/relationships/image" Target="../media/image118.png"/><Relationship Id="rId8"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image" Target="../media/image105.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9.png"/></Relationships>
</file>

<file path=ppt/slides/_rels/slide173.xml.rels><?xml version="1.0" encoding="UTF-8" standalone="yes"?>
<Relationships xmlns="http://schemas.openxmlformats.org/package/2006/relationships"><Relationship Id="rId11" Type="http://schemas.openxmlformats.org/officeDocument/2006/relationships/image" Target="../media/image378.jpeg"/><Relationship Id="rId12" Type="http://schemas.openxmlformats.org/officeDocument/2006/relationships/image" Target="../media/image379.png"/><Relationship Id="rId13" Type="http://schemas.openxmlformats.org/officeDocument/2006/relationships/image" Target="../media/image380.png"/><Relationship Id="rId14" Type="http://schemas.openxmlformats.org/officeDocument/2006/relationships/image" Target="../media/image94.png"/><Relationship Id="rId15" Type="http://schemas.openxmlformats.org/officeDocument/2006/relationships/image" Target="../media/image369.png"/><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70.png"/><Relationship Id="rId4" Type="http://schemas.openxmlformats.org/officeDocument/2006/relationships/image" Target="../media/image371.png"/><Relationship Id="rId5" Type="http://schemas.openxmlformats.org/officeDocument/2006/relationships/image" Target="../media/image372.png"/><Relationship Id="rId6" Type="http://schemas.openxmlformats.org/officeDocument/2006/relationships/image" Target="../media/image373.png"/><Relationship Id="rId7" Type="http://schemas.openxmlformats.org/officeDocument/2006/relationships/image" Target="../media/image374.png"/><Relationship Id="rId8" Type="http://schemas.openxmlformats.org/officeDocument/2006/relationships/image" Target="../media/image375.png"/><Relationship Id="rId9" Type="http://schemas.openxmlformats.org/officeDocument/2006/relationships/image" Target="../media/image376.png"/><Relationship Id="rId10" Type="http://schemas.openxmlformats.org/officeDocument/2006/relationships/image" Target="../media/image377.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81.png"/></Relationships>
</file>

<file path=ppt/slides/_rels/slide177.xml.rels><?xml version="1.0" encoding="UTF-8" standalone="yes"?>
<Relationships xmlns="http://schemas.openxmlformats.org/package/2006/relationships"><Relationship Id="rId3" Type="http://schemas.openxmlformats.org/officeDocument/2006/relationships/image" Target="../media/image382.png"/><Relationship Id="rId4" Type="http://schemas.openxmlformats.org/officeDocument/2006/relationships/image" Target="../media/image383.png"/><Relationship Id="rId5" Type="http://schemas.openxmlformats.org/officeDocument/2006/relationships/image" Target="../media/image384.png"/><Relationship Id="rId6" Type="http://schemas.openxmlformats.org/officeDocument/2006/relationships/image" Target="../media/image385.png"/><Relationship Id="rId7" Type="http://schemas.openxmlformats.org/officeDocument/2006/relationships/image" Target="../media/image263.png"/><Relationship Id="rId8" Type="http://schemas.openxmlformats.org/officeDocument/2006/relationships/image" Target="../media/image375.png"/><Relationship Id="rId9" Type="http://schemas.openxmlformats.org/officeDocument/2006/relationships/image" Target="../media/image94.png"/><Relationship Id="rId10" Type="http://schemas.openxmlformats.org/officeDocument/2006/relationships/image" Target="../media/image381.png"/><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86.png"/></Relationships>
</file>

<file path=ppt/slides/_rels/slide18.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21.png"/><Relationship Id="rId5" Type="http://schemas.openxmlformats.org/officeDocument/2006/relationships/image" Target="../media/image122.png"/><Relationship Id="rId6" Type="http://schemas.openxmlformats.org/officeDocument/2006/relationships/image" Target="../media/image123.png"/><Relationship Id="rId7" Type="http://schemas.openxmlformats.org/officeDocument/2006/relationships/image" Target="../media/image124.png"/><Relationship Id="rId8"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image" Target="../media/image105.png"/></Relationships>
</file>

<file path=ppt/slides/_rels/slide180.xml.rels><?xml version="1.0" encoding="UTF-8" standalone="yes"?>
<Relationships xmlns="http://schemas.openxmlformats.org/package/2006/relationships"><Relationship Id="rId11" Type="http://schemas.openxmlformats.org/officeDocument/2006/relationships/image" Target="../media/image394.png"/><Relationship Id="rId12" Type="http://schemas.openxmlformats.org/officeDocument/2006/relationships/image" Target="../media/image395.png"/><Relationship Id="rId13" Type="http://schemas.openxmlformats.org/officeDocument/2006/relationships/image" Target="../media/image396.png"/><Relationship Id="rId14" Type="http://schemas.openxmlformats.org/officeDocument/2006/relationships/image" Target="../media/image397.png"/><Relationship Id="rId15" Type="http://schemas.openxmlformats.org/officeDocument/2006/relationships/image" Target="../media/image94.png"/><Relationship Id="rId16" Type="http://schemas.openxmlformats.org/officeDocument/2006/relationships/image" Target="../media/image386.png"/><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384.png"/><Relationship Id="rId4" Type="http://schemas.openxmlformats.org/officeDocument/2006/relationships/image" Target="../media/image387.png"/><Relationship Id="rId5" Type="http://schemas.openxmlformats.org/officeDocument/2006/relationships/image" Target="../media/image388.jpeg"/><Relationship Id="rId6" Type="http://schemas.openxmlformats.org/officeDocument/2006/relationships/image" Target="../media/image389.jpeg"/><Relationship Id="rId7" Type="http://schemas.openxmlformats.org/officeDocument/2006/relationships/image" Target="../media/image390.jpeg"/><Relationship Id="rId8" Type="http://schemas.openxmlformats.org/officeDocument/2006/relationships/image" Target="../media/image391.png"/><Relationship Id="rId9" Type="http://schemas.openxmlformats.org/officeDocument/2006/relationships/image" Target="../media/image392.png"/><Relationship Id="rId10" Type="http://schemas.openxmlformats.org/officeDocument/2006/relationships/image" Target="../media/image393.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98.png"/></Relationships>
</file>

<file path=ppt/slides/_rels/slide184.xml.rels><?xml version="1.0" encoding="UTF-8" standalone="yes"?>
<Relationships xmlns="http://schemas.openxmlformats.org/package/2006/relationships"><Relationship Id="rId11" Type="http://schemas.openxmlformats.org/officeDocument/2006/relationships/image" Target="../media/image404.png"/><Relationship Id="rId12" Type="http://schemas.openxmlformats.org/officeDocument/2006/relationships/image" Target="../media/image405.png"/><Relationship Id="rId13" Type="http://schemas.openxmlformats.org/officeDocument/2006/relationships/image" Target="../media/image406.png"/><Relationship Id="rId14" Type="http://schemas.openxmlformats.org/officeDocument/2006/relationships/image" Target="../media/image407.png"/><Relationship Id="rId15" Type="http://schemas.openxmlformats.org/officeDocument/2006/relationships/image" Target="../media/image94.png"/><Relationship Id="rId16" Type="http://schemas.openxmlformats.org/officeDocument/2006/relationships/image" Target="../media/image398.png"/><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399.png"/><Relationship Id="rId4" Type="http://schemas.openxmlformats.org/officeDocument/2006/relationships/image" Target="../media/image382.png"/><Relationship Id="rId5" Type="http://schemas.openxmlformats.org/officeDocument/2006/relationships/image" Target="../media/image400.png"/><Relationship Id="rId6" Type="http://schemas.openxmlformats.org/officeDocument/2006/relationships/image" Target="../media/image401.png"/><Relationship Id="rId7" Type="http://schemas.openxmlformats.org/officeDocument/2006/relationships/image" Target="../media/image394.png"/><Relationship Id="rId8" Type="http://schemas.openxmlformats.org/officeDocument/2006/relationships/image" Target="../media/image391.png"/><Relationship Id="rId9" Type="http://schemas.openxmlformats.org/officeDocument/2006/relationships/image" Target="../media/image402.png"/><Relationship Id="rId10" Type="http://schemas.openxmlformats.org/officeDocument/2006/relationships/image" Target="../media/image403.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08.emf"/></Relationships>
</file>

<file path=ppt/slides/_rels/slide188.xml.rels><?xml version="1.0" encoding="UTF-8" standalone="yes"?>
<Relationships xmlns="http://schemas.openxmlformats.org/package/2006/relationships"><Relationship Id="rId3" Type="http://schemas.openxmlformats.org/officeDocument/2006/relationships/image" Target="../media/image409.png"/><Relationship Id="rId4" Type="http://schemas.openxmlformats.org/officeDocument/2006/relationships/image" Target="../media/image394.png"/><Relationship Id="rId5" Type="http://schemas.openxmlformats.org/officeDocument/2006/relationships/image" Target="../media/image391.png"/><Relationship Id="rId6" Type="http://schemas.openxmlformats.org/officeDocument/2006/relationships/image" Target="../media/image410.png"/><Relationship Id="rId7" Type="http://schemas.openxmlformats.org/officeDocument/2006/relationships/image" Target="../media/image411.png"/><Relationship Id="rId8" Type="http://schemas.openxmlformats.org/officeDocument/2006/relationships/image" Target="../media/image412.png"/><Relationship Id="rId9" Type="http://schemas.openxmlformats.org/officeDocument/2006/relationships/image" Target="../media/image94.png"/><Relationship Id="rId10" Type="http://schemas.openxmlformats.org/officeDocument/2006/relationships/image" Target="../media/image408.emf"/><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04.png"/><Relationship Id="rId5"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13.png"/></Relationships>
</file>

<file path=ppt/slides/_rels/slide191.xml.rels><?xml version="1.0" encoding="UTF-8" standalone="yes"?>
<Relationships xmlns="http://schemas.openxmlformats.org/package/2006/relationships"><Relationship Id="rId11" Type="http://schemas.openxmlformats.org/officeDocument/2006/relationships/image" Target="../media/image417.jpeg"/><Relationship Id="rId12" Type="http://schemas.openxmlformats.org/officeDocument/2006/relationships/image" Target="../media/image418.png"/><Relationship Id="rId13" Type="http://schemas.openxmlformats.org/officeDocument/2006/relationships/image" Target="../media/image419.png"/><Relationship Id="rId14" Type="http://schemas.openxmlformats.org/officeDocument/2006/relationships/image" Target="../media/image420.png"/><Relationship Id="rId15" Type="http://schemas.openxmlformats.org/officeDocument/2006/relationships/image" Target="../media/image421.jpeg"/><Relationship Id="rId16" Type="http://schemas.openxmlformats.org/officeDocument/2006/relationships/image" Target="../media/image391.png"/><Relationship Id="rId17" Type="http://schemas.openxmlformats.org/officeDocument/2006/relationships/image" Target="../media/image413.png"/><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image" Target="../media/image384.png"/><Relationship Id="rId4" Type="http://schemas.openxmlformats.org/officeDocument/2006/relationships/image" Target="../media/image400.png"/><Relationship Id="rId5" Type="http://schemas.openxmlformats.org/officeDocument/2006/relationships/image" Target="../media/image405.png"/><Relationship Id="rId6" Type="http://schemas.openxmlformats.org/officeDocument/2006/relationships/image" Target="../media/image406.png"/><Relationship Id="rId7" Type="http://schemas.openxmlformats.org/officeDocument/2006/relationships/image" Target="../media/image407.png"/><Relationship Id="rId8" Type="http://schemas.openxmlformats.org/officeDocument/2006/relationships/image" Target="../media/image414.png"/><Relationship Id="rId9" Type="http://schemas.openxmlformats.org/officeDocument/2006/relationships/image" Target="../media/image415.png"/><Relationship Id="rId10" Type="http://schemas.openxmlformats.org/officeDocument/2006/relationships/image" Target="../media/image416.jpe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22.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23.png"/></Relationships>
</file>

<file path=ppt/slides/_rels/slide197.xml.rels><?xml version="1.0" encoding="UTF-8" standalone="yes"?>
<Relationships xmlns="http://schemas.openxmlformats.org/package/2006/relationships"><Relationship Id="rId3" Type="http://schemas.openxmlformats.org/officeDocument/2006/relationships/image" Target="../media/image424.emf"/><Relationship Id="rId4" Type="http://schemas.openxmlformats.org/officeDocument/2006/relationships/image" Target="../media/image423.png"/><Relationship Id="rId1" Type="http://schemas.openxmlformats.org/officeDocument/2006/relationships/slideLayout" Target="../slideLayouts/slideLayout9.xml"/><Relationship Id="rId2" Type="http://schemas.openxmlformats.org/officeDocument/2006/relationships/notesSlide" Target="../notesSlides/notesSlide20.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25.png"/></Relationships>
</file>

<file path=ppt/slides/_rels/slide2.xml.rels><?xml version="1.0" encoding="UTF-8" standalone="yes"?>
<Relationships xmlns="http://schemas.openxmlformats.org/package/2006/relationships"><Relationship Id="rId9" Type="http://schemas.openxmlformats.org/officeDocument/2006/relationships/image" Target="../media/image13.png"/><Relationship Id="rId20" Type="http://schemas.openxmlformats.org/officeDocument/2006/relationships/image" Target="../media/image24.png"/><Relationship Id="rId21" Type="http://schemas.openxmlformats.org/officeDocument/2006/relationships/image" Target="../media/image25.png"/><Relationship Id="rId22" Type="http://schemas.openxmlformats.org/officeDocument/2006/relationships/image" Target="../media/image26.png"/><Relationship Id="rId23" Type="http://schemas.openxmlformats.org/officeDocument/2006/relationships/image" Target="../media/image27.png"/><Relationship Id="rId24" Type="http://schemas.openxmlformats.org/officeDocument/2006/relationships/image" Target="../media/image28.png"/><Relationship Id="rId10" Type="http://schemas.openxmlformats.org/officeDocument/2006/relationships/image" Target="../media/image14.png"/><Relationship Id="rId11" Type="http://schemas.openxmlformats.org/officeDocument/2006/relationships/image" Target="../media/image15.png"/><Relationship Id="rId12" Type="http://schemas.openxmlformats.org/officeDocument/2006/relationships/image" Target="../media/image16.emf"/><Relationship Id="rId13" Type="http://schemas.openxmlformats.org/officeDocument/2006/relationships/image" Target="../media/image17.png"/><Relationship Id="rId14" Type="http://schemas.openxmlformats.org/officeDocument/2006/relationships/image" Target="../media/image18.png"/><Relationship Id="rId15" Type="http://schemas.openxmlformats.org/officeDocument/2006/relationships/image" Target="../media/image19.png"/><Relationship Id="rId16" Type="http://schemas.openxmlformats.org/officeDocument/2006/relationships/image" Target="../media/image20.png"/><Relationship Id="rId17" Type="http://schemas.openxmlformats.org/officeDocument/2006/relationships/image" Target="../media/image21.png"/><Relationship Id="rId18" Type="http://schemas.openxmlformats.org/officeDocument/2006/relationships/image" Target="../media/image22.png"/><Relationship Id="rId19"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10.png"/><Relationship Id="rId5" Type="http://schemas.openxmlformats.org/officeDocument/2006/relationships/image" Target="../media/image126.png"/><Relationship Id="rId6" Type="http://schemas.openxmlformats.org/officeDocument/2006/relationships/image" Target="../media/image127.png"/><Relationship Id="rId7" Type="http://schemas.openxmlformats.org/officeDocument/2006/relationships/image" Target="../media/image115.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200.xml.rels><?xml version="1.0" encoding="UTF-8" standalone="yes"?>
<Relationships xmlns="http://schemas.openxmlformats.org/package/2006/relationships"><Relationship Id="rId3" Type="http://schemas.openxmlformats.org/officeDocument/2006/relationships/image" Target="../media/image425.png"/><Relationship Id="rId4" Type="http://schemas.openxmlformats.org/officeDocument/2006/relationships/image" Target="../media/image426.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2.xml.rels><?xml version="1.0" encoding="UTF-8" standalone="yes"?>
<Relationships xmlns="http://schemas.openxmlformats.org/package/2006/relationships"><Relationship Id="rId3" Type="http://schemas.openxmlformats.org/officeDocument/2006/relationships/image" Target="../media/image428.jpeg"/><Relationship Id="rId4" Type="http://schemas.openxmlformats.org/officeDocument/2006/relationships/image" Target="../media/image429.jpeg"/><Relationship Id="rId5" Type="http://schemas.openxmlformats.org/officeDocument/2006/relationships/image" Target="../media/image430.jpeg"/><Relationship Id="rId6" Type="http://schemas.openxmlformats.org/officeDocument/2006/relationships/image" Target="../media/image431.jpeg"/><Relationship Id="rId1" Type="http://schemas.openxmlformats.org/officeDocument/2006/relationships/slideLayout" Target="../slideLayouts/slideLayout14.xml"/><Relationship Id="rId2" Type="http://schemas.openxmlformats.org/officeDocument/2006/relationships/image" Target="../media/image427.jpe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32.png"/></Relationships>
</file>

<file path=ppt/slides/_rels/slide204.xml.rels><?xml version="1.0" encoding="UTF-8" standalone="yes"?>
<Relationships xmlns="http://schemas.openxmlformats.org/package/2006/relationships"><Relationship Id="rId3" Type="http://schemas.openxmlformats.org/officeDocument/2006/relationships/image" Target="../media/image432.png"/><Relationship Id="rId4" Type="http://schemas.openxmlformats.org/officeDocument/2006/relationships/image" Target="../media/image433.png"/><Relationship Id="rId5" Type="http://schemas.openxmlformats.org/officeDocument/2006/relationships/image" Target="../media/image434.png"/><Relationship Id="rId6" Type="http://schemas.openxmlformats.org/officeDocument/2006/relationships/image" Target="../media/image435.png"/><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36.png"/></Relationships>
</file>

<file path=ppt/slides/_rels/slide207.xml.rels><?xml version="1.0" encoding="UTF-8" standalone="yes"?>
<Relationships xmlns="http://schemas.openxmlformats.org/package/2006/relationships"><Relationship Id="rId3" Type="http://schemas.openxmlformats.org/officeDocument/2006/relationships/image" Target="../media/image436.png"/><Relationship Id="rId4" Type="http://schemas.openxmlformats.org/officeDocument/2006/relationships/image" Target="../media/image437.png"/><Relationship Id="rId5" Type="http://schemas.openxmlformats.org/officeDocument/2006/relationships/image" Target="../media/image435.png"/><Relationship Id="rId6" Type="http://schemas.openxmlformats.org/officeDocument/2006/relationships/image" Target="../media/image47.png"/><Relationship Id="rId7" Type="http://schemas.openxmlformats.org/officeDocument/2006/relationships/image" Target="../media/image438.png"/><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208.xml.rels><?xml version="1.0" encoding="UTF-8" standalone="yes"?>
<Relationships xmlns="http://schemas.openxmlformats.org/package/2006/relationships"><Relationship Id="rId3" Type="http://schemas.openxmlformats.org/officeDocument/2006/relationships/image" Target="../media/image440.jpeg"/><Relationship Id="rId4" Type="http://schemas.openxmlformats.org/officeDocument/2006/relationships/image" Target="../media/image441.jpeg"/><Relationship Id="rId5" Type="http://schemas.openxmlformats.org/officeDocument/2006/relationships/image" Target="../media/image442.jpeg"/><Relationship Id="rId1" Type="http://schemas.openxmlformats.org/officeDocument/2006/relationships/slideLayout" Target="../slideLayouts/slideLayout14.xml"/><Relationship Id="rId2" Type="http://schemas.openxmlformats.org/officeDocument/2006/relationships/image" Target="../media/image439.jpeg"/></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43.png"/></Relationships>
</file>

<file path=ppt/slides/_rels/slide21.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10.png"/><Relationship Id="rId5" Type="http://schemas.openxmlformats.org/officeDocument/2006/relationships/image" Target="../media/image128.png"/><Relationship Id="rId6"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3.png"/><Relationship Id="rId3" Type="http://schemas.openxmlformats.org/officeDocument/2006/relationships/image" Target="../media/image444.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5.pn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29.png"/><Relationship Id="rId5" Type="http://schemas.openxmlformats.org/officeDocument/2006/relationships/image" Target="../media/image130.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23.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10.png"/><Relationship Id="rId5" Type="http://schemas.openxmlformats.org/officeDocument/2006/relationships/image" Target="../media/image131.png"/><Relationship Id="rId6" Type="http://schemas.openxmlformats.org/officeDocument/2006/relationships/image" Target="../media/image132.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24.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33.png"/><Relationship Id="rId5" Type="http://schemas.openxmlformats.org/officeDocument/2006/relationships/image" Target="../media/image134.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25.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37.png"/><Relationship Id="rId5" Type="http://schemas.openxmlformats.org/officeDocument/2006/relationships/image" Target="../media/image138.png"/><Relationship Id="rId6" Type="http://schemas.openxmlformats.org/officeDocument/2006/relationships/image" Target="../media/image104.png"/><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26.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10.png"/><Relationship Id="rId5" Type="http://schemas.openxmlformats.org/officeDocument/2006/relationships/image" Target="../media/image118.png"/><Relationship Id="rId6" Type="http://schemas.openxmlformats.org/officeDocument/2006/relationships/image" Target="../media/image119.png"/><Relationship Id="rId7" Type="http://schemas.openxmlformats.org/officeDocument/2006/relationships/image" Target="../media/image139.png"/><Relationship Id="rId8" Type="http://schemas.openxmlformats.org/officeDocument/2006/relationships/image" Target="../media/image140.png"/><Relationship Id="rId1" Type="http://schemas.openxmlformats.org/officeDocument/2006/relationships/slideLayout" Target="../slideLayouts/slideLayout2.xml"/><Relationship Id="rId2" Type="http://schemas.openxmlformats.org/officeDocument/2006/relationships/image" Target="../media/image137.png"/></Relationships>
</file>

<file path=ppt/slides/_rels/slide27.xml.rels><?xml version="1.0" encoding="UTF-8" standalone="yes"?>
<Relationships xmlns="http://schemas.openxmlformats.org/package/2006/relationships"><Relationship Id="rId3" Type="http://schemas.openxmlformats.org/officeDocument/2006/relationships/image" Target="../media/image141.png"/><Relationship Id="rId4" Type="http://schemas.openxmlformats.org/officeDocument/2006/relationships/image" Target="../media/image142.png"/><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28.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04.png"/><Relationship Id="rId5" Type="http://schemas.openxmlformats.org/officeDocument/2006/relationships/image" Target="../media/image110.png"/><Relationship Id="rId6" Type="http://schemas.openxmlformats.org/officeDocument/2006/relationships/image" Target="../media/image131.png"/><Relationship Id="rId7" Type="http://schemas.openxmlformats.org/officeDocument/2006/relationships/image" Target="../media/image132.png"/><Relationship Id="rId1" Type="http://schemas.openxmlformats.org/officeDocument/2006/relationships/slideLayout" Target="../slideLayouts/slideLayout2.xml"/><Relationship Id="rId2" Type="http://schemas.openxmlformats.org/officeDocument/2006/relationships/image" Target="../media/image143.png"/></Relationships>
</file>

<file path=ppt/slides/_rels/slide29.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41.png"/><Relationship Id="rId5" Type="http://schemas.openxmlformats.org/officeDocument/2006/relationships/image" Target="../media/image144.png"/><Relationship Id="rId6" Type="http://schemas.openxmlformats.org/officeDocument/2006/relationships/image" Target="../media/image145.png"/><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3.xml.rels><?xml version="1.0" encoding="UTF-8" standalone="yes"?>
<Relationships xmlns="http://schemas.openxmlformats.org/package/2006/relationships"><Relationship Id="rId20" Type="http://schemas.openxmlformats.org/officeDocument/2006/relationships/image" Target="../media/image47.png"/><Relationship Id="rId21" Type="http://schemas.openxmlformats.org/officeDocument/2006/relationships/image" Target="../media/image48.png"/><Relationship Id="rId22" Type="http://schemas.openxmlformats.org/officeDocument/2006/relationships/image" Target="../media/image49.png"/><Relationship Id="rId23" Type="http://schemas.openxmlformats.org/officeDocument/2006/relationships/image" Target="../media/image50.png"/><Relationship Id="rId24" Type="http://schemas.openxmlformats.org/officeDocument/2006/relationships/image" Target="../media/image51.png"/><Relationship Id="rId25" Type="http://schemas.openxmlformats.org/officeDocument/2006/relationships/image" Target="../media/image52.png"/><Relationship Id="rId26" Type="http://schemas.openxmlformats.org/officeDocument/2006/relationships/image" Target="../media/image53.png"/><Relationship Id="rId27" Type="http://schemas.openxmlformats.org/officeDocument/2006/relationships/image" Target="../media/image54.png"/><Relationship Id="rId28" Type="http://schemas.openxmlformats.org/officeDocument/2006/relationships/image" Target="../media/image55.png"/><Relationship Id="rId29" Type="http://schemas.openxmlformats.org/officeDocument/2006/relationships/image" Target="../media/image56.png"/><Relationship Id="rId1" Type="http://schemas.openxmlformats.org/officeDocument/2006/relationships/slideLayout" Target="../slideLayouts/slideLayout19.xml"/><Relationship Id="rId2" Type="http://schemas.openxmlformats.org/officeDocument/2006/relationships/image" Target="../media/image29.png"/><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30" Type="http://schemas.openxmlformats.org/officeDocument/2006/relationships/image" Target="../media/image57.png"/><Relationship Id="rId31" Type="http://schemas.openxmlformats.org/officeDocument/2006/relationships/image" Target="../media/image58.png"/><Relationship Id="rId32" Type="http://schemas.openxmlformats.org/officeDocument/2006/relationships/image" Target="../media/image59.png"/><Relationship Id="rId9" Type="http://schemas.openxmlformats.org/officeDocument/2006/relationships/image" Target="../media/image36.pn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 Id="rId33" Type="http://schemas.openxmlformats.org/officeDocument/2006/relationships/image" Target="../media/image60.png"/><Relationship Id="rId34" Type="http://schemas.openxmlformats.org/officeDocument/2006/relationships/image" Target="../media/image61.png"/><Relationship Id="rId10" Type="http://schemas.openxmlformats.org/officeDocument/2006/relationships/image" Target="../media/image37.png"/><Relationship Id="rId11" Type="http://schemas.openxmlformats.org/officeDocument/2006/relationships/image" Target="../media/image38.png"/><Relationship Id="rId12" Type="http://schemas.openxmlformats.org/officeDocument/2006/relationships/image" Target="../media/image39.png"/><Relationship Id="rId13" Type="http://schemas.openxmlformats.org/officeDocument/2006/relationships/image" Target="../media/image40.png"/><Relationship Id="rId14" Type="http://schemas.openxmlformats.org/officeDocument/2006/relationships/image" Target="../media/image41.png"/><Relationship Id="rId15" Type="http://schemas.openxmlformats.org/officeDocument/2006/relationships/image" Target="../media/image42.png"/><Relationship Id="rId16" Type="http://schemas.openxmlformats.org/officeDocument/2006/relationships/image" Target="../media/image43.png"/><Relationship Id="rId17" Type="http://schemas.openxmlformats.org/officeDocument/2006/relationships/image" Target="../media/image44.png"/><Relationship Id="rId18" Type="http://schemas.openxmlformats.org/officeDocument/2006/relationships/image" Target="../media/image45.png"/><Relationship Id="rId19" Type="http://schemas.openxmlformats.org/officeDocument/2006/relationships/image" Target="../media/image46.png"/></Relationships>
</file>

<file path=ppt/slides/_rels/slide30.xml.rels><?xml version="1.0" encoding="UTF-8" standalone="yes"?>
<Relationships xmlns="http://schemas.openxmlformats.org/package/2006/relationships"><Relationship Id="rId3" Type="http://schemas.openxmlformats.org/officeDocument/2006/relationships/image" Target="../media/image143.png"/><Relationship Id="rId4" Type="http://schemas.openxmlformats.org/officeDocument/2006/relationships/image" Target="../media/image114.png"/><Relationship Id="rId5" Type="http://schemas.openxmlformats.org/officeDocument/2006/relationships/image" Target="../media/image104.png"/><Relationship Id="rId6" Type="http://schemas.openxmlformats.org/officeDocument/2006/relationships/image" Target="../media/image110.png"/><Relationship Id="rId7" Type="http://schemas.openxmlformats.org/officeDocument/2006/relationships/image" Target="../media/image115.png"/><Relationship Id="rId8" Type="http://schemas.openxmlformats.org/officeDocument/2006/relationships/image" Target="../media/image134.png"/><Relationship Id="rId1" Type="http://schemas.openxmlformats.org/officeDocument/2006/relationships/slideLayout" Target="../slideLayouts/slideLayout2.xml"/><Relationship Id="rId2" Type="http://schemas.openxmlformats.org/officeDocument/2006/relationships/image" Target="../media/image133.png"/></Relationships>
</file>

<file path=ppt/slides/_rels/slide31.xml.rels><?xml version="1.0" encoding="UTF-8" standalone="yes"?>
<Relationships xmlns="http://schemas.openxmlformats.org/package/2006/relationships"><Relationship Id="rId3" Type="http://schemas.openxmlformats.org/officeDocument/2006/relationships/image" Target="../media/image147.png"/><Relationship Id="rId4" Type="http://schemas.openxmlformats.org/officeDocument/2006/relationships/image" Target="../media/image143.png"/><Relationship Id="rId5" Type="http://schemas.openxmlformats.org/officeDocument/2006/relationships/image" Target="../media/image114.png"/><Relationship Id="rId6" Type="http://schemas.openxmlformats.org/officeDocument/2006/relationships/image" Target="../media/image115.png"/><Relationship Id="rId7" Type="http://schemas.openxmlformats.org/officeDocument/2006/relationships/image" Target="../media/image148.png"/><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32.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5" Type="http://schemas.openxmlformats.org/officeDocument/2006/relationships/image" Target="../media/image149.png"/><Relationship Id="rId6" Type="http://schemas.openxmlformats.org/officeDocument/2006/relationships/image" Target="../media/image150.png"/><Relationship Id="rId7" Type="http://schemas.openxmlformats.org/officeDocument/2006/relationships/image" Target="../media/image151.png"/><Relationship Id="rId1" Type="http://schemas.openxmlformats.org/officeDocument/2006/relationships/slideLayout" Target="../slideLayouts/slideLayout2.xml"/><Relationship Id="rId2" Type="http://schemas.openxmlformats.org/officeDocument/2006/relationships/image" Target="../media/image143.png"/></Relationships>
</file>

<file path=ppt/slides/_rels/slide33.xml.rels><?xml version="1.0" encoding="UTF-8" standalone="yes"?>
<Relationships xmlns="http://schemas.openxmlformats.org/package/2006/relationships"><Relationship Id="rId11" Type="http://schemas.openxmlformats.org/officeDocument/2006/relationships/image" Target="../media/image159.png"/><Relationship Id="rId12" Type="http://schemas.openxmlformats.org/officeDocument/2006/relationships/image" Target="../media/image82.png"/><Relationship Id="rId13" Type="http://schemas.openxmlformats.org/officeDocument/2006/relationships/image" Target="../media/image83.png"/><Relationship Id="rId14" Type="http://schemas.openxmlformats.org/officeDocument/2006/relationships/image" Target="../media/image84.png"/><Relationship Id="rId15" Type="http://schemas.openxmlformats.org/officeDocument/2006/relationships/image" Target="../media/image160.png"/><Relationship Id="rId1" Type="http://schemas.openxmlformats.org/officeDocument/2006/relationships/slideLayout" Target="../slideLayouts/slideLayout9.xml"/><Relationship Id="rId2" Type="http://schemas.openxmlformats.org/officeDocument/2006/relationships/image" Target="../media/image94.png"/><Relationship Id="rId3" Type="http://schemas.openxmlformats.org/officeDocument/2006/relationships/image" Target="../media/image152.png"/><Relationship Id="rId4" Type="http://schemas.openxmlformats.org/officeDocument/2006/relationships/image" Target="../media/image153.png"/><Relationship Id="rId5" Type="http://schemas.openxmlformats.org/officeDocument/2006/relationships/image" Target="../media/image154.jpeg"/><Relationship Id="rId6" Type="http://schemas.openxmlformats.org/officeDocument/2006/relationships/image" Target="../media/image155.png"/><Relationship Id="rId7" Type="http://schemas.openxmlformats.org/officeDocument/2006/relationships/image" Target="../media/image156.png"/><Relationship Id="rId8" Type="http://schemas.openxmlformats.org/officeDocument/2006/relationships/image" Target="../media/image157.png"/><Relationship Id="rId9" Type="http://schemas.openxmlformats.org/officeDocument/2006/relationships/image" Target="../media/image62.png"/><Relationship Id="rId10" Type="http://schemas.openxmlformats.org/officeDocument/2006/relationships/image" Target="../media/image15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48.png"/><Relationship Id="rId5" Type="http://schemas.openxmlformats.org/officeDocument/2006/relationships/image" Target="../media/image163.png"/><Relationship Id="rId6" Type="http://schemas.openxmlformats.org/officeDocument/2006/relationships/image" Target="../media/image164.png"/><Relationship Id="rId1" Type="http://schemas.openxmlformats.org/officeDocument/2006/relationships/slideLayout" Target="../slideLayouts/slideLayout2.xml"/><Relationship Id="rId2" Type="http://schemas.openxmlformats.org/officeDocument/2006/relationships/image" Target="../media/image161.png"/></Relationships>
</file>

<file path=ppt/slides/_rels/slide38.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48.png"/><Relationship Id="rId5" Type="http://schemas.openxmlformats.org/officeDocument/2006/relationships/image" Target="../media/image165.png"/><Relationship Id="rId1" Type="http://schemas.openxmlformats.org/officeDocument/2006/relationships/slideLayout" Target="../slideLayouts/slideLayout2.xml"/><Relationship Id="rId2" Type="http://schemas.openxmlformats.org/officeDocument/2006/relationships/image" Target="../media/image161.png"/></Relationships>
</file>

<file path=ppt/slides/_rels/slide39.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48.png"/><Relationship Id="rId5" Type="http://schemas.openxmlformats.org/officeDocument/2006/relationships/image" Target="../media/image166.png"/><Relationship Id="rId6" Type="http://schemas.openxmlformats.org/officeDocument/2006/relationships/image" Target="../media/image120.png"/><Relationship Id="rId1" Type="http://schemas.openxmlformats.org/officeDocument/2006/relationships/slideLayout" Target="../slideLayouts/slideLayout2.xml"/><Relationship Id="rId2" Type="http://schemas.openxmlformats.org/officeDocument/2006/relationships/image" Target="../media/image16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48.png"/><Relationship Id="rId5" Type="http://schemas.openxmlformats.org/officeDocument/2006/relationships/image" Target="../media/image120.png"/><Relationship Id="rId6" Type="http://schemas.openxmlformats.org/officeDocument/2006/relationships/image" Target="../media/image167.png"/><Relationship Id="rId7" Type="http://schemas.openxmlformats.org/officeDocument/2006/relationships/image" Target="../media/image168.png"/><Relationship Id="rId1" Type="http://schemas.openxmlformats.org/officeDocument/2006/relationships/slideLayout" Target="../slideLayouts/slideLayout2.xml"/><Relationship Id="rId2" Type="http://schemas.openxmlformats.org/officeDocument/2006/relationships/image" Target="../media/image161.png"/></Relationships>
</file>

<file path=ppt/slides/_rels/slide41.xml.rels><?xml version="1.0" encoding="UTF-8" standalone="yes"?>
<Relationships xmlns="http://schemas.openxmlformats.org/package/2006/relationships"><Relationship Id="rId3" Type="http://schemas.openxmlformats.org/officeDocument/2006/relationships/image" Target="../media/image170.jpeg"/><Relationship Id="rId4" Type="http://schemas.openxmlformats.org/officeDocument/2006/relationships/image" Target="../media/image149.png"/><Relationship Id="rId1" Type="http://schemas.openxmlformats.org/officeDocument/2006/relationships/slideLayout" Target="../slideLayouts/slideLayout2.xml"/><Relationship Id="rId2" Type="http://schemas.openxmlformats.org/officeDocument/2006/relationships/image" Target="../media/image169.jpeg"/></Relationships>
</file>

<file path=ppt/slides/_rels/slide42.xml.rels><?xml version="1.0" encoding="UTF-8" standalone="yes"?>
<Relationships xmlns="http://schemas.openxmlformats.org/package/2006/relationships"><Relationship Id="rId3" Type="http://schemas.openxmlformats.org/officeDocument/2006/relationships/image" Target="../media/image172.png"/><Relationship Id="rId4" Type="http://schemas.openxmlformats.org/officeDocument/2006/relationships/image" Target="../media/image162.png"/><Relationship Id="rId5" Type="http://schemas.openxmlformats.org/officeDocument/2006/relationships/image" Target="../media/image148.png"/><Relationship Id="rId6" Type="http://schemas.openxmlformats.org/officeDocument/2006/relationships/image" Target="../media/image173.png"/><Relationship Id="rId7" Type="http://schemas.openxmlformats.org/officeDocument/2006/relationships/image" Target="../media/image174.png"/><Relationship Id="rId1" Type="http://schemas.openxmlformats.org/officeDocument/2006/relationships/slideLayout" Target="../slideLayouts/slideLayout2.xml"/><Relationship Id="rId2" Type="http://schemas.openxmlformats.org/officeDocument/2006/relationships/image" Target="../media/image171.png"/></Relationships>
</file>

<file path=ppt/slides/_rels/slide43.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48.png"/><Relationship Id="rId5" Type="http://schemas.openxmlformats.org/officeDocument/2006/relationships/image" Target="../media/image173.png"/><Relationship Id="rId6" Type="http://schemas.openxmlformats.org/officeDocument/2006/relationships/image" Target="../media/image174.png"/><Relationship Id="rId7" Type="http://schemas.openxmlformats.org/officeDocument/2006/relationships/image" Target="../media/image175.png"/><Relationship Id="rId8" Type="http://schemas.openxmlformats.org/officeDocument/2006/relationships/image" Target="../media/image176.png"/><Relationship Id="rId9" Type="http://schemas.openxmlformats.org/officeDocument/2006/relationships/image" Target="../media/image120.png"/><Relationship Id="rId1" Type="http://schemas.openxmlformats.org/officeDocument/2006/relationships/slideLayout" Target="../slideLayouts/slideLayout2.xml"/><Relationship Id="rId2" Type="http://schemas.openxmlformats.org/officeDocument/2006/relationships/image" Target="../media/image172.png"/></Relationships>
</file>

<file path=ppt/slides/_rels/slide44.xml.rels><?xml version="1.0" encoding="UTF-8" standalone="yes"?>
<Relationships xmlns="http://schemas.openxmlformats.org/package/2006/relationships"><Relationship Id="rId3" Type="http://schemas.openxmlformats.org/officeDocument/2006/relationships/image" Target="../media/image172.png"/><Relationship Id="rId4" Type="http://schemas.openxmlformats.org/officeDocument/2006/relationships/image" Target="../media/image162.png"/><Relationship Id="rId5" Type="http://schemas.openxmlformats.org/officeDocument/2006/relationships/image" Target="../media/image148.png"/><Relationship Id="rId6" Type="http://schemas.openxmlformats.org/officeDocument/2006/relationships/image" Target="../media/image173.png"/><Relationship Id="rId7" Type="http://schemas.openxmlformats.org/officeDocument/2006/relationships/image" Target="../media/image174.png"/><Relationship Id="rId1" Type="http://schemas.openxmlformats.org/officeDocument/2006/relationships/slideLayout" Target="../slideLayouts/slideLayout2.xml"/><Relationship Id="rId2" Type="http://schemas.openxmlformats.org/officeDocument/2006/relationships/image" Target="../media/image177.png"/></Relationships>
</file>

<file path=ppt/slides/_rels/slide45.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48.png"/><Relationship Id="rId5" Type="http://schemas.openxmlformats.org/officeDocument/2006/relationships/image" Target="../media/image173.png"/><Relationship Id="rId6" Type="http://schemas.openxmlformats.org/officeDocument/2006/relationships/image" Target="../media/image174.png"/><Relationship Id="rId7" Type="http://schemas.openxmlformats.org/officeDocument/2006/relationships/image" Target="../media/image178.png"/><Relationship Id="rId8" Type="http://schemas.openxmlformats.org/officeDocument/2006/relationships/image" Target="../media/image179.png"/><Relationship Id="rId9" Type="http://schemas.openxmlformats.org/officeDocument/2006/relationships/image" Target="../media/image120.png"/><Relationship Id="rId1" Type="http://schemas.openxmlformats.org/officeDocument/2006/relationships/slideLayout" Target="../slideLayouts/slideLayout2.xml"/><Relationship Id="rId2" Type="http://schemas.openxmlformats.org/officeDocument/2006/relationships/image" Target="../media/image172.png"/></Relationships>
</file>

<file path=ppt/slides/_rels/slide46.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73.png"/><Relationship Id="rId5" Type="http://schemas.openxmlformats.org/officeDocument/2006/relationships/image" Target="../media/image180.png"/><Relationship Id="rId6" Type="http://schemas.openxmlformats.org/officeDocument/2006/relationships/image" Target="../media/image149.png"/><Relationship Id="rId7" Type="http://schemas.openxmlformats.org/officeDocument/2006/relationships/image" Target="../media/image174.png"/><Relationship Id="rId1" Type="http://schemas.openxmlformats.org/officeDocument/2006/relationships/slideLayout" Target="../slideLayouts/slideLayout2.xml"/><Relationship Id="rId2" Type="http://schemas.openxmlformats.org/officeDocument/2006/relationships/image" Target="../media/image172.png"/></Relationships>
</file>

<file path=ppt/slides/_rels/slide47.xml.rels><?xml version="1.0" encoding="UTF-8" standalone="yes"?>
<Relationships xmlns="http://schemas.openxmlformats.org/package/2006/relationships"><Relationship Id="rId3" Type="http://schemas.openxmlformats.org/officeDocument/2006/relationships/image" Target="../media/image148.png"/><Relationship Id="rId4" Type="http://schemas.openxmlformats.org/officeDocument/2006/relationships/image" Target="../media/image162.png"/><Relationship Id="rId5" Type="http://schemas.openxmlformats.org/officeDocument/2006/relationships/image" Target="../media/image181.png"/><Relationship Id="rId6" Type="http://schemas.openxmlformats.org/officeDocument/2006/relationships/image" Target="../media/image182.png"/><Relationship Id="rId7" Type="http://schemas.openxmlformats.org/officeDocument/2006/relationships/image" Target="../media/image183.png"/><Relationship Id="rId1" Type="http://schemas.openxmlformats.org/officeDocument/2006/relationships/slideLayout" Target="../slideLayouts/slideLayout9.xml"/><Relationship Id="rId2" Type="http://schemas.openxmlformats.org/officeDocument/2006/relationships/image" Target="../media/image173.png"/></Relationships>
</file>

<file path=ppt/slides/_rels/slide48.xml.rels><?xml version="1.0" encoding="UTF-8" standalone="yes"?>
<Relationships xmlns="http://schemas.openxmlformats.org/package/2006/relationships"><Relationship Id="rId3" Type="http://schemas.openxmlformats.org/officeDocument/2006/relationships/image" Target="../media/image185.png"/><Relationship Id="rId4" Type="http://schemas.openxmlformats.org/officeDocument/2006/relationships/image" Target="../media/image173.png"/><Relationship Id="rId5" Type="http://schemas.openxmlformats.org/officeDocument/2006/relationships/image" Target="../media/image148.png"/><Relationship Id="rId6" Type="http://schemas.openxmlformats.org/officeDocument/2006/relationships/image" Target="../media/image162.png"/><Relationship Id="rId7" Type="http://schemas.openxmlformats.org/officeDocument/2006/relationships/image" Target="../media/image181.png"/><Relationship Id="rId1" Type="http://schemas.openxmlformats.org/officeDocument/2006/relationships/slideLayout" Target="../slideLayouts/slideLayout2.xml"/><Relationship Id="rId2" Type="http://schemas.openxmlformats.org/officeDocument/2006/relationships/image" Target="../media/image184.png"/></Relationships>
</file>

<file path=ppt/slides/_rels/slide49.xml.rels><?xml version="1.0" encoding="UTF-8" standalone="yes"?>
<Relationships xmlns="http://schemas.openxmlformats.org/package/2006/relationships"><Relationship Id="rId3" Type="http://schemas.openxmlformats.org/officeDocument/2006/relationships/image" Target="../media/image148.png"/><Relationship Id="rId4" Type="http://schemas.openxmlformats.org/officeDocument/2006/relationships/image" Target="../media/image162.png"/><Relationship Id="rId5" Type="http://schemas.openxmlformats.org/officeDocument/2006/relationships/image" Target="../media/image181.png"/><Relationship Id="rId6" Type="http://schemas.openxmlformats.org/officeDocument/2006/relationships/image" Target="../media/image182.png"/><Relationship Id="rId7" Type="http://schemas.openxmlformats.org/officeDocument/2006/relationships/image" Target="../media/image186.png"/><Relationship Id="rId1" Type="http://schemas.openxmlformats.org/officeDocument/2006/relationships/slideLayout" Target="../slideLayouts/slideLayout9.xml"/><Relationship Id="rId2" Type="http://schemas.openxmlformats.org/officeDocument/2006/relationships/image" Target="../media/image17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2.png"/></Relationships>
</file>

<file path=ppt/slides/_rels/slide50.xml.rels><?xml version="1.0" encoding="UTF-8" standalone="yes"?>
<Relationships xmlns="http://schemas.openxmlformats.org/package/2006/relationships"><Relationship Id="rId3" Type="http://schemas.openxmlformats.org/officeDocument/2006/relationships/image" Target="../media/image188.png"/><Relationship Id="rId4" Type="http://schemas.openxmlformats.org/officeDocument/2006/relationships/image" Target="../media/image184.png"/><Relationship Id="rId5" Type="http://schemas.openxmlformats.org/officeDocument/2006/relationships/image" Target="../media/image173.png"/><Relationship Id="rId6" Type="http://schemas.openxmlformats.org/officeDocument/2006/relationships/image" Target="../media/image148.png"/><Relationship Id="rId7" Type="http://schemas.openxmlformats.org/officeDocument/2006/relationships/image" Target="../media/image162.png"/><Relationship Id="rId8" Type="http://schemas.openxmlformats.org/officeDocument/2006/relationships/image" Target="../media/image181.png"/><Relationship Id="rId9" Type="http://schemas.openxmlformats.org/officeDocument/2006/relationships/image" Target="../media/image182.png"/><Relationship Id="rId10" Type="http://schemas.openxmlformats.org/officeDocument/2006/relationships/image" Target="../media/image189.png"/><Relationship Id="rId1" Type="http://schemas.openxmlformats.org/officeDocument/2006/relationships/slideLayout" Target="../slideLayouts/slideLayout2.xml"/><Relationship Id="rId2" Type="http://schemas.openxmlformats.org/officeDocument/2006/relationships/image" Target="../media/image187.png"/></Relationships>
</file>

<file path=ppt/slides/_rels/slide51.xml.rels><?xml version="1.0" encoding="UTF-8" standalone="yes"?>
<Relationships xmlns="http://schemas.openxmlformats.org/package/2006/relationships"><Relationship Id="rId3" Type="http://schemas.openxmlformats.org/officeDocument/2006/relationships/image" Target="../media/image191.png"/><Relationship Id="rId4" Type="http://schemas.openxmlformats.org/officeDocument/2006/relationships/image" Target="../media/image148.png"/><Relationship Id="rId5" Type="http://schemas.openxmlformats.org/officeDocument/2006/relationships/image" Target="../media/image192.png"/><Relationship Id="rId6" Type="http://schemas.openxmlformats.org/officeDocument/2006/relationships/image" Target="../media/image193.png"/><Relationship Id="rId7" Type="http://schemas.openxmlformats.org/officeDocument/2006/relationships/image" Target="../media/image164.png"/><Relationship Id="rId8" Type="http://schemas.openxmlformats.org/officeDocument/2006/relationships/image" Target="../media/image162.png"/><Relationship Id="rId9" Type="http://schemas.openxmlformats.org/officeDocument/2006/relationships/image" Target="../media/image194.png"/><Relationship Id="rId10" Type="http://schemas.openxmlformats.org/officeDocument/2006/relationships/image" Target="../media/image195.png"/><Relationship Id="rId1" Type="http://schemas.openxmlformats.org/officeDocument/2006/relationships/slideLayout" Target="../slideLayouts/slideLayout2.xml"/><Relationship Id="rId2" Type="http://schemas.openxmlformats.org/officeDocument/2006/relationships/image" Target="../media/image190.png"/></Relationships>
</file>

<file path=ppt/slides/_rels/slide52.xml.rels><?xml version="1.0" encoding="UTF-8" standalone="yes"?>
<Relationships xmlns="http://schemas.openxmlformats.org/package/2006/relationships"><Relationship Id="rId3" Type="http://schemas.openxmlformats.org/officeDocument/2006/relationships/image" Target="../media/image196.png"/><Relationship Id="rId4" Type="http://schemas.openxmlformats.org/officeDocument/2006/relationships/image" Target="../media/image197.tif"/><Relationship Id="rId1" Type="http://schemas.openxmlformats.org/officeDocument/2006/relationships/slideLayout" Target="../slideLayouts/slideLayout2.xml"/><Relationship Id="rId2" Type="http://schemas.openxmlformats.org/officeDocument/2006/relationships/image" Target="../media/image184.png"/></Relationships>
</file>

<file path=ppt/slides/_rels/slide53.xml.rels><?xml version="1.0" encoding="UTF-8" standalone="yes"?>
<Relationships xmlns="http://schemas.openxmlformats.org/package/2006/relationships"><Relationship Id="rId11" Type="http://schemas.openxmlformats.org/officeDocument/2006/relationships/image" Target="../media/image203.png"/><Relationship Id="rId12" Type="http://schemas.openxmlformats.org/officeDocument/2006/relationships/image" Target="../media/image204.png"/><Relationship Id="rId13" Type="http://schemas.openxmlformats.org/officeDocument/2006/relationships/image" Target="../media/image205.png"/><Relationship Id="rId1" Type="http://schemas.openxmlformats.org/officeDocument/2006/relationships/slideLayout" Target="../slideLayouts/slideLayout9.xml"/><Relationship Id="rId2" Type="http://schemas.openxmlformats.org/officeDocument/2006/relationships/image" Target="../media/image198.png"/><Relationship Id="rId3" Type="http://schemas.openxmlformats.org/officeDocument/2006/relationships/image" Target="../media/image199.png"/><Relationship Id="rId4" Type="http://schemas.openxmlformats.org/officeDocument/2006/relationships/image" Target="../media/image94.png"/><Relationship Id="rId5" Type="http://schemas.openxmlformats.org/officeDocument/2006/relationships/image" Target="../media/image62.png"/><Relationship Id="rId6" Type="http://schemas.openxmlformats.org/officeDocument/2006/relationships/image" Target="../media/image200.jpeg"/><Relationship Id="rId7" Type="http://schemas.openxmlformats.org/officeDocument/2006/relationships/image" Target="../media/image201.png"/><Relationship Id="rId8" Type="http://schemas.openxmlformats.org/officeDocument/2006/relationships/image" Target="../media/image83.png"/><Relationship Id="rId9" Type="http://schemas.openxmlformats.org/officeDocument/2006/relationships/image" Target="../media/image84.png"/><Relationship Id="rId10" Type="http://schemas.openxmlformats.org/officeDocument/2006/relationships/image" Target="../media/image202.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92.png"/><Relationship Id="rId5" Type="http://schemas.openxmlformats.org/officeDocument/2006/relationships/image" Target="../media/image149.png"/><Relationship Id="rId6" Type="http://schemas.openxmlformats.org/officeDocument/2006/relationships/image" Target="../media/image207.png"/><Relationship Id="rId7" Type="http://schemas.openxmlformats.org/officeDocument/2006/relationships/image" Target="../media/image194.png"/><Relationship Id="rId8" Type="http://schemas.openxmlformats.org/officeDocument/2006/relationships/image" Target="../media/image193.png"/><Relationship Id="rId9" Type="http://schemas.openxmlformats.org/officeDocument/2006/relationships/image" Target="../media/image164.png"/><Relationship Id="rId10"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206.png"/></Relationships>
</file>

<file path=ppt/slides/_rels/slide58.xml.rels><?xml version="1.0" encoding="UTF-8" standalone="yes"?>
<Relationships xmlns="http://schemas.openxmlformats.org/package/2006/relationships"><Relationship Id="rId3" Type="http://schemas.openxmlformats.org/officeDocument/2006/relationships/image" Target="../media/image208.png"/><Relationship Id="rId4" Type="http://schemas.openxmlformats.org/officeDocument/2006/relationships/image" Target="../media/image162.png"/><Relationship Id="rId5" Type="http://schemas.openxmlformats.org/officeDocument/2006/relationships/image" Target="../media/image181.png"/><Relationship Id="rId6" Type="http://schemas.openxmlformats.org/officeDocument/2006/relationships/image" Target="../media/image209.png"/><Relationship Id="rId7" Type="http://schemas.openxmlformats.org/officeDocument/2006/relationships/image" Target="../media/image149.png"/><Relationship Id="rId8"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9.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81.png"/><Relationship Id="rId5" Type="http://schemas.openxmlformats.org/officeDocument/2006/relationships/image" Target="../media/image209.png"/><Relationship Id="rId6" Type="http://schemas.openxmlformats.org/officeDocument/2006/relationships/image" Target="../media/image149.png"/><Relationship Id="rId7" Type="http://schemas.openxmlformats.org/officeDocument/2006/relationships/image" Target="../media/image211.png"/><Relationship Id="rId1" Type="http://schemas.openxmlformats.org/officeDocument/2006/relationships/slideLayout" Target="../slideLayouts/slideLayout2.xml"/><Relationship Id="rId2" Type="http://schemas.openxmlformats.org/officeDocument/2006/relationships/image" Target="../media/image210.png"/></Relationships>
</file>

<file path=ppt/slides/_rels/slide6.xml.rels><?xml version="1.0" encoding="UTF-8" standalone="yes"?>
<Relationships xmlns="http://schemas.openxmlformats.org/package/2006/relationships"><Relationship Id="rId9" Type="http://schemas.openxmlformats.org/officeDocument/2006/relationships/image" Target="../media/image69.png"/><Relationship Id="rId20" Type="http://schemas.openxmlformats.org/officeDocument/2006/relationships/image" Target="../media/image6.png"/><Relationship Id="rId21" Type="http://schemas.openxmlformats.org/officeDocument/2006/relationships/image" Target="../media/image80.png"/><Relationship Id="rId22" Type="http://schemas.openxmlformats.org/officeDocument/2006/relationships/image" Target="../media/image81.png"/><Relationship Id="rId10" Type="http://schemas.openxmlformats.org/officeDocument/2006/relationships/image" Target="../media/image70.png"/><Relationship Id="rId11" Type="http://schemas.openxmlformats.org/officeDocument/2006/relationships/image" Target="../media/image71.png"/><Relationship Id="rId12" Type="http://schemas.openxmlformats.org/officeDocument/2006/relationships/image" Target="../media/image72.png"/><Relationship Id="rId13" Type="http://schemas.openxmlformats.org/officeDocument/2006/relationships/image" Target="../media/image73.png"/><Relationship Id="rId14" Type="http://schemas.openxmlformats.org/officeDocument/2006/relationships/image" Target="../media/image74.png"/><Relationship Id="rId15" Type="http://schemas.openxmlformats.org/officeDocument/2006/relationships/image" Target="../media/image75.png"/><Relationship Id="rId16" Type="http://schemas.openxmlformats.org/officeDocument/2006/relationships/image" Target="../media/image76.png"/><Relationship Id="rId17" Type="http://schemas.openxmlformats.org/officeDocument/2006/relationships/image" Target="../media/image77.png"/><Relationship Id="rId18" Type="http://schemas.openxmlformats.org/officeDocument/2006/relationships/image" Target="../media/image78.png"/><Relationship Id="rId19" Type="http://schemas.openxmlformats.org/officeDocument/2006/relationships/image" Target="../media/image79.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66.png"/><Relationship Id="rId7" Type="http://schemas.openxmlformats.org/officeDocument/2006/relationships/image" Target="../media/image67.png"/><Relationship Id="rId8" Type="http://schemas.openxmlformats.org/officeDocument/2006/relationships/image" Target="../media/image68.png"/></Relationships>
</file>

<file path=ppt/slides/_rels/slide60.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81.png"/><Relationship Id="rId5" Type="http://schemas.openxmlformats.org/officeDocument/2006/relationships/image" Target="../media/image209.png"/><Relationship Id="rId6" Type="http://schemas.openxmlformats.org/officeDocument/2006/relationships/image" Target="../media/image149.png"/><Relationship Id="rId7" Type="http://schemas.openxmlformats.org/officeDocument/2006/relationships/image" Target="../media/image211.png"/><Relationship Id="rId1" Type="http://schemas.openxmlformats.org/officeDocument/2006/relationships/slideLayout" Target="../slideLayouts/slideLayout2.xml"/><Relationship Id="rId2" Type="http://schemas.openxmlformats.org/officeDocument/2006/relationships/image" Target="../media/image212.png"/></Relationships>
</file>

<file path=ppt/slides/_rels/slide61.xml.rels><?xml version="1.0" encoding="UTF-8" standalone="yes"?>
<Relationships xmlns="http://schemas.openxmlformats.org/package/2006/relationships"><Relationship Id="rId3" Type="http://schemas.openxmlformats.org/officeDocument/2006/relationships/image" Target="../media/image213.png"/><Relationship Id="rId4" Type="http://schemas.openxmlformats.org/officeDocument/2006/relationships/image" Target="../media/image214.png"/><Relationship Id="rId5" Type="http://schemas.openxmlformats.org/officeDocument/2006/relationships/image" Target="../media/image162.png"/><Relationship Id="rId6" Type="http://schemas.openxmlformats.org/officeDocument/2006/relationships/image" Target="../media/image181.png"/><Relationship Id="rId7" Type="http://schemas.openxmlformats.org/officeDocument/2006/relationships/image" Target="../media/image209.png"/><Relationship Id="rId8" Type="http://schemas.openxmlformats.org/officeDocument/2006/relationships/image" Target="../media/image215.png"/><Relationship Id="rId9" Type="http://schemas.openxmlformats.org/officeDocument/2006/relationships/image" Target="../media/image149.png"/><Relationship Id="rId10" Type="http://schemas.openxmlformats.org/officeDocument/2006/relationships/image" Target="../media/image216.png"/><Relationship Id="rId11"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184.png"/></Relationships>
</file>

<file path=ppt/slides/_rels/slide62.xml.rels><?xml version="1.0" encoding="UTF-8" standalone="yes"?>
<Relationships xmlns="http://schemas.openxmlformats.org/package/2006/relationships"><Relationship Id="rId3" Type="http://schemas.openxmlformats.org/officeDocument/2006/relationships/image" Target="../media/image184.png"/><Relationship Id="rId4" Type="http://schemas.openxmlformats.org/officeDocument/2006/relationships/image" Target="../media/image214.png"/><Relationship Id="rId5" Type="http://schemas.openxmlformats.org/officeDocument/2006/relationships/image" Target="../media/image162.png"/><Relationship Id="rId6" Type="http://schemas.openxmlformats.org/officeDocument/2006/relationships/image" Target="../media/image181.png"/><Relationship Id="rId7" Type="http://schemas.openxmlformats.org/officeDocument/2006/relationships/image" Target="../media/image209.png"/><Relationship Id="rId8" Type="http://schemas.openxmlformats.org/officeDocument/2006/relationships/image" Target="../media/image215.png"/><Relationship Id="rId9" Type="http://schemas.openxmlformats.org/officeDocument/2006/relationships/image" Target="../media/image149.png"/><Relationship Id="rId10" Type="http://schemas.openxmlformats.org/officeDocument/2006/relationships/image" Target="../media/image216.png"/><Relationship Id="rId11"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217.png"/></Relationships>
</file>

<file path=ppt/slides/_rels/slide63.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92.png"/><Relationship Id="rId5" Type="http://schemas.openxmlformats.org/officeDocument/2006/relationships/image" Target="../media/image149.png"/><Relationship Id="rId6" Type="http://schemas.openxmlformats.org/officeDocument/2006/relationships/image" Target="../media/image174.png"/><Relationship Id="rId7" Type="http://schemas.openxmlformats.org/officeDocument/2006/relationships/image" Target="../media/image207.png"/><Relationship Id="rId8" Type="http://schemas.openxmlformats.org/officeDocument/2006/relationships/image" Target="../media/image194.png"/><Relationship Id="rId9"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18.png"/></Relationships>
</file>

<file path=ppt/slides/_rels/slide64.xml.rels><?xml version="1.0" encoding="UTF-8" standalone="yes"?>
<Relationships xmlns="http://schemas.openxmlformats.org/package/2006/relationships"><Relationship Id="rId3" Type="http://schemas.openxmlformats.org/officeDocument/2006/relationships/image" Target="../media/image214.png"/><Relationship Id="rId4" Type="http://schemas.openxmlformats.org/officeDocument/2006/relationships/image" Target="../media/image162.png"/><Relationship Id="rId5" Type="http://schemas.openxmlformats.org/officeDocument/2006/relationships/image" Target="../media/image181.png"/><Relationship Id="rId6" Type="http://schemas.openxmlformats.org/officeDocument/2006/relationships/image" Target="../media/image209.png"/><Relationship Id="rId7" Type="http://schemas.openxmlformats.org/officeDocument/2006/relationships/image" Target="../media/image215.png"/><Relationship Id="rId8" Type="http://schemas.openxmlformats.org/officeDocument/2006/relationships/image" Target="../media/image220.png"/><Relationship Id="rId9" Type="http://schemas.openxmlformats.org/officeDocument/2006/relationships/image" Target="../media/image149.png"/><Relationship Id="rId10"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219.png"/></Relationships>
</file>

<file path=ppt/slides/_rels/slide65.xml.rels><?xml version="1.0" encoding="UTF-8" standalone="yes"?>
<Relationships xmlns="http://schemas.openxmlformats.org/package/2006/relationships"><Relationship Id="rId3" Type="http://schemas.openxmlformats.org/officeDocument/2006/relationships/image" Target="../media/image162.png"/><Relationship Id="rId4" Type="http://schemas.openxmlformats.org/officeDocument/2006/relationships/image" Target="../media/image192.png"/><Relationship Id="rId5" Type="http://schemas.openxmlformats.org/officeDocument/2006/relationships/image" Target="../media/image207.png"/><Relationship Id="rId6" Type="http://schemas.openxmlformats.org/officeDocument/2006/relationships/image" Target="../media/image222.png"/><Relationship Id="rId7" Type="http://schemas.openxmlformats.org/officeDocument/2006/relationships/image" Target="../media/image223.png"/><Relationship Id="rId8" Type="http://schemas.openxmlformats.org/officeDocument/2006/relationships/image" Target="../media/image215.png"/><Relationship Id="rId9" Type="http://schemas.openxmlformats.org/officeDocument/2006/relationships/image" Target="../media/image224.png"/><Relationship Id="rId10"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221.png"/></Relationships>
</file>

<file path=ppt/slides/_rels/slide66.xml.rels><?xml version="1.0" encoding="UTF-8" standalone="yes"?>
<Relationships xmlns="http://schemas.openxmlformats.org/package/2006/relationships"><Relationship Id="rId3" Type="http://schemas.openxmlformats.org/officeDocument/2006/relationships/image" Target="../media/image181.png"/><Relationship Id="rId4" Type="http://schemas.openxmlformats.org/officeDocument/2006/relationships/image" Target="../media/image209.png"/><Relationship Id="rId5" Type="http://schemas.openxmlformats.org/officeDocument/2006/relationships/image" Target="../media/image222.png"/><Relationship Id="rId6" Type="http://schemas.openxmlformats.org/officeDocument/2006/relationships/image" Target="../media/image215.png"/><Relationship Id="rId7" Type="http://schemas.openxmlformats.org/officeDocument/2006/relationships/image" Target="../media/image220.png"/><Relationship Id="rId8" Type="http://schemas.openxmlformats.org/officeDocument/2006/relationships/image" Target="../media/image225.png"/><Relationship Id="rId9" Type="http://schemas.openxmlformats.org/officeDocument/2006/relationships/image" Target="../media/image226.png"/><Relationship Id="rId10"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16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7.png"/><Relationship Id="rId3" Type="http://schemas.openxmlformats.org/officeDocument/2006/relationships/image" Target="../media/image228.tiff"/></Relationships>
</file>

<file path=ppt/slides/_rels/slide68.xml.rels><?xml version="1.0" encoding="UTF-8" standalone="yes"?>
<Relationships xmlns="http://schemas.openxmlformats.org/package/2006/relationships"><Relationship Id="rId3" Type="http://schemas.openxmlformats.org/officeDocument/2006/relationships/image" Target="../media/image229.png"/><Relationship Id="rId4" Type="http://schemas.openxmlformats.org/officeDocument/2006/relationships/image" Target="../media/image62.png"/><Relationship Id="rId1" Type="http://schemas.openxmlformats.org/officeDocument/2006/relationships/slideLayout" Target="../slideLayouts/slideLayout9.xml"/><Relationship Id="rId2" Type="http://schemas.openxmlformats.org/officeDocument/2006/relationships/image" Target="../media/image9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0.jpeg"/><Relationship Id="rId3" Type="http://schemas.openxmlformats.org/officeDocument/2006/relationships/image" Target="../media/image229.png"/></Relationships>
</file>

<file path=ppt/slides/_rels/slide7.xml.rels><?xml version="1.0" encoding="UTF-8" standalone="yes"?>
<Relationships xmlns="http://schemas.openxmlformats.org/package/2006/relationships"><Relationship Id="rId11" Type="http://schemas.openxmlformats.org/officeDocument/2006/relationships/image" Target="../media/image90.png"/><Relationship Id="rId12" Type="http://schemas.openxmlformats.org/officeDocument/2006/relationships/image" Target="../media/image91.png"/><Relationship Id="rId13"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16.emf"/><Relationship Id="rId6" Type="http://schemas.openxmlformats.org/officeDocument/2006/relationships/image" Target="../media/image85.emf"/><Relationship Id="rId7" Type="http://schemas.openxmlformats.org/officeDocument/2006/relationships/image" Target="../media/image86.emf"/><Relationship Id="rId8" Type="http://schemas.openxmlformats.org/officeDocument/2006/relationships/image" Target="../media/image87.png"/><Relationship Id="rId9" Type="http://schemas.openxmlformats.org/officeDocument/2006/relationships/image" Target="../media/image88.png"/><Relationship Id="rId10" Type="http://schemas.openxmlformats.org/officeDocument/2006/relationships/image" Target="../media/image89.png"/></Relationships>
</file>

<file path=ppt/slides/_rels/slide70.xml.rels><?xml version="1.0" encoding="UTF-8" standalone="yes"?>
<Relationships xmlns="http://schemas.openxmlformats.org/package/2006/relationships"><Relationship Id="rId3" Type="http://schemas.openxmlformats.org/officeDocument/2006/relationships/image" Target="../media/image232.png"/><Relationship Id="rId4" Type="http://schemas.openxmlformats.org/officeDocument/2006/relationships/image" Target="../media/image233.png"/><Relationship Id="rId1" Type="http://schemas.openxmlformats.org/officeDocument/2006/relationships/slideLayout" Target="../slideLayouts/slideLayout2.xml"/><Relationship Id="rId2" Type="http://schemas.openxmlformats.org/officeDocument/2006/relationships/image" Target="../media/image23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35.png"/><Relationship Id="rId4" Type="http://schemas.openxmlformats.org/officeDocument/2006/relationships/image" Target="../media/image236.png"/><Relationship Id="rId5" Type="http://schemas.openxmlformats.org/officeDocument/2006/relationships/image" Target="../media/image192.png"/><Relationship Id="rId6" Type="http://schemas.openxmlformats.org/officeDocument/2006/relationships/image" Target="../media/image174.png"/><Relationship Id="rId7"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34.png"/></Relationships>
</file>

<file path=ppt/slides/_rels/slide73.xml.rels><?xml version="1.0" encoding="UTF-8" standalone="yes"?>
<Relationships xmlns="http://schemas.openxmlformats.org/package/2006/relationships"><Relationship Id="rId3" Type="http://schemas.openxmlformats.org/officeDocument/2006/relationships/image" Target="../media/image192.png"/><Relationship Id="rId4" Type="http://schemas.openxmlformats.org/officeDocument/2006/relationships/image" Target="../media/image237.png"/><Relationship Id="rId5" Type="http://schemas.openxmlformats.org/officeDocument/2006/relationships/image" Target="../media/image238.png"/><Relationship Id="rId6" Type="http://schemas.openxmlformats.org/officeDocument/2006/relationships/image" Target="../media/image239.png"/><Relationship Id="rId7"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35.png"/></Relationships>
</file>

<file path=ppt/slides/_rels/slide74.xml.rels><?xml version="1.0" encoding="UTF-8" standalone="yes"?>
<Relationships xmlns="http://schemas.openxmlformats.org/package/2006/relationships"><Relationship Id="rId3" Type="http://schemas.openxmlformats.org/officeDocument/2006/relationships/image" Target="../media/image241.png"/><Relationship Id="rId4" Type="http://schemas.openxmlformats.org/officeDocument/2006/relationships/image" Target="../media/image235.png"/><Relationship Id="rId5" Type="http://schemas.openxmlformats.org/officeDocument/2006/relationships/image" Target="../media/image174.png"/><Relationship Id="rId6" Type="http://schemas.openxmlformats.org/officeDocument/2006/relationships/image" Target="../media/image162.png"/><Relationship Id="rId7"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40.png"/></Relationships>
</file>

<file path=ppt/slides/_rels/slide75.xml.rels><?xml version="1.0" encoding="UTF-8" standalone="yes"?>
<Relationships xmlns="http://schemas.openxmlformats.org/package/2006/relationships"><Relationship Id="rId3" Type="http://schemas.openxmlformats.org/officeDocument/2006/relationships/image" Target="../media/image242.png"/><Relationship Id="rId4" Type="http://schemas.openxmlformats.org/officeDocument/2006/relationships/image" Target="../media/image162.png"/><Relationship Id="rId5" Type="http://schemas.openxmlformats.org/officeDocument/2006/relationships/image" Target="../media/image215.png"/><Relationship Id="rId6" Type="http://schemas.openxmlformats.org/officeDocument/2006/relationships/image" Target="../media/image181.png"/><Relationship Id="rId7" Type="http://schemas.openxmlformats.org/officeDocument/2006/relationships/image" Target="../media/image225.png"/><Relationship Id="rId8" Type="http://schemas.openxmlformats.org/officeDocument/2006/relationships/image" Target="../media/image243.png"/><Relationship Id="rId1" Type="http://schemas.openxmlformats.org/officeDocument/2006/relationships/slideLayout" Target="../slideLayouts/slideLayout2.xml"/><Relationship Id="rId2" Type="http://schemas.openxmlformats.org/officeDocument/2006/relationships/image" Target="../media/image23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4.png"/><Relationship Id="rId3" Type="http://schemas.openxmlformats.org/officeDocument/2006/relationships/image" Target="../media/image235.png"/></Relationships>
</file>

<file path=ppt/slides/_rels/slide77.xml.rels><?xml version="1.0" encoding="UTF-8" standalone="yes"?>
<Relationships xmlns="http://schemas.openxmlformats.org/package/2006/relationships"><Relationship Id="rId3" Type="http://schemas.openxmlformats.org/officeDocument/2006/relationships/image" Target="../media/image246.png"/><Relationship Id="rId4" Type="http://schemas.openxmlformats.org/officeDocument/2006/relationships/image" Target="../media/image235.png"/><Relationship Id="rId1" Type="http://schemas.openxmlformats.org/officeDocument/2006/relationships/slideLayout" Target="../slideLayouts/slideLayout9.xml"/><Relationship Id="rId2" Type="http://schemas.openxmlformats.org/officeDocument/2006/relationships/image" Target="../media/image245.png"/></Relationships>
</file>

<file path=ppt/slides/_rels/slide78.xml.rels><?xml version="1.0" encoding="UTF-8" standalone="yes"?>
<Relationships xmlns="http://schemas.openxmlformats.org/package/2006/relationships"><Relationship Id="rId3" Type="http://schemas.openxmlformats.org/officeDocument/2006/relationships/image" Target="../media/image235.png"/><Relationship Id="rId4" Type="http://schemas.openxmlformats.org/officeDocument/2006/relationships/image" Target="../media/image248.png"/><Relationship Id="rId1" Type="http://schemas.openxmlformats.org/officeDocument/2006/relationships/slideLayout" Target="../slideLayouts/slideLayout9.xml"/><Relationship Id="rId2" Type="http://schemas.openxmlformats.org/officeDocument/2006/relationships/image" Target="../media/image247.png"/></Relationships>
</file>

<file path=ppt/slides/_rels/slide79.xml.rels><?xml version="1.0" encoding="UTF-8" standalone="yes"?>
<Relationships xmlns="http://schemas.openxmlformats.org/package/2006/relationships"><Relationship Id="rId3" Type="http://schemas.openxmlformats.org/officeDocument/2006/relationships/image" Target="../media/image235.png"/><Relationship Id="rId4" Type="http://schemas.openxmlformats.org/officeDocument/2006/relationships/image" Target="../media/image249.png"/><Relationship Id="rId1" Type="http://schemas.openxmlformats.org/officeDocument/2006/relationships/slideLayout" Target="../slideLayouts/slideLayout9.xml"/><Relationship Id="rId2" Type="http://schemas.openxmlformats.org/officeDocument/2006/relationships/image" Target="../media/image24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80.xml.rels><?xml version="1.0" encoding="UTF-8" standalone="yes"?>
<Relationships xmlns="http://schemas.openxmlformats.org/package/2006/relationships"><Relationship Id="rId3" Type="http://schemas.openxmlformats.org/officeDocument/2006/relationships/image" Target="../media/image236.png"/><Relationship Id="rId4" Type="http://schemas.openxmlformats.org/officeDocument/2006/relationships/image" Target="../media/image192.png"/><Relationship Id="rId5" Type="http://schemas.openxmlformats.org/officeDocument/2006/relationships/image" Target="../media/image174.png"/><Relationship Id="rId1" Type="http://schemas.openxmlformats.org/officeDocument/2006/relationships/slideLayout" Target="../slideLayouts/slideLayout2.xml"/><Relationship Id="rId2" Type="http://schemas.openxmlformats.org/officeDocument/2006/relationships/image" Target="../media/image250.png"/></Relationships>
</file>

<file path=ppt/slides/_rels/slide81.xml.rels><?xml version="1.0" encoding="UTF-8" standalone="yes"?>
<Relationships xmlns="http://schemas.openxmlformats.org/package/2006/relationships"><Relationship Id="rId3" Type="http://schemas.openxmlformats.org/officeDocument/2006/relationships/image" Target="../media/image251.png"/><Relationship Id="rId4" Type="http://schemas.openxmlformats.org/officeDocument/2006/relationships/image" Target="../media/image6.png"/><Relationship Id="rId5" Type="http://schemas.openxmlformats.org/officeDocument/2006/relationships/image" Target="../media/image80.png"/><Relationship Id="rId6" Type="http://schemas.openxmlformats.org/officeDocument/2006/relationships/image" Target="../media/image62.png"/><Relationship Id="rId7" Type="http://schemas.openxmlformats.org/officeDocument/2006/relationships/image" Target="../media/image83.png"/><Relationship Id="rId1" Type="http://schemas.openxmlformats.org/officeDocument/2006/relationships/slideLayout" Target="../slideLayouts/slideLayout9.xml"/><Relationship Id="rId2" Type="http://schemas.openxmlformats.org/officeDocument/2006/relationships/image" Target="../media/image9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253.jpeg"/><Relationship Id="rId4" Type="http://schemas.microsoft.com/office/2007/relationships/hdphoto" Target="../media/hdphoto1.wdp"/><Relationship Id="rId5" Type="http://schemas.openxmlformats.org/officeDocument/2006/relationships/image" Target="../media/image254.png"/><Relationship Id="rId6" Type="http://schemas.openxmlformats.org/officeDocument/2006/relationships/image" Target="../media/image255.png"/><Relationship Id="rId7" Type="http://schemas.openxmlformats.org/officeDocument/2006/relationships/hyperlink" Target="http://en.wikipedia.org/wiki/AC_power_plugs_and_sockets" TargetMode="External"/><Relationship Id="rId8" Type="http://schemas.openxmlformats.org/officeDocument/2006/relationships/hyperlink" Target="http://www.worldstandards.eu/electricity/plug-voltage-by-country/" TargetMode="External"/><Relationship Id="rId9" Type="http://schemas.openxmlformats.org/officeDocument/2006/relationships/image" Target="../media/image256.png"/><Relationship Id="rId10" Type="http://schemas.openxmlformats.org/officeDocument/2006/relationships/image" Target="../media/image257.png"/><Relationship Id="rId11" Type="http://schemas.microsoft.com/office/2007/relationships/hdphoto" Target="../media/hdphoto2.wdp"/><Relationship Id="rId1" Type="http://schemas.openxmlformats.org/officeDocument/2006/relationships/slideLayout" Target="../slideLayouts/slideLayout9.xml"/><Relationship Id="rId2" Type="http://schemas.openxmlformats.org/officeDocument/2006/relationships/image" Target="../media/image25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1" Type="http://schemas.openxmlformats.org/officeDocument/2006/relationships/image" Target="../media/image102.jpg"/><Relationship Id="rId12" Type="http://schemas.openxmlformats.org/officeDocument/2006/relationships/image" Target="../media/image103.png"/><Relationship Id="rId13" Type="http://schemas.openxmlformats.org/officeDocument/2006/relationships/image" Target="../media/image82.png"/><Relationship Id="rId14" Type="http://schemas.openxmlformats.org/officeDocument/2006/relationships/image" Target="../media/image83.png"/><Relationship Id="rId1" Type="http://schemas.openxmlformats.org/officeDocument/2006/relationships/slideLayout" Target="../slideLayouts/slideLayout9.xml"/><Relationship Id="rId2" Type="http://schemas.openxmlformats.org/officeDocument/2006/relationships/image" Target="../media/image94.png"/><Relationship Id="rId3" Type="http://schemas.openxmlformats.org/officeDocument/2006/relationships/image" Target="../media/image95.png"/><Relationship Id="rId4" Type="http://schemas.openxmlformats.org/officeDocument/2006/relationships/image" Target="../media/image96.png"/><Relationship Id="rId5" Type="http://schemas.openxmlformats.org/officeDocument/2006/relationships/image" Target="../media/image97.png"/><Relationship Id="rId6" Type="http://schemas.openxmlformats.org/officeDocument/2006/relationships/image" Target="../media/image98.png"/><Relationship Id="rId7" Type="http://schemas.openxmlformats.org/officeDocument/2006/relationships/image" Target="../media/image99.png"/><Relationship Id="rId8" Type="http://schemas.openxmlformats.org/officeDocument/2006/relationships/image" Target="../media/image62.png"/><Relationship Id="rId9" Type="http://schemas.openxmlformats.org/officeDocument/2006/relationships/image" Target="../media/image100.jpg"/><Relationship Id="rId10" Type="http://schemas.openxmlformats.org/officeDocument/2006/relationships/image" Target="../media/image10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5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image" Target="../media/image260.png"/><Relationship Id="rId4" Type="http://schemas.openxmlformats.org/officeDocument/2006/relationships/image" Target="../media/image261.png"/><Relationship Id="rId5" Type="http://schemas.openxmlformats.org/officeDocument/2006/relationships/image" Target="../media/image262.png"/><Relationship Id="rId1" Type="http://schemas.openxmlformats.org/officeDocument/2006/relationships/slideLayout" Target="../slideLayouts/slideLayout9.xml"/><Relationship Id="rId2" Type="http://schemas.openxmlformats.org/officeDocument/2006/relationships/image" Target="../media/image259.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image" Target="../media/image264.png"/><Relationship Id="rId4" Type="http://schemas.openxmlformats.org/officeDocument/2006/relationships/image" Target="../media/image265.png"/><Relationship Id="rId1" Type="http://schemas.openxmlformats.org/officeDocument/2006/relationships/slideLayout" Target="../slideLayouts/slideLayout14.xml"/><Relationship Id="rId2" Type="http://schemas.openxmlformats.org/officeDocument/2006/relationships/image" Target="../media/image263.png"/></Relationships>
</file>

<file path=ppt/slides/_rels/slide99.xml.rels><?xml version="1.0" encoding="UTF-8" standalone="yes"?>
<Relationships xmlns="http://schemas.openxmlformats.org/package/2006/relationships"><Relationship Id="rId3" Type="http://schemas.openxmlformats.org/officeDocument/2006/relationships/image" Target="../media/image267.png"/><Relationship Id="rId4" Type="http://schemas.openxmlformats.org/officeDocument/2006/relationships/image" Target="../media/image268.png"/><Relationship Id="rId5" Type="http://schemas.openxmlformats.org/officeDocument/2006/relationships/image" Target="../media/image269.png"/><Relationship Id="rId6" Type="http://schemas.openxmlformats.org/officeDocument/2006/relationships/image" Target="../media/image270.png"/><Relationship Id="rId7" Type="http://schemas.openxmlformats.org/officeDocument/2006/relationships/image" Target="../media/image271.png"/><Relationship Id="rId8" Type="http://schemas.openxmlformats.org/officeDocument/2006/relationships/image" Target="../media/image272.png"/><Relationship Id="rId1" Type="http://schemas.openxmlformats.org/officeDocument/2006/relationships/slideLayout" Target="../slideLayouts/slideLayout14.xml"/><Relationship Id="rId2" Type="http://schemas.openxmlformats.org/officeDocument/2006/relationships/image" Target="../media/image26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eaLnBrk="0" hangingPunct="0">
              <a:defRPr/>
            </a:pPr>
            <a:r>
              <a:rPr lang="en-US" b="1" dirty="0"/>
              <a:t>Fortinet Product </a:t>
            </a:r>
            <a:r>
              <a:rPr lang="en-US" b="1" dirty="0" smtClean="0"/>
              <a:t>Quick Guide</a:t>
            </a:r>
            <a:endParaRPr lang="en-US" b="1" dirty="0"/>
          </a:p>
        </p:txBody>
      </p:sp>
      <p:sp>
        <p:nvSpPr>
          <p:cNvPr id="5" name="Subtitle 4"/>
          <p:cNvSpPr>
            <a:spLocks noGrp="1"/>
          </p:cNvSpPr>
          <p:nvPr>
            <p:ph type="subTitle" idx="1"/>
          </p:nvPr>
        </p:nvSpPr>
        <p:spPr/>
        <p:txBody>
          <a:bodyPr/>
          <a:lstStyle/>
          <a:p>
            <a:pPr eaLnBrk="0" hangingPunct="0">
              <a:defRPr/>
            </a:pPr>
            <a:r>
              <a:rPr lang="en-US" dirty="0" smtClean="0"/>
              <a:t>Sept, 2015</a:t>
            </a:r>
            <a:endParaRPr lang="en-US" dirty="0"/>
          </a:p>
        </p:txBody>
      </p:sp>
    </p:spTree>
    <p:extLst>
      <p:ext uri="{BB962C8B-B14F-4D97-AF65-F5344CB8AC3E}">
        <p14:creationId xmlns:p14="http://schemas.microsoft.com/office/powerpoint/2010/main" val="22243230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1108911699"/>
              </p:ext>
            </p:extLst>
          </p:nvPr>
        </p:nvGraphicFramePr>
        <p:xfrm>
          <a:off x="238173" y="1260000"/>
          <a:ext cx="8640002" cy="4897856"/>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18116">
                <a:tc>
                  <a:txBody>
                    <a:bodyPr/>
                    <a:lstStyle/>
                    <a:p>
                      <a:endParaRPr lang="en-US" sz="1400" dirty="0"/>
                    </a:p>
                  </a:txBody>
                  <a:tcPr anchor="ctr">
                    <a:solidFill>
                      <a:srgbClr val="3C3C3C"/>
                    </a:solidFill>
                  </a:tcPr>
                </a:tc>
                <a:tc>
                  <a:txBody>
                    <a:bodyPr/>
                    <a:lstStyle/>
                    <a:p>
                      <a:pPr algn="ctr"/>
                      <a:r>
                        <a:rPr lang="en-US" sz="1300" dirty="0" smtClean="0"/>
                        <a:t>FG-30D</a:t>
                      </a:r>
                      <a:endParaRPr lang="en-US" sz="1300" dirty="0"/>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algn="ctr"/>
                      <a:r>
                        <a:rPr lang="en-US" sz="1300" dirty="0" smtClean="0"/>
                        <a:t>FG-92D</a:t>
                      </a:r>
                      <a:endParaRPr lang="en-US" sz="1300" dirty="0"/>
                    </a:p>
                  </a:txBody>
                  <a:tcPr anchor="ctr">
                    <a:solidFill>
                      <a:srgbClr val="3C3C3C"/>
                    </a:solidFill>
                  </a:tcPr>
                </a:tc>
              </a:tr>
              <a:tr h="6535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en-US" sz="1100" dirty="0" smtClean="0"/>
                        <a:t>800 / 800 / 800 </a:t>
                      </a:r>
                    </a:p>
                    <a:p>
                      <a:pPr algn="ctr"/>
                      <a:r>
                        <a:rPr lang="en-US" sz="1100" dirty="0" smtClean="0"/>
                        <a:t>Mbps</a:t>
                      </a:r>
                      <a:endParaRPr lang="en-US" sz="1100" b="0" i="0" dirty="0">
                        <a:solidFill>
                          <a:schemeClr val="tx1"/>
                        </a:solidFill>
                        <a:latin typeface="+mn-lt"/>
                      </a:endParaRPr>
                    </a:p>
                  </a:txBody>
                  <a:tcPr anchor="ctr"/>
                </a:tc>
                <a:tc>
                  <a:txBody>
                    <a:bodyPr/>
                    <a:lstStyle/>
                    <a:p>
                      <a:pPr algn="ctr"/>
                      <a:r>
                        <a:rPr lang="en-US" sz="1100" b="0" i="0" dirty="0" smtClean="0">
                          <a:latin typeface="+mn-lt"/>
                        </a:rPr>
                        <a:t>1.5 /1.5 /1.5</a:t>
                      </a:r>
                    </a:p>
                    <a:p>
                      <a:pPr algn="ctr"/>
                      <a:r>
                        <a:rPr lang="en-US" sz="1100" b="0" i="0" dirty="0" smtClean="0">
                          <a:latin typeface="+mn-lt"/>
                        </a:rPr>
                        <a:t>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algn="ctr"/>
                      <a:r>
                        <a:rPr lang="en-US" sz="1100" b="0" i="0" dirty="0" smtClean="0">
                          <a:latin typeface="+mn-lt"/>
                        </a:rPr>
                        <a:t>1.3 / 0.95 / 0.17 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 / 1 / 0.2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r>
              <a:tr h="469248">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200,000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500,000</a:t>
                      </a:r>
                      <a:endParaRPr lang="en-US" sz="1100" b="0" i="0" dirty="0" smtClean="0">
                        <a:latin typeface="+mn-lt"/>
                      </a:endParaRPr>
                    </a:p>
                  </a:txBody>
                  <a:tcPr anchor="ctr"/>
                </a:tc>
                <a:tc>
                  <a:txBody>
                    <a:bodyPr/>
                    <a:lstStyle/>
                    <a:p>
                      <a:pPr algn="ctr"/>
                      <a:r>
                        <a:rPr lang="en-US" sz="1100" dirty="0" smtClean="0"/>
                        <a:t>2 Mil</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1.5 Mil</a:t>
                      </a:r>
                    </a:p>
                  </a:txBody>
                  <a:tcPr anchor="ctr"/>
                </a:tc>
                <a:tc>
                  <a:txBody>
                    <a:bodyPr/>
                    <a:lstStyle/>
                    <a:p>
                      <a:pPr algn="ctr"/>
                      <a:r>
                        <a:rPr lang="en-US" sz="1100" dirty="0" smtClean="0"/>
                        <a:t>2 Mil</a:t>
                      </a:r>
                      <a:endParaRPr lang="en-US" sz="1100" dirty="0"/>
                    </a:p>
                  </a:txBody>
                  <a:tcPr anchor="ctr" horzOverflow="overflow"/>
                </a:tc>
                <a:tc>
                  <a:txBody>
                    <a:bodyPr/>
                    <a:lstStyle/>
                    <a:p>
                      <a:pPr algn="ctr"/>
                      <a:r>
                        <a:rPr lang="en-US" sz="1100" dirty="0" smtClean="0"/>
                        <a:t>1.5 Mil</a:t>
                      </a:r>
                      <a:endParaRPr lang="en-US" sz="1100" dirty="0"/>
                    </a:p>
                  </a:txBody>
                  <a:tcPr anchor="ctr" horzOverflow="overflow"/>
                </a:tc>
              </a:tr>
              <a:tr h="33634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b="0" i="0" dirty="0" smtClean="0">
                          <a:latin typeface="+mn-lt"/>
                        </a:rPr>
                        <a:t>3,500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4,000</a:t>
                      </a:r>
                    </a:p>
                  </a:txBody>
                  <a:tcPr anchor="ctr"/>
                </a:tc>
                <a:tc>
                  <a:txBody>
                    <a:bodyPr/>
                    <a:lstStyle/>
                    <a:p>
                      <a:pPr algn="ctr"/>
                      <a:r>
                        <a:rPr lang="en-US" sz="1100" dirty="0" smtClean="0"/>
                        <a:t>4,000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22, 000</a:t>
                      </a:r>
                    </a:p>
                  </a:txBody>
                  <a:tcPr anchor="ctr"/>
                </a:tc>
                <a:tc>
                  <a:txBody>
                    <a:bodyPr/>
                    <a:lstStyle/>
                    <a:p>
                      <a:pPr algn="ctr"/>
                      <a:r>
                        <a:rPr lang="en-US" sz="1100" dirty="0" smtClean="0"/>
                        <a:t>4,000</a:t>
                      </a:r>
                      <a:endParaRPr lang="en-US" sz="1100" dirty="0"/>
                    </a:p>
                  </a:txBody>
                  <a:tcPr anchor="ctr" horzOverflow="overflow"/>
                </a:tc>
                <a:tc>
                  <a:txBody>
                    <a:bodyPr/>
                    <a:lstStyle/>
                    <a:p>
                      <a:pPr algn="ctr"/>
                      <a:r>
                        <a:rPr lang="en-US" sz="1100" dirty="0" smtClean="0"/>
                        <a:t>22,000</a:t>
                      </a:r>
                      <a:endParaRPr lang="en-US" sz="1100" dirty="0"/>
                    </a:p>
                  </a:txBody>
                  <a:tcPr anchor="ctr" horzOverflow="overflow"/>
                </a:tc>
              </a:tr>
              <a:tr h="336346">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350 Mbps</a:t>
                      </a:r>
                      <a:endParaRPr lang="en-US" sz="1100" b="0" i="0" dirty="0">
                        <a:latin typeface="+mn-lt"/>
                      </a:endParaRPr>
                    </a:p>
                  </a:txBody>
                  <a:tcPr anchor="ctr"/>
                </a:tc>
                <a:tc>
                  <a:txBody>
                    <a:bodyPr/>
                    <a:lstStyle/>
                    <a:p>
                      <a:pPr algn="ctr"/>
                      <a:r>
                        <a:rPr lang="en-US" sz="1100" b="0" i="0" dirty="0" smtClean="0">
                          <a:latin typeface="+mn-lt"/>
                        </a:rPr>
                        <a:t>1 Gbps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b="0" i="0" dirty="0" smtClean="0">
                          <a:latin typeface="+mn-lt"/>
                        </a:rPr>
                        <a:t>200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dirty="0" smtClean="0"/>
                        <a:t>130 Mbps</a:t>
                      </a:r>
                      <a:endParaRPr lang="en-US" sz="1100" dirty="0"/>
                    </a:p>
                  </a:txBody>
                  <a:tcPr anchor="ctr" horzOverflow="overflow"/>
                </a:tc>
              </a:tr>
              <a:tr h="284901">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150 Mbps</a:t>
                      </a:r>
                      <a:endParaRPr lang="en-US" sz="1100" b="0" i="0" dirty="0">
                        <a:latin typeface="+mn-lt"/>
                      </a:endParaRPr>
                    </a:p>
                  </a:txBody>
                  <a:tcPr anchor="ctr"/>
                </a:tc>
                <a:tc>
                  <a:txBody>
                    <a:bodyPr/>
                    <a:lstStyle/>
                    <a:p>
                      <a:pPr algn="ctr"/>
                      <a:r>
                        <a:rPr lang="en-US" sz="1100" b="0" i="0" dirty="0" smtClean="0">
                          <a:latin typeface="+mn-lt"/>
                        </a:rPr>
                        <a:t>200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b="0" i="0" dirty="0" smtClean="0">
                          <a:latin typeface="+mn-lt"/>
                        </a:rPr>
                        <a:t>800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dirty="0" smtClean="0"/>
                        <a:t>950 Mbps</a:t>
                      </a:r>
                      <a:endParaRPr lang="en-US" sz="1100" dirty="0"/>
                    </a:p>
                  </a:txBody>
                  <a:tcPr anchor="ctr" horzOverflow="overflow"/>
                </a:tc>
              </a:tr>
              <a:tr h="469248">
                <a:tc>
                  <a:txBody>
                    <a:bodyPr/>
                    <a:lstStyle/>
                    <a:p>
                      <a:r>
                        <a:rPr lang="en-US" sz="1100" b="1" dirty="0" smtClean="0">
                          <a:solidFill>
                            <a:schemeClr val="bg1"/>
                          </a:solidFill>
                        </a:rPr>
                        <a:t>Antivirus</a:t>
                      </a:r>
                      <a:r>
                        <a:rPr lang="en-US" sz="1100" b="1" baseline="0" dirty="0" smtClean="0">
                          <a:solidFill>
                            <a:schemeClr val="bg1"/>
                          </a:solidFill>
                        </a:rPr>
                        <a:t> </a:t>
                      </a:r>
                      <a:r>
                        <a:rPr lang="en-US" sz="1100" b="1" dirty="0" smtClean="0">
                          <a:solidFill>
                            <a:schemeClr val="bg1"/>
                          </a:solidFill>
                        </a:rPr>
                        <a:t>(Proxy based)</a:t>
                      </a:r>
                      <a:endParaRPr lang="en-US" sz="1100" b="1" dirty="0">
                        <a:solidFill>
                          <a:schemeClr val="bg1"/>
                        </a:solidFill>
                      </a:endParaRPr>
                    </a:p>
                  </a:txBody>
                  <a:tcPr anchor="ctr">
                    <a:solidFill>
                      <a:schemeClr val="accent4"/>
                    </a:solidFill>
                  </a:tcPr>
                </a:tc>
                <a:tc>
                  <a:txBody>
                    <a:bodyPr/>
                    <a:lstStyle/>
                    <a:p>
                      <a:pPr algn="ctr"/>
                      <a:r>
                        <a:rPr lang="en-US" sz="1100" dirty="0" smtClean="0"/>
                        <a:t>30</a:t>
                      </a:r>
                      <a:r>
                        <a:rPr lang="en-US" sz="1100" baseline="0" dirty="0" smtClean="0"/>
                        <a:t> </a:t>
                      </a:r>
                      <a:r>
                        <a:rPr lang="en-US" sz="1100" dirty="0" smtClean="0"/>
                        <a:t>Mbps</a:t>
                      </a:r>
                      <a:endParaRPr lang="en-US" sz="1100" b="0" i="0" dirty="0">
                        <a:latin typeface="+mn-lt"/>
                      </a:endParaRPr>
                    </a:p>
                  </a:txBody>
                  <a:tcPr anchor="ctr"/>
                </a:tc>
                <a:tc>
                  <a:txBody>
                    <a:bodyPr/>
                    <a:lstStyle/>
                    <a:p>
                      <a:pPr algn="ctr"/>
                      <a:r>
                        <a:rPr lang="en-US" sz="1100" b="0" i="0" dirty="0" smtClean="0">
                          <a:latin typeface="+mn-lt"/>
                        </a:rPr>
                        <a:t>35 </a:t>
                      </a:r>
                      <a:r>
                        <a:rPr lang="en-US" sz="1100" b="0" i="0" baseline="0" dirty="0" smtClean="0">
                          <a:latin typeface="+mn-lt"/>
                        </a:rPr>
                        <a:t>Mbps</a:t>
                      </a:r>
                      <a:endParaRPr lang="en-US" sz="1100" b="0" i="0" dirty="0">
                        <a:latin typeface="+mn-lt"/>
                      </a:endParaRPr>
                    </a:p>
                  </a:txBody>
                  <a:tcPr anchor="ctr"/>
                </a:tc>
                <a:tc>
                  <a:txBody>
                    <a:bodyPr/>
                    <a:lstStyle/>
                    <a:p>
                      <a:pPr algn="ctr"/>
                      <a:r>
                        <a:rPr lang="en-US" sz="1100" dirty="0" smtClean="0"/>
                        <a:t>35 Mbps</a:t>
                      </a:r>
                      <a:endParaRPr lang="en-US" sz="1100" dirty="0"/>
                    </a:p>
                  </a:txBody>
                  <a:tcPr anchor="ctr" horzOverflow="overflow"/>
                </a:tc>
                <a:tc>
                  <a:txBody>
                    <a:bodyPr/>
                    <a:lstStyle/>
                    <a:p>
                      <a:pPr algn="ctr"/>
                      <a:r>
                        <a:rPr lang="en-US" sz="1100" b="0" i="0" dirty="0" smtClean="0">
                          <a:latin typeface="+mn-lt"/>
                        </a:rPr>
                        <a:t>250 Mbps</a:t>
                      </a:r>
                      <a:endParaRPr lang="en-US" sz="1100" b="0" i="0" dirty="0">
                        <a:latin typeface="+mn-lt"/>
                      </a:endParaRPr>
                    </a:p>
                  </a:txBody>
                  <a:tcPr anchor="ctr"/>
                </a:tc>
                <a:tc>
                  <a:txBody>
                    <a:bodyPr/>
                    <a:lstStyle/>
                    <a:p>
                      <a:pPr algn="ctr"/>
                      <a:r>
                        <a:rPr lang="en-US" sz="1100" dirty="0" smtClean="0"/>
                        <a:t>35 Mbps</a:t>
                      </a:r>
                      <a:endParaRPr lang="en-US" sz="1100" dirty="0"/>
                    </a:p>
                  </a:txBody>
                  <a:tcPr anchor="ctr" horzOverflow="overflow"/>
                </a:tc>
                <a:tc>
                  <a:txBody>
                    <a:bodyPr/>
                    <a:lstStyle/>
                    <a:p>
                      <a:pPr algn="ctr"/>
                      <a:r>
                        <a:rPr lang="en-US" sz="1100" dirty="0" smtClean="0"/>
                        <a:t>300 Mbps</a:t>
                      </a:r>
                      <a:endParaRPr lang="en-US" sz="1100" dirty="0"/>
                    </a:p>
                  </a:txBody>
                  <a:tcPr anchor="ctr" horzOverflow="overflow"/>
                </a:tc>
              </a:tr>
              <a:tr h="469248">
                <a:tc>
                  <a:txBody>
                    <a:bodyPr/>
                    <a:lstStyle/>
                    <a:p>
                      <a:r>
                        <a:rPr lang="en-US" sz="11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(LAN, WAN &amp; DMZ)</a:t>
                      </a:r>
                    </a:p>
                  </a:txBody>
                  <a:tcPr anchor="ctr">
                    <a:solidFill>
                      <a:schemeClr val="accent4"/>
                    </a:solidFill>
                  </a:tcPr>
                </a:tc>
                <a:tc>
                  <a:txBody>
                    <a:bodyPr/>
                    <a:lstStyle/>
                    <a:p>
                      <a:pPr algn="ctr"/>
                      <a:r>
                        <a:rPr lang="en-US" sz="1100" i="0" dirty="0" smtClean="0">
                          <a:solidFill>
                            <a:srgbClr val="36424A"/>
                          </a:solidFill>
                        </a:rPr>
                        <a:t>5</a:t>
                      </a:r>
                      <a:r>
                        <a:rPr lang="en-US" sz="1100" i="0" baseline="0" dirty="0" smtClean="0">
                          <a:solidFill>
                            <a:srgbClr val="36424A"/>
                          </a:solidFill>
                        </a:rPr>
                        <a:t> x GE RJ45</a:t>
                      </a:r>
                      <a:endParaRPr lang="en-US" sz="1100" i="0" dirty="0">
                        <a:solidFill>
                          <a:srgbClr val="36424A"/>
                        </a:solidFill>
                      </a:endParaRPr>
                    </a:p>
                  </a:txBody>
                  <a:tcPr anchor="ctr"/>
                </a:tc>
                <a:tc>
                  <a:txBody>
                    <a:bodyPr/>
                    <a:lstStyle/>
                    <a:p>
                      <a:pPr algn="ctr"/>
                      <a:r>
                        <a:rPr lang="en-US" sz="1100" dirty="0" smtClean="0">
                          <a:solidFill>
                            <a:srgbClr val="36424A"/>
                          </a:solidFill>
                        </a:rPr>
                        <a:t>10 x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solidFill>
                            <a:srgbClr val="36424A"/>
                          </a:solidFill>
                        </a:rPr>
                        <a:t>4x</a:t>
                      </a:r>
                      <a:r>
                        <a:rPr lang="en-US" sz="1100" baseline="0" dirty="0" smtClean="0">
                          <a:solidFill>
                            <a:srgbClr val="36424A"/>
                          </a:solidFill>
                        </a:rPr>
                        <a:t>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t>16 x GE RJ45</a:t>
                      </a:r>
                      <a:endParaRPr lang="en-US" sz="1100" dirty="0"/>
                    </a:p>
                  </a:txBody>
                  <a:tcPr anchor="ctr"/>
                </a:tc>
              </a:tr>
              <a:tr h="336346">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dirty="0" smtClean="0"/>
                        <a:t>-</a:t>
                      </a:r>
                      <a:endParaRPr lang="en-US" sz="1100" i="0" dirty="0"/>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16</a:t>
                      </a:r>
                      <a:r>
                        <a:rPr lang="en-US" sz="1100" baseline="0" dirty="0" smtClean="0">
                          <a:solidFill>
                            <a:schemeClr val="tx1"/>
                          </a:solidFill>
                        </a:rPr>
                        <a:t> GB</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16 GB</a:t>
                      </a:r>
                    </a:p>
                  </a:txBody>
                  <a:tcPr anchor="ctr"/>
                </a:tc>
              </a:tr>
              <a:tr h="1022291">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t>WiFi, PoE</a:t>
                      </a:r>
                      <a:endParaRPr lang="en-US" sz="1100" i="0" dirty="0"/>
                    </a:p>
                  </a:txBody>
                  <a:tcPr anchor="ctr"/>
                </a:tc>
                <a:tc>
                  <a:txBody>
                    <a:bodyPr/>
                    <a:lstStyle/>
                    <a:p>
                      <a:pPr algn="ctr"/>
                      <a:r>
                        <a:rPr lang="en-US" sz="1100" i="0" dirty="0" smtClean="0"/>
                        <a:t>WiFi, PoE</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WiFi, PoE, high port density</a:t>
                      </a:r>
                      <a:endParaRPr lang="en-US" sz="1100" dirty="0"/>
                    </a:p>
                  </a:txBody>
                  <a:tcPr anchor="ctr"/>
                </a:tc>
                <a:tc>
                  <a:txBody>
                    <a:bodyPr/>
                    <a:lstStyle/>
                    <a:p>
                      <a:pPr algn="ctr"/>
                      <a:r>
                        <a:rPr lang="en-US" sz="1100" dirty="0" smtClean="0"/>
                        <a:t>WiFi</a:t>
                      </a:r>
                      <a:endParaRPr lang="en-US" sz="1100" dirty="0"/>
                    </a:p>
                  </a:txBody>
                  <a:tcPr anchor="ctr"/>
                </a:tc>
              </a:tr>
            </a:tbl>
          </a:graphicData>
        </a:graphic>
      </p:graphicFrame>
    </p:spTree>
    <p:extLst>
      <p:ext uri="{BB962C8B-B14F-4D97-AF65-F5344CB8AC3E}">
        <p14:creationId xmlns:p14="http://schemas.microsoft.com/office/powerpoint/2010/main" val="3804639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68"/>
            <a:ext cx="729142" cy="729142"/>
          </a:xfrm>
          <a:prstGeom prst="rect">
            <a:avLst/>
          </a:prstGeom>
        </p:spPr>
      </p:pic>
    </p:spTree>
    <p:extLst>
      <p:ext uri="{BB962C8B-B14F-4D97-AF65-F5344CB8AC3E}">
        <p14:creationId xmlns:p14="http://schemas.microsoft.com/office/powerpoint/2010/main" val="236619750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8716216"/>
              </p:ext>
            </p:extLst>
          </p:nvPr>
        </p:nvGraphicFramePr>
        <p:xfrm>
          <a:off x="457200" y="1265238"/>
          <a:ext cx="8127998" cy="3542898"/>
        </p:xfrm>
        <a:graphic>
          <a:graphicData uri="http://schemas.openxmlformats.org/drawingml/2006/table">
            <a:tbl>
              <a:tblPr firstRow="1" firstCol="1" bandRow="1">
                <a:tableStyleId>{00A15C55-8517-42AA-B614-E9B94910E393}</a:tableStyleId>
              </a:tblPr>
              <a:tblGrid>
                <a:gridCol w="1985465"/>
                <a:gridCol w="2047511"/>
                <a:gridCol w="2047511"/>
                <a:gridCol w="2047511"/>
              </a:tblGrid>
              <a:tr h="505326">
                <a:tc>
                  <a:txBody>
                    <a:bodyPr/>
                    <a:lstStyle/>
                    <a:p>
                      <a:pPr marL="0" marR="0"/>
                      <a:r>
                        <a:rPr lang="en-US" sz="1300" dirty="0">
                          <a:effectLst/>
                        </a:rPr>
                        <a:t> </a:t>
                      </a:r>
                      <a:endParaRPr lang="en-US" sz="1300" dirty="0">
                        <a:effectLst/>
                        <a:latin typeface="Times New Roman"/>
                        <a:ea typeface="Calibri"/>
                      </a:endParaRPr>
                    </a:p>
                  </a:txBody>
                  <a:tcPr marL="74455" marR="74455">
                    <a:solidFill>
                      <a:schemeClr val="accent4">
                        <a:lumMod val="50000"/>
                      </a:schemeClr>
                    </a:solidFill>
                  </a:tcPr>
                </a:tc>
                <a:tc>
                  <a:txBody>
                    <a:bodyPr/>
                    <a:lstStyle/>
                    <a:p>
                      <a:pPr marL="0" marR="0" algn="ctr">
                        <a:spcBef>
                          <a:spcPts val="0"/>
                        </a:spcBef>
                        <a:spcAft>
                          <a:spcPts val="0"/>
                        </a:spcAft>
                      </a:pPr>
                      <a:r>
                        <a:rPr lang="en-US" sz="1300" dirty="0" err="1" smtClean="0">
                          <a:effectLst/>
                        </a:rPr>
                        <a:t>FortiWiFi</a:t>
                      </a:r>
                      <a:endParaRPr lang="en-US" sz="1300" dirty="0">
                        <a:effectLst/>
                        <a:latin typeface="Calibri"/>
                        <a:ea typeface="Calibri"/>
                        <a:cs typeface="Times New Roman"/>
                      </a:endParaRPr>
                    </a:p>
                  </a:txBody>
                  <a:tcPr marL="74455" marR="74455">
                    <a:solidFill>
                      <a:schemeClr val="accent4">
                        <a:lumMod val="50000"/>
                      </a:schemeClr>
                    </a:solidFill>
                  </a:tcPr>
                </a:tc>
                <a:tc>
                  <a:txBody>
                    <a:bodyPr/>
                    <a:lstStyle/>
                    <a:p>
                      <a:pPr marL="0" marR="0" algn="ctr">
                        <a:spcBef>
                          <a:spcPts val="0"/>
                        </a:spcBef>
                        <a:spcAft>
                          <a:spcPts val="0"/>
                        </a:spcAft>
                      </a:pPr>
                      <a:r>
                        <a:rPr lang="en-US" sz="1300" dirty="0">
                          <a:effectLst/>
                        </a:rPr>
                        <a:t>FortiAP</a:t>
                      </a:r>
                      <a:endParaRPr lang="en-US" sz="1300" dirty="0">
                        <a:effectLst/>
                        <a:latin typeface="Calibri"/>
                        <a:ea typeface="Calibri"/>
                        <a:cs typeface="Times New Roman"/>
                      </a:endParaRPr>
                    </a:p>
                  </a:txBody>
                  <a:tcPr marL="74455" marR="74455">
                    <a:solidFill>
                      <a:schemeClr val="accent4">
                        <a:lumMod val="50000"/>
                      </a:schemeClr>
                    </a:solidFill>
                  </a:tcPr>
                </a:tc>
                <a:tc>
                  <a:txBody>
                    <a:bodyPr/>
                    <a:lstStyle/>
                    <a:p>
                      <a:pPr marL="0" marR="0" algn="ctr">
                        <a:spcBef>
                          <a:spcPts val="0"/>
                        </a:spcBef>
                        <a:spcAft>
                          <a:spcPts val="0"/>
                        </a:spcAft>
                      </a:pPr>
                      <a:r>
                        <a:rPr lang="en-US" sz="1300" dirty="0">
                          <a:effectLst/>
                        </a:rPr>
                        <a:t>FortiAP-S Series</a:t>
                      </a:r>
                      <a:endParaRPr lang="en-US" sz="1300" dirty="0">
                        <a:effectLst/>
                        <a:latin typeface="Calibri"/>
                        <a:ea typeface="Calibri"/>
                        <a:cs typeface="Times New Roman"/>
                      </a:endParaRPr>
                    </a:p>
                  </a:txBody>
                  <a:tcPr marL="74455" marR="74455">
                    <a:solidFill>
                      <a:schemeClr val="accent4">
                        <a:lumMod val="50000"/>
                      </a:schemeClr>
                    </a:solidFill>
                  </a:tcPr>
                </a:tc>
              </a:tr>
              <a:tr h="252663">
                <a:tc>
                  <a:txBody>
                    <a:bodyPr/>
                    <a:lstStyle/>
                    <a:p>
                      <a:pPr marL="0" marR="0">
                        <a:spcBef>
                          <a:spcPts val="0"/>
                        </a:spcBef>
                        <a:spcAft>
                          <a:spcPts val="0"/>
                        </a:spcAft>
                      </a:pPr>
                      <a:r>
                        <a:rPr lang="en-US" sz="1300" dirty="0" smtClean="0">
                          <a:effectLst/>
                        </a:rPr>
                        <a:t>Management</a:t>
                      </a:r>
                      <a:endParaRPr lang="en-US" sz="1300" dirty="0">
                        <a:effectLst/>
                        <a:latin typeface="Calibri"/>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err="1" smtClean="0">
                          <a:effectLst/>
                        </a:rPr>
                        <a:t>FortiManager</a:t>
                      </a:r>
                      <a:endParaRPr lang="en-US" sz="1300" dirty="0">
                        <a:effectLst/>
                        <a:latin typeface="Calibri"/>
                        <a:ea typeface="Calibri"/>
                        <a:cs typeface="Times New Roman"/>
                      </a:endParaRPr>
                    </a:p>
                  </a:txBody>
                  <a:tcPr marL="74455" marR="74455"/>
                </a:tc>
                <a:tc>
                  <a:txBody>
                    <a:bodyPr/>
                    <a:lstStyle/>
                    <a:p>
                      <a:pPr marL="0" marR="0" algn="ctr">
                        <a:spcBef>
                          <a:spcPts val="0"/>
                        </a:spcBef>
                        <a:spcAft>
                          <a:spcPts val="0"/>
                        </a:spcAft>
                      </a:pPr>
                      <a:r>
                        <a:rPr lang="en-US" sz="1300" dirty="0" err="1" smtClean="0">
                          <a:effectLst/>
                        </a:rPr>
                        <a:t>FortiGate</a:t>
                      </a:r>
                      <a:endParaRPr lang="en-US" sz="1300" dirty="0">
                        <a:effectLst/>
                        <a:latin typeface="Calibri"/>
                        <a:ea typeface="Calibri"/>
                        <a:cs typeface="Times New Roman"/>
                      </a:endParaRPr>
                    </a:p>
                  </a:txBody>
                  <a:tcPr marL="74455" marR="74455"/>
                </a:tc>
                <a:tc>
                  <a:txBody>
                    <a:bodyPr/>
                    <a:lstStyle/>
                    <a:p>
                      <a:pPr marL="0" marR="0" algn="ctr">
                        <a:spcBef>
                          <a:spcPts val="0"/>
                        </a:spcBef>
                        <a:spcAft>
                          <a:spcPts val="0"/>
                        </a:spcAft>
                      </a:pPr>
                      <a:r>
                        <a:rPr lang="en-US" sz="1300" dirty="0">
                          <a:effectLst/>
                        </a:rPr>
                        <a:t>FortiCloud </a:t>
                      </a:r>
                      <a:endParaRPr lang="en-US" sz="1300" dirty="0">
                        <a:effectLst/>
                        <a:latin typeface="Calibri"/>
                        <a:ea typeface="Calibri"/>
                        <a:cs typeface="Times New Roman"/>
                      </a:endParaRPr>
                    </a:p>
                  </a:txBody>
                  <a:tcPr marL="74455" marR="74455"/>
                </a:tc>
              </a:tr>
              <a:tr h="252663">
                <a:tc>
                  <a:txBody>
                    <a:bodyPr/>
                    <a:lstStyle/>
                    <a:p>
                      <a:pPr marL="0" marR="0">
                        <a:spcBef>
                          <a:spcPts val="0"/>
                        </a:spcBef>
                        <a:spcAft>
                          <a:spcPts val="0"/>
                        </a:spcAft>
                      </a:pPr>
                      <a:r>
                        <a:rPr lang="en-US" sz="1300" dirty="0" smtClean="0">
                          <a:effectLst/>
                        </a:rPr>
                        <a:t>APs </a:t>
                      </a:r>
                      <a:r>
                        <a:rPr lang="en-US" sz="1300" dirty="0">
                          <a:effectLst/>
                        </a:rPr>
                        <a:t>per site</a:t>
                      </a:r>
                      <a:endParaRPr lang="en-US" sz="1300" dirty="0">
                        <a:effectLst/>
                        <a:latin typeface="Calibri"/>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smtClean="0">
                          <a:effectLst/>
                        </a:rPr>
                        <a:t>One</a:t>
                      </a:r>
                      <a:endParaRPr lang="en-US" sz="1300" dirty="0">
                        <a:effectLst/>
                        <a:latin typeface="Calibri"/>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Many</a:t>
                      </a:r>
                      <a:endParaRPr lang="en-US" sz="1300" dirty="0">
                        <a:effectLst/>
                        <a:latin typeface="Calibri"/>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Few</a:t>
                      </a:r>
                      <a:endParaRPr lang="en-US" sz="1300" dirty="0">
                        <a:effectLst/>
                        <a:latin typeface="Calibri"/>
                        <a:ea typeface="Calibri"/>
                        <a:cs typeface="Times New Roman"/>
                      </a:endParaRPr>
                    </a:p>
                  </a:txBody>
                  <a:tcPr marL="74455" marR="74455"/>
                </a:tc>
              </a:tr>
              <a:tr h="252663">
                <a:tc>
                  <a:txBody>
                    <a:bodyPr/>
                    <a:lstStyle/>
                    <a:p>
                      <a:pPr marL="0" marR="0">
                        <a:spcBef>
                          <a:spcPts val="0"/>
                        </a:spcBef>
                        <a:spcAft>
                          <a:spcPts val="0"/>
                        </a:spcAft>
                      </a:pPr>
                      <a:r>
                        <a:rPr lang="en-US" sz="1300" dirty="0" smtClean="0">
                          <a:effectLst/>
                        </a:rPr>
                        <a:t>Security</a:t>
                      </a:r>
                      <a:endParaRPr lang="en-US" sz="1300" dirty="0">
                        <a:effectLst/>
                        <a:latin typeface="+mj-lt"/>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smtClean="0">
                          <a:effectLst/>
                        </a:rPr>
                        <a:t>IPS, AV, </a:t>
                      </a:r>
                      <a:r>
                        <a:rPr lang="en-US" sz="1300" baseline="0" dirty="0" smtClean="0">
                          <a:effectLst/>
                        </a:rPr>
                        <a:t> </a:t>
                      </a:r>
                      <a:r>
                        <a:rPr lang="en-US" sz="1300" dirty="0" smtClean="0">
                          <a:effectLst/>
                        </a:rPr>
                        <a:t>App,</a:t>
                      </a:r>
                      <a:r>
                        <a:rPr lang="en-US" sz="1300" baseline="0" dirty="0" smtClean="0">
                          <a:effectLst/>
                        </a:rPr>
                        <a:t> URL</a:t>
                      </a:r>
                      <a:endParaRPr lang="en-US" sz="1300" dirty="0" smtClean="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IPS, AV, App,</a:t>
                      </a:r>
                      <a:r>
                        <a:rPr lang="en-US" sz="1300" baseline="0" dirty="0" smtClean="0">
                          <a:effectLst/>
                        </a:rPr>
                        <a:t> URL</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IPS, AV, App*,</a:t>
                      </a:r>
                      <a:r>
                        <a:rPr lang="en-US" sz="1300" baseline="0" dirty="0" smtClean="0">
                          <a:effectLst/>
                        </a:rPr>
                        <a:t> URL</a:t>
                      </a:r>
                      <a:endParaRPr lang="en-US" sz="1300" dirty="0">
                        <a:effectLst/>
                        <a:latin typeface="+mj-lt"/>
                        <a:ea typeface="Calibri"/>
                        <a:cs typeface="Times New Roman"/>
                      </a:endParaRPr>
                    </a:p>
                  </a:txBody>
                  <a:tcPr marL="74455" marR="74455"/>
                </a:tc>
              </a:tr>
              <a:tr h="198120">
                <a:tc>
                  <a:txBody>
                    <a:bodyPr/>
                    <a:lstStyle/>
                    <a:p>
                      <a:pPr marL="0" marR="0">
                        <a:spcBef>
                          <a:spcPts val="0"/>
                        </a:spcBef>
                        <a:spcAft>
                          <a:spcPts val="0"/>
                        </a:spcAft>
                      </a:pPr>
                      <a:r>
                        <a:rPr lang="en-US" sz="1300" dirty="0" smtClean="0">
                          <a:effectLst/>
                        </a:rPr>
                        <a:t>VPN</a:t>
                      </a:r>
                      <a:endParaRPr lang="en-US" sz="1300" dirty="0">
                        <a:effectLst/>
                        <a:latin typeface="+mj-lt"/>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smtClean="0">
                          <a:effectLst/>
                        </a:rPr>
                        <a:t>Yes</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No</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No</a:t>
                      </a:r>
                      <a:endParaRPr lang="en-US" sz="1300" dirty="0">
                        <a:effectLst/>
                        <a:latin typeface="+mj-lt"/>
                        <a:ea typeface="Calibri"/>
                        <a:cs typeface="Times New Roman"/>
                      </a:endParaRPr>
                    </a:p>
                  </a:txBody>
                  <a:tcPr marL="74455" marR="74455"/>
                </a:tc>
              </a:tr>
              <a:tr h="198120">
                <a:tc>
                  <a:txBody>
                    <a:bodyPr/>
                    <a:lstStyle/>
                    <a:p>
                      <a:pPr marL="0" marR="0">
                        <a:spcBef>
                          <a:spcPts val="0"/>
                        </a:spcBef>
                        <a:spcAft>
                          <a:spcPts val="0"/>
                        </a:spcAft>
                      </a:pPr>
                      <a:r>
                        <a:rPr lang="en-US" sz="1300" dirty="0" smtClean="0">
                          <a:effectLst/>
                        </a:rPr>
                        <a:t>WIDS</a:t>
                      </a:r>
                      <a:r>
                        <a:rPr lang="en-US" sz="1300" baseline="0" dirty="0" smtClean="0">
                          <a:effectLst/>
                        </a:rPr>
                        <a:t> /</a:t>
                      </a:r>
                      <a:r>
                        <a:rPr lang="en-US" sz="1300" dirty="0" smtClean="0">
                          <a:effectLst/>
                        </a:rPr>
                        <a:t> </a:t>
                      </a:r>
                      <a:r>
                        <a:rPr lang="en-US" sz="1300" dirty="0">
                          <a:effectLst/>
                        </a:rPr>
                        <a:t>Rogue AP</a:t>
                      </a:r>
                      <a:endParaRPr lang="en-US" sz="1300" dirty="0">
                        <a:effectLst/>
                        <a:latin typeface="+mj-lt"/>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smtClean="0">
                          <a:effectLst/>
                        </a:rPr>
                        <a:t>Yes</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a:effectLst/>
                        </a:rPr>
                        <a:t>Yes</a:t>
                      </a:r>
                      <a:endParaRPr lang="en-US" sz="130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74455" marR="74455"/>
                </a:tc>
              </a:tr>
              <a:tr h="505326">
                <a:tc>
                  <a:txBody>
                    <a:bodyPr/>
                    <a:lstStyle/>
                    <a:p>
                      <a:pPr marL="0" marR="0">
                        <a:spcBef>
                          <a:spcPts val="0"/>
                        </a:spcBef>
                        <a:spcAft>
                          <a:spcPts val="0"/>
                        </a:spcAft>
                      </a:pPr>
                      <a:r>
                        <a:rPr lang="en-US" sz="1300" dirty="0">
                          <a:effectLst/>
                        </a:rPr>
                        <a:t>Automatic </a:t>
                      </a:r>
                      <a:r>
                        <a:rPr lang="en-US" sz="1300" dirty="0" smtClean="0">
                          <a:effectLst/>
                        </a:rPr>
                        <a:t>Channel Selection</a:t>
                      </a:r>
                      <a:endParaRPr lang="en-US" sz="1300" dirty="0">
                        <a:effectLst/>
                        <a:latin typeface="+mj-lt"/>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smtClean="0">
                          <a:effectLst/>
                        </a:rPr>
                        <a:t>Yes</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a:effectLst/>
                        </a:rPr>
                        <a:t>Yes </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74455" marR="74455"/>
                </a:tc>
              </a:tr>
              <a:tr h="505326">
                <a:tc>
                  <a:txBody>
                    <a:bodyPr/>
                    <a:lstStyle/>
                    <a:p>
                      <a:pPr marL="0" marR="0">
                        <a:spcBef>
                          <a:spcPts val="0"/>
                        </a:spcBef>
                        <a:spcAft>
                          <a:spcPts val="0"/>
                        </a:spcAft>
                      </a:pPr>
                      <a:r>
                        <a:rPr lang="en-US" sz="1300" dirty="0">
                          <a:effectLst/>
                        </a:rPr>
                        <a:t>Fast Roaming (OKC)</a:t>
                      </a:r>
                      <a:endParaRPr lang="en-US" sz="1300" dirty="0">
                        <a:effectLst/>
                        <a:latin typeface="+mj-lt"/>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a:effectLst/>
                        </a:rPr>
                        <a:t>No</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a:effectLst/>
                        </a:rPr>
                        <a:t>Yes</a:t>
                      </a:r>
                      <a:endParaRPr lang="en-US" sz="130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Yes*</a:t>
                      </a:r>
                      <a:endParaRPr lang="en-US" sz="1300" dirty="0">
                        <a:effectLst/>
                        <a:latin typeface="+mj-lt"/>
                        <a:ea typeface="Calibri"/>
                        <a:cs typeface="Times New Roman"/>
                      </a:endParaRPr>
                    </a:p>
                  </a:txBody>
                  <a:tcPr marL="74455" marR="74455"/>
                </a:tc>
              </a:tr>
              <a:tr h="252663">
                <a:tc>
                  <a:txBody>
                    <a:bodyPr/>
                    <a:lstStyle/>
                    <a:p>
                      <a:pPr marL="0" marR="0">
                        <a:spcBef>
                          <a:spcPts val="0"/>
                        </a:spcBef>
                        <a:spcAft>
                          <a:spcPts val="0"/>
                        </a:spcAft>
                      </a:pPr>
                      <a:r>
                        <a:rPr lang="en-US" sz="1300" dirty="0">
                          <a:effectLst/>
                        </a:rPr>
                        <a:t>Wireless Mesh</a:t>
                      </a:r>
                      <a:endParaRPr lang="en-US" sz="1300" dirty="0">
                        <a:effectLst/>
                        <a:latin typeface="+mj-lt"/>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smtClean="0">
                          <a:effectLst/>
                        </a:rPr>
                        <a:t>Yes (Root)</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a:effectLst/>
                        </a:rPr>
                        <a:t>Yes</a:t>
                      </a:r>
                      <a:endParaRPr lang="en-US" sz="130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Yes*</a:t>
                      </a:r>
                      <a:endParaRPr lang="en-US" sz="1300" dirty="0">
                        <a:effectLst/>
                        <a:latin typeface="+mj-lt"/>
                        <a:ea typeface="Calibri"/>
                        <a:cs typeface="Times New Roman"/>
                      </a:endParaRPr>
                    </a:p>
                  </a:txBody>
                  <a:tcPr marL="74455" marR="74455"/>
                </a:tc>
              </a:tr>
              <a:tr h="167640">
                <a:tc>
                  <a:txBody>
                    <a:bodyPr/>
                    <a:lstStyle/>
                    <a:p>
                      <a:pPr marL="0" marR="0">
                        <a:spcBef>
                          <a:spcPts val="0"/>
                        </a:spcBef>
                        <a:spcAft>
                          <a:spcPts val="0"/>
                        </a:spcAft>
                      </a:pPr>
                      <a:r>
                        <a:rPr lang="en-US" sz="1300" dirty="0">
                          <a:effectLst/>
                        </a:rPr>
                        <a:t>FortiPresence</a:t>
                      </a:r>
                      <a:endParaRPr lang="en-US" sz="1300" dirty="0">
                        <a:effectLst/>
                        <a:latin typeface="+mj-lt"/>
                        <a:ea typeface="Calibri"/>
                        <a:cs typeface="Times New Roman"/>
                      </a:endParaRPr>
                    </a:p>
                  </a:txBody>
                  <a:tcPr marL="74455" marR="74455">
                    <a:solidFill>
                      <a:schemeClr val="accent4"/>
                    </a:solidFill>
                  </a:tcPr>
                </a:tc>
                <a:tc>
                  <a:txBody>
                    <a:bodyPr/>
                    <a:lstStyle/>
                    <a:p>
                      <a:pPr marL="0" marR="0" algn="ctr">
                        <a:spcBef>
                          <a:spcPts val="0"/>
                        </a:spcBef>
                        <a:spcAft>
                          <a:spcPts val="0"/>
                        </a:spcAft>
                      </a:pPr>
                      <a:r>
                        <a:rPr lang="en-US" sz="1300" dirty="0" smtClean="0">
                          <a:effectLst/>
                        </a:rPr>
                        <a:t>Yes</a:t>
                      </a:r>
                      <a:endParaRPr lang="en-US" sz="1300" dirty="0">
                        <a:effectLst/>
                        <a:latin typeface="+mj-lt"/>
                        <a:ea typeface="Calibri"/>
                        <a:cs typeface="Times New Roman"/>
                      </a:endParaRPr>
                    </a:p>
                  </a:txBody>
                  <a:tcPr marL="74455" marR="74455"/>
                </a:tc>
                <a:tc>
                  <a:txBody>
                    <a:bodyPr/>
                    <a:lstStyle/>
                    <a:p>
                      <a:pPr marL="0" marR="0" algn="ctr">
                        <a:spcBef>
                          <a:spcPts val="0"/>
                        </a:spcBef>
                        <a:spcAft>
                          <a:spcPts val="0"/>
                        </a:spcAft>
                      </a:pPr>
                      <a:r>
                        <a:rPr lang="en-US" sz="1300">
                          <a:effectLst/>
                        </a:rPr>
                        <a:t>Yes</a:t>
                      </a:r>
                      <a:endParaRPr lang="en-US" sz="1300">
                        <a:effectLst/>
                        <a:latin typeface="+mj-lt"/>
                        <a:ea typeface="Calibri"/>
                        <a:cs typeface="Times New Roman"/>
                      </a:endParaRPr>
                    </a:p>
                  </a:txBody>
                  <a:tcPr marL="74455" marR="74455"/>
                </a:tc>
                <a:tc>
                  <a:txBody>
                    <a:bodyPr/>
                    <a:lstStyle/>
                    <a:p>
                      <a:pPr marL="0" marR="0" algn="ctr">
                        <a:spcBef>
                          <a:spcPts val="0"/>
                        </a:spcBef>
                        <a:spcAft>
                          <a:spcPts val="0"/>
                        </a:spcAft>
                      </a:pPr>
                      <a:r>
                        <a:rPr lang="en-US" sz="1300" dirty="0" smtClean="0">
                          <a:effectLst/>
                        </a:rPr>
                        <a:t>Yes*</a:t>
                      </a:r>
                      <a:endParaRPr lang="en-US" sz="1300" dirty="0">
                        <a:effectLst/>
                        <a:latin typeface="+mj-lt"/>
                        <a:ea typeface="Calibri"/>
                        <a:cs typeface="Times New Roman"/>
                      </a:endParaRPr>
                    </a:p>
                  </a:txBody>
                  <a:tcPr marL="74455" marR="74455"/>
                </a:tc>
              </a:tr>
            </a:tbl>
          </a:graphicData>
        </a:graphic>
      </p:graphicFrame>
      <p:sp>
        <p:nvSpPr>
          <p:cNvPr id="3" name="TextBox 2"/>
          <p:cNvSpPr txBox="1"/>
          <p:nvPr/>
        </p:nvSpPr>
        <p:spPr>
          <a:xfrm>
            <a:off x="660725" y="5847778"/>
            <a:ext cx="3829050" cy="276999"/>
          </a:xfrm>
          <a:prstGeom prst="rect">
            <a:avLst/>
          </a:prstGeom>
          <a:noFill/>
        </p:spPr>
        <p:txBody>
          <a:bodyPr wrap="square" rtlCol="0">
            <a:spAutoFit/>
          </a:bodyPr>
          <a:lstStyle/>
          <a:p>
            <a:r>
              <a:rPr lang="en-US" sz="1200" dirty="0"/>
              <a:t>*Check datasheet for availability </a:t>
            </a:r>
          </a:p>
        </p:txBody>
      </p:sp>
    </p:spTree>
    <p:extLst>
      <p:ext uri="{BB962C8B-B14F-4D97-AF65-F5344CB8AC3E}">
        <p14:creationId xmlns:p14="http://schemas.microsoft.com/office/powerpoint/2010/main" val="357944750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563377763"/>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49" y="3067852"/>
            <a:ext cx="1657569" cy="1232294"/>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54628"/>
              <a:ext cx="1185875" cy="363889"/>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4927206"/>
            <a:ext cx="1573370" cy="845608"/>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2" cy="618611"/>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447029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2" y="322656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778494"/>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413655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133212714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r:embed="rId3"/>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406158843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Remote</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Simultaneous SSIDs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1 Internal</a:t>
                      </a:r>
                      <a:endParaRPr lang="en-US" sz="1000" b="0" i="0" dirty="0">
                        <a:solidFill>
                          <a:srgbClr val="000000"/>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17 </a:t>
                      </a:r>
                      <a:r>
                        <a:rPr kumimoji="0" lang="en-US" sz="1000" b="0" i="0" u="none" strike="noStrike" cap="none" normalizeH="0" baseline="0" dirty="0" err="1" smtClean="0">
                          <a:ln>
                            <a:noFill/>
                          </a:ln>
                          <a:solidFill>
                            <a:srgbClr val="000000"/>
                          </a:solidFill>
                          <a:effectLst/>
                          <a:latin typeface="+mn-lt"/>
                        </a:rPr>
                        <a:t>dBm</a:t>
                      </a:r>
                      <a:r>
                        <a:rPr kumimoji="0" lang="en-US" sz="1000" b="0" i="0" u="none" strike="noStrike" cap="none" normalizeH="0" baseline="0" dirty="0" smtClean="0">
                          <a:ln>
                            <a:noFill/>
                          </a:ln>
                          <a:solidFill>
                            <a:srgbClr val="000000"/>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Number of Radio</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rgbClr val="000000"/>
                          </a:solidFill>
                          <a:effectLst/>
                          <a:latin typeface="+mn-lt"/>
                        </a:rPr>
                        <a:t>PoE</a:t>
                      </a:r>
                      <a:r>
                        <a:rPr kumimoji="0" lang="en-US" sz="1000" b="1" i="0" u="none" strike="noStrike" cap="none" normalizeH="0" baseline="0" dirty="0" smtClean="0">
                          <a:ln>
                            <a:noFill/>
                          </a:ln>
                          <a:solidFill>
                            <a:srgbClr val="000000"/>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TX</a:t>
                      </a:r>
                      <a:r>
                        <a:rPr lang="en-US" sz="1000" b="1" i="0" baseline="0" dirty="0" smtClean="0">
                          <a:solidFill>
                            <a:srgbClr val="000000"/>
                          </a:solidFill>
                          <a:latin typeface="+mn-lt"/>
                        </a:rPr>
                        <a:t> / RX Stream (802.11n)</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1x1 MIMO</a:t>
                      </a:r>
                      <a:r>
                        <a:rPr lang="en-US" sz="1000" b="0" i="0" baseline="0" dirty="0" smtClean="0">
                          <a:solidFill>
                            <a:srgbClr val="000000"/>
                          </a:solidFill>
                          <a:latin typeface="+mn-lt"/>
                        </a:rPr>
                        <a:t>, 150 Mbps</a:t>
                      </a:r>
                      <a:endParaRPr lang="en-US" sz="1000" b="0" i="0" dirty="0">
                        <a:solidFill>
                          <a:srgbClr val="000000"/>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3489322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906840195"/>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35047115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46938607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USB</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6" y="1658411"/>
            <a:ext cx="2704683" cy="147405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0" y="1868270"/>
            <a:ext cx="2491291" cy="934234"/>
          </a:xfrm>
          <a:prstGeom prst="rect">
            <a:avLst/>
          </a:prstGeom>
        </p:spPr>
      </p:pic>
    </p:spTree>
    <p:extLst>
      <p:ext uri="{BB962C8B-B14F-4D97-AF65-F5344CB8AC3E}">
        <p14:creationId xmlns:p14="http://schemas.microsoft.com/office/powerpoint/2010/main" val="326234555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61332147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(40mW)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Integrated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2" y="1643727"/>
            <a:ext cx="5707081" cy="1683589"/>
          </a:xfrm>
          <a:prstGeom prst="rect">
            <a:avLst/>
          </a:prstGeom>
        </p:spPr>
      </p:pic>
    </p:spTree>
    <p:extLst>
      <p:ext uri="{BB962C8B-B14F-4D97-AF65-F5344CB8AC3E}">
        <p14:creationId xmlns:p14="http://schemas.microsoft.com/office/powerpoint/2010/main" val="34950402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83844166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8703395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1273099384"/>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r:embed="rId2"/>
          <a:stretch>
            <a:fillRect/>
          </a:stretch>
        </p:blipFill>
        <p:spPr>
          <a:xfrm>
            <a:off x="726784" y="1038548"/>
            <a:ext cx="2067993" cy="2971016"/>
          </a:xfrm>
          <a:prstGeom prst="rect">
            <a:avLst/>
          </a:prstGeom>
        </p:spPr>
      </p:pic>
      <p:pic>
        <p:nvPicPr>
          <p:cNvPr id="10" name="Picture 9"/>
          <p:cNvPicPr>
            <a:picLocks noChangeAspect="1"/>
          </p:cNvPicPr>
          <p:nvPr/>
        </p:nvPicPr>
        <p:blipFill>
          <a:blip r:embed="rId3"/>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45794226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1" y="1217559"/>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23783765"/>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16dBm (5 Ghz)</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25765" y="682258"/>
            <a:ext cx="2238996" cy="3358806"/>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2" y="1165086"/>
            <a:ext cx="2361046" cy="2592580"/>
          </a:xfrm>
          <a:prstGeom prst="rect">
            <a:avLst/>
          </a:prstGeom>
        </p:spPr>
      </p:pic>
    </p:spTree>
    <p:extLst>
      <p:ext uri="{BB962C8B-B14F-4D97-AF65-F5344CB8AC3E}">
        <p14:creationId xmlns:p14="http://schemas.microsoft.com/office/powerpoint/2010/main" val="39874315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27865421"/>
              </p:ext>
            </p:extLst>
          </p:nvPr>
        </p:nvGraphicFramePr>
        <p:xfrm>
          <a:off x="0" y="940247"/>
          <a:ext cx="9143999" cy="5447576"/>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472949">
                <a:tc>
                  <a:txBody>
                    <a:bodyPr/>
                    <a:lstStyle/>
                    <a:p>
                      <a:endParaRPr lang="en-US" sz="1400" dirty="0"/>
                    </a:p>
                  </a:txBody>
                  <a:tcPr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FG-30D</a:t>
                      </a:r>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FG-98D-POE</a:t>
                      </a:r>
                    </a:p>
                  </a:txBody>
                  <a:tcPr anchor="ctr">
                    <a:lnR w="12700" cap="flat" cmpd="sng" algn="ctr">
                      <a:noFill/>
                      <a:prstDash val="solid"/>
                      <a:round/>
                      <a:headEnd type="none" w="med" len="med"/>
                      <a:tailEnd type="none" w="med" len="med"/>
                    </a:lnR>
                    <a:solidFill>
                      <a:srgbClr val="3C3C3C"/>
                    </a:solidFill>
                  </a:tcPr>
                </a:tc>
              </a:tr>
              <a:tr h="450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Recommended #users</a:t>
                      </a:r>
                    </a:p>
                  </a:txBody>
                  <a:tcPr anchor="ctr">
                    <a:lnL w="12700" cap="flat" cmpd="sng" algn="ctr">
                      <a:noFill/>
                      <a:prstDash val="solid"/>
                      <a:round/>
                      <a:headEnd type="none" w="med" len="med"/>
                      <a:tailEnd type="none" w="med" len="med"/>
                    </a:lnL>
                    <a:solidFill>
                      <a:schemeClr val="accent4"/>
                    </a:solidFill>
                  </a:tcPr>
                </a:tc>
                <a:tc>
                  <a:txBody>
                    <a:bodyPr/>
                    <a:lstStyle/>
                    <a:p>
                      <a:pPr algn="ctr"/>
                      <a:r>
                        <a:rPr lang="en-US" sz="1100" b="1" i="0" dirty="0" smtClean="0">
                          <a:latin typeface="+mn-lt"/>
                        </a:rPr>
                        <a:t>1-5</a:t>
                      </a:r>
                      <a:endParaRPr lang="en-US" sz="1100" b="1" i="0" dirty="0">
                        <a:latin typeface="+mn-lt"/>
                      </a:endParaRPr>
                    </a:p>
                  </a:txBody>
                  <a:tcPr anchor="ctr" horzOverflow="overflow"/>
                </a:tc>
                <a:tc>
                  <a:txBody>
                    <a:bodyPr/>
                    <a:lstStyle/>
                    <a:p>
                      <a:pPr algn="ctr"/>
                      <a:r>
                        <a:rPr lang="en-US" sz="1100" b="1" i="0" dirty="0" smtClean="0">
                          <a:latin typeface="+mn-lt"/>
                        </a:rPr>
                        <a:t>5-25</a:t>
                      </a:r>
                      <a:endParaRPr lang="en-US" sz="1100" b="1" i="0" dirty="0">
                        <a:latin typeface="+mn-lt"/>
                      </a:endParaRPr>
                    </a:p>
                  </a:txBody>
                  <a:tcPr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20-50</a:t>
                      </a:r>
                    </a:p>
                  </a:txBody>
                  <a:tcPr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353870">
                <a:tc>
                  <a:txBody>
                    <a:bodyPr/>
                    <a:lstStyle/>
                    <a:p>
                      <a:r>
                        <a:rPr lang="en-US" sz="1100" b="1" dirty="0" smtClean="0">
                          <a:solidFill>
                            <a:srgbClr val="FFFFFF"/>
                          </a:solidFill>
                        </a:rPr>
                        <a:t>Storage</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WiFi</a:t>
                      </a:r>
                      <a:r>
                        <a:rPr lang="en-US" sz="1100" b="1" baseline="0" dirty="0" smtClean="0">
                          <a:solidFill>
                            <a:srgbClr val="FFFFFF"/>
                          </a:solidFill>
                        </a:rPr>
                        <a:t>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36424A"/>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mn-lt"/>
                        </a:rPr>
                        <a:t>-</a:t>
                      </a:r>
                    </a:p>
                  </a:txBody>
                  <a:tcPr anchor="ctr" horzOverflow="overflow">
                    <a:lnR w="12700" cap="flat" cmpd="sng" algn="ctr">
                      <a:noFill/>
                      <a:prstDash val="solid"/>
                      <a:round/>
                      <a:headEnd type="none" w="med" len="med"/>
                      <a:tailEnd type="none" w="med" len="med"/>
                    </a:lnR>
                  </a:tcPr>
                </a:tc>
              </a:tr>
              <a:tr h="363450">
                <a:tc>
                  <a:txBody>
                    <a:bodyPr/>
                    <a:lstStyle/>
                    <a:p>
                      <a:r>
                        <a:rPr lang="en-US" sz="1100" b="1" dirty="0" smtClean="0">
                          <a:solidFill>
                            <a:srgbClr val="FFFFFF"/>
                          </a:solidFill>
                        </a:rPr>
                        <a:t>POE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baseline="0" dirty="0" smtClean="0">
                          <a:solidFill>
                            <a:schemeClr val="tx1"/>
                          </a:solidFill>
                          <a:latin typeface="+mn-lt"/>
                          <a:ea typeface="+mn-ea"/>
                          <a:cs typeface="+mn-cs"/>
                          <a:sym typeface="Zapf Dingbats"/>
                        </a:rPr>
                        <a:t> (1x GE)</a:t>
                      </a:r>
                      <a:endParaRPr lang="en-US" sz="1100" b="0" i="0" dirty="0" smtClean="0">
                        <a:solidFill>
                          <a:schemeClr val="tx1"/>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algn="ctr"/>
                      <a:r>
                        <a:rPr lang="en-US" sz="1100" b="0" i="0" dirty="0" smtClean="0">
                          <a:solidFill>
                            <a:srgbClr val="36424A"/>
                          </a:solidFill>
                          <a:latin typeface="+mn-lt"/>
                        </a:rPr>
                        <a:t>-</a:t>
                      </a:r>
                      <a:endParaRPr lang="en-US" sz="1100" b="0" i="0" dirty="0">
                        <a:solidFill>
                          <a:srgbClr val="36424A"/>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1100" dirty="0">
                        <a:solidFill>
                          <a:srgbClr val="36424A"/>
                        </a:solidFill>
                      </a:endParaRPr>
                    </a:p>
                  </a:txBody>
                  <a:tcPr anchor="ctr" horzOverflow="overflow">
                    <a:lnR w="12700" cap="flat" cmpd="sng" algn="ctr">
                      <a:noFill/>
                      <a:prstDash val="solid"/>
                      <a:round/>
                      <a:headEnd type="none" w="med" len="med"/>
                      <a:tailEnd type="none" w="med" len="med"/>
                    </a:lnR>
                  </a:tcPr>
                </a:tc>
              </a:tr>
              <a:tr h="590604">
                <a:tc>
                  <a:txBody>
                    <a:bodyPr/>
                    <a:lstStyle/>
                    <a:p>
                      <a:r>
                        <a:rPr lang="en-US" sz="1100" b="1" dirty="0" smtClean="0">
                          <a:solidFill>
                            <a:srgbClr val="FFFFFF"/>
                          </a:solidFill>
                        </a:rPr>
                        <a:t>Firewall</a:t>
                      </a:r>
                      <a:r>
                        <a:rPr lang="en-US" sz="1100" b="1" baseline="0" dirty="0" smtClean="0">
                          <a:solidFill>
                            <a:srgbClr val="FFFFFF"/>
                          </a:solidFill>
                        </a:rPr>
                        <a:t> &amp; VPN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450380">
                <a:tc>
                  <a:txBody>
                    <a:bodyPr/>
                    <a:lstStyle/>
                    <a:p>
                      <a:r>
                        <a:rPr lang="en-US" sz="1100" b="1" dirty="0" smtClean="0">
                          <a:solidFill>
                            <a:srgbClr val="FFFFFF"/>
                          </a:solidFill>
                        </a:rPr>
                        <a:t>UTM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Port Density</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627315">
                <a:tc rowSpan="3">
                  <a:txBody>
                    <a:bodyPr/>
                    <a:lstStyle/>
                    <a:p>
                      <a:r>
                        <a:rPr lang="en-US" sz="1100" b="1" dirty="0" smtClean="0">
                          <a:solidFill>
                            <a:srgbClr val="FFFFFF"/>
                          </a:solidFill>
                        </a:rPr>
                        <a:t>Ideal Use Cases</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 Kiosks</a:t>
                      </a:r>
                      <a:endParaRPr lang="en-US" sz="1100" dirty="0" smtClean="0">
                        <a:solidFill>
                          <a:srgbClr val="36424A"/>
                        </a:solidFill>
                      </a:endParaRPr>
                    </a:p>
                  </a:txBody>
                  <a:tcPr anchor="ctr"/>
                </a:tc>
                <a:tc>
                  <a:txBody>
                    <a:bodyPr/>
                    <a:lstStyle/>
                    <a:p>
                      <a:pPr algn="ct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lnR w="12700" cap="flat" cmpd="sng" algn="ctr">
                      <a:noFill/>
                      <a:prstDash val="solid"/>
                      <a:round/>
                      <a:headEnd type="none" w="med" len="med"/>
                      <a:tailEnd type="none" w="med" len="med"/>
                    </a:lnR>
                  </a:tcPr>
                </a:tc>
              </a:tr>
              <a:tr h="658973">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 WAN opt.</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a:t>
                      </a:r>
                      <a:br>
                        <a:rPr lang="en-US" sz="1100" baseline="0" dirty="0" smtClean="0">
                          <a:solidFill>
                            <a:srgbClr val="36424A"/>
                          </a:solidFill>
                        </a:rPr>
                      </a:br>
                      <a:r>
                        <a:rPr lang="en-US" sz="1100" baseline="0" dirty="0" smtClean="0">
                          <a:solidFill>
                            <a:srgbClr val="36424A"/>
                          </a:solidFill>
                        </a:rPr>
                        <a:t>VPN, WAN </a:t>
                      </a:r>
                      <a:br>
                        <a:rPr lang="en-US" sz="1100" baseline="0" dirty="0" smtClean="0">
                          <a:solidFill>
                            <a:srgbClr val="36424A"/>
                          </a:solidFill>
                        </a:rPr>
                      </a:br>
                      <a:r>
                        <a:rPr lang="en-US" sz="1100" baseline="0" dirty="0" smtClean="0">
                          <a:solidFill>
                            <a:srgbClr val="36424A"/>
                          </a:solidFill>
                        </a:rPr>
                        <a:t>opt. </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r h="757184">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&amp; features, 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central logging </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a:t>
                      </a:r>
                      <a:br>
                        <a:rPr lang="en-US" sz="1100" baseline="0" dirty="0" smtClean="0">
                          <a:solidFill>
                            <a:srgbClr val="36424A"/>
                          </a:solidFill>
                        </a:rPr>
                      </a:br>
                      <a:r>
                        <a:rPr lang="en-US" sz="1100" baseline="0" dirty="0" smtClean="0">
                          <a:solidFill>
                            <a:srgbClr val="36424A"/>
                          </a:solidFill>
                        </a:rPr>
                        <a:t>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a:t>
                      </a:r>
                      <a:br>
                        <a:rPr lang="en-US" sz="1100" baseline="0" dirty="0" smtClean="0">
                          <a:solidFill>
                            <a:srgbClr val="36424A"/>
                          </a:solidFill>
                        </a:rPr>
                      </a:br>
                      <a:r>
                        <a:rPr lang="en-US" sz="1100" baseline="0" dirty="0" smtClean="0">
                          <a:solidFill>
                            <a:srgbClr val="36424A"/>
                          </a:solidFill>
                        </a:rPr>
                        <a:t>local log &amp; reporting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 high PoE ports desired</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7458160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3779105260"/>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221B</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223B</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pic>
        <p:nvPicPr>
          <p:cNvPr id="8" name="Picture 7"/>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60958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312218345"/>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221C</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223C</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16084151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2522668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14910144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98621418"/>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30865098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987582"/>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 (100 </a:t>
                      </a:r>
                      <a:r>
                        <a:rPr kumimoji="0" lang="en-US" sz="1000" b="0" i="0" u="none" strike="noStrike" cap="none" normalizeH="0" baseline="0" dirty="0" err="1" smtClean="0">
                          <a:ln>
                            <a:noFill/>
                          </a:ln>
                          <a:solidFill>
                            <a:srgbClr val="36424A"/>
                          </a:solidFill>
                          <a:effectLst/>
                          <a:latin typeface="+mn-lt"/>
                        </a:rPr>
                        <a:t>mW</a:t>
                      </a: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10" name="Picture 9"/>
          <p:cNvPicPr>
            <a:picLocks noChangeAspect="1"/>
          </p:cNvPicPr>
          <p:nvPr/>
        </p:nvPicPr>
        <p:blipFill>
          <a:blip r:embed="rId2"/>
          <a:stretch>
            <a:fillRect/>
          </a:stretch>
        </p:blipFill>
        <p:spPr>
          <a:xfrm>
            <a:off x="1269960" y="1777946"/>
            <a:ext cx="3499060" cy="1749530"/>
          </a:xfrm>
          <a:prstGeom prst="rect">
            <a:avLst/>
          </a:prstGeom>
        </p:spPr>
      </p:pic>
    </p:spTree>
    <p:extLst>
      <p:ext uri="{BB962C8B-B14F-4D97-AF65-F5344CB8AC3E}">
        <p14:creationId xmlns:p14="http://schemas.microsoft.com/office/powerpoint/2010/main" val="30390159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591391124"/>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28268744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0246613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600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245485" y="-35685"/>
            <a:ext cx="1909830" cy="4876800"/>
          </a:xfrm>
          <a:prstGeom prst="rect">
            <a:avLst/>
          </a:prstGeom>
        </p:spPr>
      </p:pic>
    </p:spTree>
    <p:extLst>
      <p:ext uri="{BB962C8B-B14F-4D97-AF65-F5344CB8AC3E}">
        <p14:creationId xmlns:p14="http://schemas.microsoft.com/office/powerpoint/2010/main" val="369602053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30898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26dBm (398mW)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1167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872374" y="58688"/>
            <a:ext cx="2069627" cy="4429002"/>
          </a:xfrm>
          <a:prstGeom prst="rect">
            <a:avLst/>
          </a:prstGeom>
        </p:spPr>
      </p:pic>
    </p:spTree>
    <p:extLst>
      <p:ext uri="{BB962C8B-B14F-4D97-AF65-F5344CB8AC3E}">
        <p14:creationId xmlns:p14="http://schemas.microsoft.com/office/powerpoint/2010/main" val="20533191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0822227"/>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20dBm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IEEE 802.3af, IEEE 802.3at</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b="0" i="0" baseline="0" dirty="0" smtClean="0">
                          <a:solidFill>
                            <a:schemeClr val="dk1"/>
                          </a:solidFill>
                          <a:latin typeface="+mn-lt"/>
                        </a:rPr>
                        <a:t>6</a:t>
                      </a:r>
                      <a:r>
                        <a:rPr lang="en-US" sz="1000" dirty="0" smtClean="0"/>
                        <a:t>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786163" y="-157445"/>
            <a:ext cx="3267839" cy="4901758"/>
          </a:xfrm>
          <a:prstGeom prst="rect">
            <a:avLst/>
          </a:prstGeom>
        </p:spPr>
      </p:pic>
    </p:spTree>
    <p:extLst>
      <p:ext uri="{BB962C8B-B14F-4D97-AF65-F5344CB8AC3E}">
        <p14:creationId xmlns:p14="http://schemas.microsoft.com/office/powerpoint/2010/main" val="117971476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2578284756"/>
              </p:ext>
            </p:extLst>
          </p:nvPr>
        </p:nvGraphicFramePr>
        <p:xfrm>
          <a:off x="3429923" y="1506329"/>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600" u="none" strike="noStrike" cap="none" normalizeH="0" baseline="0" dirty="0" smtClean="0">
                          <a:ln>
                            <a:noFill/>
                          </a:ln>
                          <a:effectLst/>
                        </a:rPr>
                        <a:t>Specification</a:t>
                      </a:r>
                      <a:endParaRPr lang="en-US" sz="16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chemeClr val="accent4"/>
                    </a:solidFill>
                  </a:tcPr>
                </a:tc>
                <a:tc>
                  <a:txBody>
                    <a:bodyPr/>
                    <a:lstStyle/>
                    <a:p>
                      <a:r>
                        <a:rPr lang="en-US" sz="1100" b="0" i="0" dirty="0" smtClean="0">
                          <a:solidFill>
                            <a:srgbClr val="36424A"/>
                          </a:solidFill>
                          <a:latin typeface="+mn-lt"/>
                        </a:rPr>
                        <a:t>FAP-222B</a:t>
                      </a:r>
                      <a:endParaRPr lang="en-US" sz="1100" b="0" i="0" dirty="0">
                        <a:solidFill>
                          <a:srgbClr val="36424A"/>
                        </a:solidFill>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solidFill>
                      <a:schemeClr val="accent4">
                        <a:lumMod val="20000"/>
                        <a:lumOff val="80000"/>
                      </a:schemeClr>
                    </a:solidFill>
                  </a:tcPr>
                </a:tc>
              </a:tr>
              <a:tr h="370840">
                <a:tc>
                  <a:txBody>
                    <a:bodyPr/>
                    <a:lstStyle/>
                    <a:p>
                      <a:r>
                        <a:rPr lang="fr-FR" sz="1200" dirty="0" err="1" smtClean="0"/>
                        <a:t>Accessories</a:t>
                      </a:r>
                      <a:endParaRPr lang="fr-FR" sz="1200" b="1" dirty="0" smtClean="0">
                        <a:solidFill>
                          <a:srgbClr val="FFFFFF"/>
                        </a:solidFill>
                      </a:endParaRPr>
                    </a:p>
                  </a:txBody>
                  <a:tcPr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solidFill>
                      <a:srgbClr val="C9C9C9"/>
                    </a:solidFill>
                  </a:tcP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348254313"/>
              </p:ext>
            </p:extLst>
          </p:nvPr>
        </p:nvGraphicFramePr>
        <p:xfrm>
          <a:off x="3476531" y="3867746"/>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600" u="none" strike="noStrike" cap="none" normalizeH="0" baseline="0" dirty="0" smtClean="0">
                          <a:ln>
                            <a:noFill/>
                          </a:ln>
                          <a:effectLst/>
                        </a:rPr>
                        <a:t>Specification</a:t>
                      </a:r>
                      <a:endParaRPr lang="en-US" sz="16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777777"/>
                    </a:solidFill>
                  </a:tcPr>
                </a:tc>
                <a:tc>
                  <a:txBody>
                    <a:bodyPr/>
                    <a:lstStyle/>
                    <a:p>
                      <a:r>
                        <a:rPr lang="en-US" sz="1100" b="0" i="0" dirty="0" smtClean="0">
                          <a:latin typeface="+mn-lt"/>
                        </a:rPr>
                        <a:t>FAP-222B</a:t>
                      </a:r>
                      <a:endParaRPr lang="en-US" sz="1100" b="0" i="0" dirty="0">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solidFill>
                      <a:srgbClr val="E4E4E4"/>
                    </a:solidFill>
                  </a:tcPr>
                </a:tc>
              </a:tr>
              <a:tr h="370840">
                <a:tc>
                  <a:txBody>
                    <a:bodyPr/>
                    <a:lstStyle/>
                    <a:p>
                      <a:r>
                        <a:rPr lang="fr-FR" sz="1200" dirty="0" err="1" smtClean="0"/>
                        <a:t>Accessories</a:t>
                      </a:r>
                      <a:endParaRPr lang="fr-FR" sz="1200" b="1" dirty="0" smtClean="0">
                        <a:solidFill>
                          <a:srgbClr val="FFFFFF"/>
                        </a:solidFill>
                      </a:endParaRPr>
                    </a:p>
                  </a:txBody>
                  <a:tcPr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15547404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48161445"/>
              </p:ext>
            </p:extLst>
          </p:nvPr>
        </p:nvGraphicFramePr>
        <p:xfrm>
          <a:off x="252000" y="1260000"/>
          <a:ext cx="8640001" cy="3282035"/>
        </p:xfrm>
        <a:graphic>
          <a:graphicData uri="http://schemas.openxmlformats.org/drawingml/2006/table">
            <a:tbl>
              <a:tblPr firstRow="1" bandRow="1">
                <a:effectLst/>
                <a:tableStyleId>{073A0DAA-6AF3-43AB-8588-CEC1D06C72B9}</a:tableStyleId>
              </a:tblPr>
              <a:tblGrid>
                <a:gridCol w="2270107"/>
                <a:gridCol w="2123298"/>
                <a:gridCol w="2123298"/>
                <a:gridCol w="2123298"/>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FWF30D</a:t>
                      </a: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FWF60D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FWF90D/92D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Thick AP</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Wireless Controller</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#of WiFi radios</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Supported Std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a/b/g/n</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802.11n</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Max wireless association rate total</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300Mbps</a:t>
                      </a: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SSID’s (incl. reserved)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r>
                        <a:rPr lang="en-US" sz="1100" b="1" noProof="0" dirty="0" smtClean="0">
                          <a:solidFill>
                            <a:srgbClr val="FFFFFF"/>
                          </a:solidFill>
                        </a:rPr>
                        <a:t>Max FortiAP (Total/ Local Bridge)</a:t>
                      </a:r>
                      <a:endParaRPr lang="en-US" sz="1100" b="1" noProof="0" dirty="0">
                        <a:solidFill>
                          <a:srgbClr val="FFFFFF"/>
                        </a:solidFill>
                      </a:endParaRPr>
                    </a:p>
                  </a:txBody>
                  <a:tcPr anchor="ctr">
                    <a:solidFill>
                      <a:schemeClr val="accent4"/>
                    </a:solidFill>
                  </a:tcPr>
                </a:tc>
                <a:tc>
                  <a:txBody>
                    <a:bodyPr/>
                    <a:lstStyle/>
                    <a:p>
                      <a:pPr algn="ctr"/>
                      <a:r>
                        <a:rPr lang="en-US" sz="1100" i="0" dirty="0" smtClean="0">
                          <a:solidFill>
                            <a:schemeClr val="tx1"/>
                          </a:solidFill>
                        </a:rPr>
                        <a:t>-</a:t>
                      </a:r>
                      <a:endParaRPr lang="en-US" sz="1100" i="0" dirty="0">
                        <a:solidFill>
                          <a:schemeClr val="tx1"/>
                        </a:solidFill>
                      </a:endParaRPr>
                    </a:p>
                  </a:txBody>
                  <a:tcPr anchor="ctr"/>
                </a:tc>
                <a:tc>
                  <a:txBody>
                    <a:bodyPr/>
                    <a:lstStyle/>
                    <a:p>
                      <a:pPr algn="ctr"/>
                      <a:r>
                        <a:rPr lang="en-US" sz="1100" dirty="0" smtClean="0">
                          <a:solidFill>
                            <a:schemeClr val="tx1"/>
                          </a:solidFill>
                        </a:rPr>
                        <a:t>10</a:t>
                      </a:r>
                      <a:r>
                        <a:rPr lang="en-US" sz="1100" baseline="0" dirty="0" smtClean="0">
                          <a:solidFill>
                            <a:schemeClr val="tx1"/>
                          </a:solidFill>
                        </a:rPr>
                        <a:t> / 5</a:t>
                      </a:r>
                      <a:endParaRPr lang="en-US" sz="1100" dirty="0">
                        <a:solidFill>
                          <a:schemeClr val="tx1"/>
                        </a:solidFill>
                      </a:endParaRPr>
                    </a:p>
                  </a:txBody>
                  <a:tcPr anchor="ctr"/>
                </a:tc>
                <a:tc>
                  <a:txBody>
                    <a:bodyPr/>
                    <a:lstStyle/>
                    <a:p>
                      <a:pPr algn="ctr"/>
                      <a:r>
                        <a:rPr lang="en-US" sz="1100" dirty="0" smtClean="0">
                          <a:solidFill>
                            <a:schemeClr val="tx1"/>
                          </a:solidFill>
                        </a:rPr>
                        <a:t>32</a:t>
                      </a:r>
                      <a:r>
                        <a:rPr lang="en-US" sz="1100" baseline="0" dirty="0" smtClean="0">
                          <a:solidFill>
                            <a:schemeClr val="tx1"/>
                          </a:solidFill>
                        </a:rPr>
                        <a:t> /</a:t>
                      </a:r>
                      <a:r>
                        <a:rPr lang="en-US" sz="1100" dirty="0" smtClean="0">
                          <a:solidFill>
                            <a:schemeClr val="tx1"/>
                          </a:solidFill>
                        </a:rPr>
                        <a:t> 16</a:t>
                      </a:r>
                      <a:endParaRPr lang="en-US" sz="1100" dirty="0">
                        <a:solidFill>
                          <a:schemeClr val="tx1"/>
                        </a:solidFill>
                      </a:endParaRPr>
                    </a:p>
                  </a:txBody>
                  <a:tcPr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2208976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22590737"/>
              </p:ext>
            </p:extLst>
          </p:nvPr>
        </p:nvGraphicFramePr>
        <p:xfrm>
          <a:off x="252000" y="1260000"/>
          <a:ext cx="8640000" cy="3960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chemeClr val="accent4">
                        <a:lumMod val="50000"/>
                      </a:schemeClr>
                    </a:solidFill>
                  </a:tcPr>
                </a:tc>
                <a:tc>
                  <a:txBody>
                    <a:bodyPr/>
                    <a:lstStyle/>
                    <a:p>
                      <a:pPr algn="ctr"/>
                      <a:r>
                        <a:rPr lang="en-US" sz="1100" dirty="0" smtClean="0"/>
                        <a:t>FAP-11C</a:t>
                      </a:r>
                    </a:p>
                  </a:txBody>
                  <a:tcPr anchor="ctr">
                    <a:solidFill>
                      <a:schemeClr val="accent4">
                        <a:lumMod val="50000"/>
                      </a:schemeClr>
                    </a:solidFill>
                  </a:tcPr>
                </a:tc>
                <a:tc>
                  <a:txBody>
                    <a:bodyPr/>
                    <a:lstStyle/>
                    <a:p>
                      <a:pPr algn="ctr"/>
                      <a:r>
                        <a:rPr lang="en-US" sz="1100" dirty="0" smtClean="0"/>
                        <a:t>FAP-14C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solidFill>
                      <a:schemeClr val="accent4">
                        <a:lumMod val="50000"/>
                      </a:schemeClr>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err="1" smtClean="0">
                          <a:ln>
                            <a:noFill/>
                          </a:ln>
                          <a:solidFill>
                            <a:srgbClr val="000000"/>
                          </a:solidFill>
                          <a:effectLst/>
                          <a:latin typeface="+mn-lt"/>
                        </a:rPr>
                        <a:t>FortiPresence</a:t>
                      </a:r>
                      <a:r>
                        <a:rPr kumimoji="0" lang="en-GB" sz="1050" b="0" i="0" u="none" strike="noStrike" cap="none" normalizeH="0" baseline="0" dirty="0" smtClean="0">
                          <a:ln>
                            <a:noFill/>
                          </a:ln>
                          <a:solidFill>
                            <a:srgbClr val="000000"/>
                          </a:solidFill>
                          <a:effectLst/>
                          <a:latin typeface="+mn-lt"/>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rgbClr val="131313"/>
                          </a:solidFill>
                          <a:effectLst/>
                          <a:latin typeface="+mn-lt"/>
                          <a:ea typeface="+mn-ea"/>
                          <a:cs typeface="+mn-cs"/>
                        </a:rPr>
                        <a:t>Small, portable</a:t>
                      </a:r>
                      <a:endParaRPr kumimoji="0" lang="en-GB" sz="105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Powerstrip design</a:t>
                      </a:r>
                    </a:p>
                  </a:txBody>
                  <a:tcPr anchor="ctr"/>
                </a:tc>
              </a:tr>
              <a:tr h="299966">
                <a:tc>
                  <a:txBody>
                    <a:bodyPr/>
                    <a:lstStyle/>
                    <a:p>
                      <a:r>
                        <a:rPr lang="fr-FR" sz="1200" dirty="0" smtClean="0"/>
                        <a:t>Rx / 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2.4 GHz b/g/n (300 Mbps)</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smtClean="0"/>
                        <a:t>Radio 2</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u="none" strike="noStrike" cap="none" normalizeH="0" baseline="0" dirty="0" smtClean="0">
                          <a:ln>
                            <a:noFill/>
                          </a:ln>
                          <a:effectLst/>
                        </a:rPr>
                        <a:t>-</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algn="ctr"/>
                      <a:r>
                        <a:rPr lang="en-US" sz="1050" dirty="0" smtClean="0"/>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NA</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dirty="0"/>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Ports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11704310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60964999"/>
              </p:ext>
            </p:extLst>
          </p:nvPr>
        </p:nvGraphicFramePr>
        <p:xfrm>
          <a:off x="251999" y="1260000"/>
          <a:ext cx="8640001" cy="4686546"/>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solidFill>
                      <a:srgbClr val="3C3C3C"/>
                    </a:solidFill>
                  </a:tcPr>
                </a:tc>
                <a:tc>
                  <a:txBody>
                    <a:bodyPr/>
                    <a:lstStyle/>
                    <a:p>
                      <a:pPr algn="ctr"/>
                      <a:r>
                        <a:rPr lang="en-US" sz="1100" dirty="0" smtClean="0"/>
                        <a:t>FAP-221B/223B*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Indoor high performance AP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high density 802.11ac</a:t>
                      </a:r>
                      <a:r>
                        <a:rPr kumimoji="0" lang="en-GB" sz="1050" b="0" i="0" u="none" strike="noStrike" cap="none" normalizeH="0" baseline="0" dirty="0" smtClean="0">
                          <a:ln>
                            <a:noFill/>
                          </a:ln>
                          <a:solidFill>
                            <a:schemeClr val="dk1"/>
                          </a:solidFill>
                          <a:effectLst/>
                          <a:latin typeface="+mn-lt"/>
                        </a:rPr>
                        <a:t>, streaming app resilience</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a:t>
                      </a:r>
                      <a:r>
                        <a:rPr kumimoji="0" lang="en-GB" sz="1050" u="none" strike="noStrike" kern="1200" cap="none" normalizeH="0" baseline="0" dirty="0" smtClean="0">
                          <a:ln>
                            <a:noFill/>
                          </a:ln>
                          <a:solidFill>
                            <a:schemeClr val="dk1"/>
                          </a:solidFill>
                          <a:effectLst/>
                          <a:latin typeface="+mn-lt"/>
                          <a:ea typeface="+mn-ea"/>
                          <a:cs typeface="+mn-cs"/>
                        </a:rPr>
                        <a:t>802.11ac without resilience</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algn="ctr"/>
                      <a:r>
                        <a:rPr kumimoji="0" lang="de-DE" sz="1050" b="0" u="none" strike="noStrike" cap="none" normalizeH="0" baseline="0" dirty="0" smtClean="0">
                          <a:ln>
                            <a:noFill/>
                          </a:ln>
                          <a:solidFill>
                            <a:srgbClr val="000000"/>
                          </a:solidFill>
                          <a:effectLst/>
                        </a:rPr>
                        <a:t>Desktop</a:t>
                      </a:r>
                      <a:endParaRPr lang="en-US" sz="1050" b="0" dirty="0">
                        <a:solidFill>
                          <a:srgbClr val="000000"/>
                        </a:solidFill>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b="0" dirty="0" smtClean="0">
                          <a:solidFill>
                            <a:srgbClr val="000000"/>
                          </a:solidFill>
                        </a:rPr>
                        <a:t>3x3</a:t>
                      </a:r>
                      <a:endParaRPr lang="en-US" sz="1050" b="0" i="0" dirty="0">
                        <a:solidFill>
                          <a:srgbClr val="000000"/>
                        </a:solidFill>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(300 mbps)</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algn="ctr"/>
                      <a:r>
                        <a:rPr kumimoji="0" lang="en-US" sz="1050" u="none" strike="noStrike" cap="none" normalizeH="0" baseline="0" dirty="0" smtClean="0">
                          <a:ln>
                            <a:noFill/>
                          </a:ln>
                          <a:effectLst/>
                        </a:rPr>
                        <a:t>2.4 GHz b/g/n </a:t>
                      </a:r>
                    </a:p>
                    <a:p>
                      <a:pPr algn="ctr"/>
                      <a:r>
                        <a:rPr kumimoji="0" lang="en-US" sz="1050" b="0" i="0" u="none" strike="noStrike" cap="none" normalizeH="0" baseline="0" dirty="0" smtClean="0">
                          <a:ln>
                            <a:noFill/>
                          </a:ln>
                          <a:effectLst/>
                          <a:latin typeface="+mn-lt"/>
                        </a:rPr>
                        <a:t>(300 Mbps)</a:t>
                      </a:r>
                      <a:endParaRPr lang="en-US" sz="1050" b="0" i="0" dirty="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(300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(450 Mbps) </a:t>
                      </a:r>
                    </a:p>
                  </a:txBody>
                  <a:tcPr anchor="ctr"/>
                </a:tc>
                <a:tc>
                  <a:txBody>
                    <a:bodyPr/>
                    <a:lstStyle/>
                    <a:p>
                      <a:pPr algn="ctr"/>
                      <a:r>
                        <a:rPr kumimoji="0" lang="en-US" sz="1050" u="none" strike="noStrike" cap="none" normalizeH="0" baseline="0" dirty="0" smtClean="0">
                          <a:ln>
                            <a:noFill/>
                          </a:ln>
                          <a:effectLst/>
                        </a:rPr>
                        <a:t>2.4 GHz b/g/n</a:t>
                      </a:r>
                      <a:endParaRPr kumimoji="0" lang="en-US" sz="1050" b="0" i="0" u="none" strike="noStrike" cap="none" normalizeH="0" baseline="0" dirty="0">
                        <a:ln>
                          <a:noFill/>
                        </a:ln>
                        <a:effectLst/>
                        <a:latin typeface="+mn-lt"/>
                      </a:endParaRPr>
                    </a:p>
                    <a:p>
                      <a:pPr algn="ctr"/>
                      <a:r>
                        <a:rPr kumimoji="0" lang="en-US" sz="1050" b="0" i="0" u="none" strike="noStrike" cap="none" normalizeH="0" baseline="0" dirty="0" smtClean="0">
                          <a:ln>
                            <a:noFill/>
                          </a:ln>
                          <a:effectLst/>
                          <a:latin typeface="+mn-lt"/>
                        </a:rPr>
                        <a:t>(450 Mbps)</a:t>
                      </a:r>
                      <a:endParaRPr kumimoji="0" lang="en-US" sz="1050" u="none" strike="noStrike" cap="none" normalizeH="0" baseline="0" dirty="0" smtClean="0">
                        <a:ln>
                          <a:noFill/>
                        </a:ln>
                        <a:effectLst/>
                      </a:endParaRPr>
                    </a:p>
                  </a:txBody>
                  <a:tcPr anchor="ctr"/>
                </a:tc>
                <a:tc>
                  <a:txBody>
                    <a:bodyPr/>
                    <a:lstStyle/>
                    <a:p>
                      <a:pPr algn="ctr"/>
                      <a:r>
                        <a:rPr kumimoji="0" lang="en-US" sz="1050" b="0" u="none" strike="noStrike" cap="none" normalizeH="0" baseline="0" dirty="0" smtClean="0">
                          <a:ln>
                            <a:noFill/>
                          </a:ln>
                          <a:solidFill>
                            <a:srgbClr val="000000"/>
                          </a:solidFill>
                          <a:effectLst/>
                        </a:rPr>
                        <a:t>2.4 GHz b/g/n</a:t>
                      </a:r>
                      <a:endParaRPr kumimoji="0" lang="en-US" sz="1050" b="0" i="0" u="none" strike="noStrike" cap="none" normalizeH="0" baseline="0" dirty="0">
                        <a:ln>
                          <a:noFill/>
                        </a:ln>
                        <a:solidFill>
                          <a:srgbClr val="000000"/>
                        </a:solidFill>
                        <a:effectLst/>
                        <a:latin typeface="+mn-lt"/>
                      </a:endParaRPr>
                    </a:p>
                    <a:p>
                      <a:pPr algn="ctr"/>
                      <a:r>
                        <a:rPr kumimoji="0" lang="en-US" sz="1050" b="0" i="0" u="none" strike="noStrike" cap="none" normalizeH="0" baseline="0" dirty="0" smtClean="0">
                          <a:ln>
                            <a:noFill/>
                          </a:ln>
                          <a:solidFill>
                            <a:srgbClr val="000000"/>
                          </a:solidFill>
                          <a:effectLst/>
                          <a:latin typeface="+mn-lt"/>
                        </a:rPr>
                        <a:t>(450 Mbps)</a:t>
                      </a:r>
                      <a:endParaRPr kumimoji="0" lang="en-US" sz="1050" b="0" u="none" strike="noStrike" cap="none" normalizeH="0" baseline="0" dirty="0" smtClean="0">
                        <a:ln>
                          <a:noFill/>
                        </a:ln>
                        <a:solidFill>
                          <a:srgbClr val="000000"/>
                        </a:solidFill>
                        <a:effectLst/>
                      </a:endParaRPr>
                    </a:p>
                  </a:txBody>
                  <a:tcPr anchor="ctr"/>
                </a:tc>
              </a:tr>
              <a:tr h="370840">
                <a:tc>
                  <a:txBody>
                    <a:bodyPr/>
                    <a:lstStyle/>
                    <a:p>
                      <a:r>
                        <a:rPr lang="en-US" sz="1200" b="1" dirty="0" smtClean="0">
                          <a:solidFill>
                            <a:srgbClr val="FFFFFF"/>
                          </a:solidFill>
                        </a:rPr>
                        <a:t>Radio 2</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b="0" u="none" strike="noStrike" cap="none" normalizeH="0" baseline="0" dirty="0" smtClean="0">
                          <a:ln>
                            <a:noFill/>
                          </a:ln>
                          <a:solidFill>
                            <a:srgbClr val="000000"/>
                          </a:solidFill>
                          <a:effectLst/>
                        </a:rPr>
                        <a:t>-</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r>
                        <a:rPr kumimoji="0" lang="en-US" sz="1050" b="0" i="0" u="none" strike="noStrike" cap="none" normalizeH="0" baseline="0" dirty="0" smtClean="0">
                          <a:ln>
                            <a:noFill/>
                          </a:ln>
                          <a:effectLst/>
                          <a:latin typeface="+mn-lt"/>
                        </a:rPr>
                        <a:t>(300 Mbps)</a:t>
                      </a:r>
                      <a:endParaRPr lang="en-US" sz="1050" b="0" i="0" dirty="0" smtClean="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(867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(450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802.3af</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internal /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4x FE LAN</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r>
              <a:tr h="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39865000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72109509"/>
              </p:ext>
            </p:extLst>
          </p:nvPr>
        </p:nvGraphicFramePr>
        <p:xfrm>
          <a:off x="252000" y="1260000"/>
          <a:ext cx="8640000" cy="4087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b="0" i="0" dirty="0" smtClean="0">
                          <a:latin typeface="+mn-lt"/>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IP55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IP66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algn="ctr"/>
                      <a:r>
                        <a:rPr kumimoji="0" lang="de-DE" sz="1050" b="0" u="none" strike="noStrike" cap="none" normalizeH="0" baseline="0" dirty="0" smtClean="0">
                          <a:ln>
                            <a:noFill/>
                          </a:ln>
                          <a:solidFill>
                            <a:srgbClr val="000000"/>
                          </a:solidFill>
                          <a:effectLst/>
                        </a:rPr>
                        <a:t>Outdoor IP67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2x2</a:t>
                      </a:r>
                    </a:p>
                  </a:txBody>
                  <a:tcPr anchor="ctr"/>
                </a:tc>
                <a:tc>
                  <a:txBody>
                    <a:bodyPr/>
                    <a:lstStyle/>
                    <a:p>
                      <a:pPr algn="ctr"/>
                      <a:r>
                        <a:rPr lang="en-US" sz="1050" b="0" i="0" dirty="0" smtClean="0">
                          <a:latin typeface="+mn-lt"/>
                        </a:rPr>
                        <a:t>2x2</a:t>
                      </a:r>
                      <a:endParaRPr lang="en-US" sz="1050" b="0" i="0" dirty="0">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(300Mbps)</a:t>
                      </a:r>
                    </a:p>
                  </a:txBody>
                  <a:tcPr anchor="ctr"/>
                </a:tc>
                <a:tc>
                  <a:txBody>
                    <a:bodyPr/>
                    <a:lstStyle/>
                    <a:p>
                      <a:pPr algn="ctr"/>
                      <a:r>
                        <a:rPr kumimoji="0" lang="en-US" sz="105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(300 Mbps)</a:t>
                      </a:r>
                    </a:p>
                  </a:txBody>
                  <a:tcPr anchor="ctr"/>
                </a:tc>
              </a:tr>
              <a:tr h="370840">
                <a:tc>
                  <a:txBody>
                    <a:bodyPr/>
                    <a:lstStyle/>
                    <a:p>
                      <a:r>
                        <a:rPr lang="en-US" sz="1200" b="1" dirty="0" smtClean="0">
                          <a:solidFill>
                            <a:srgbClr val="FFFFFF"/>
                          </a:solidFill>
                        </a:rPr>
                        <a:t>Radio 2</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802.3at</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802.3at</a:t>
                      </a:r>
                      <a:endParaRPr lang="en-US" sz="1050" b="0" i="0" dirty="0">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(RP-SMA )</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(N-Type)</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external </a:t>
                      </a:r>
                      <a:br>
                        <a:rPr kumimoji="0" lang="en-GB" sz="1050" u="none" strike="noStrike" cap="none" normalizeH="0" baseline="0" dirty="0" smtClean="0">
                          <a:ln>
                            <a:noFill/>
                          </a:ln>
                          <a:effectLst/>
                        </a:rPr>
                      </a:br>
                      <a:r>
                        <a:rPr kumimoji="0" lang="en-GB" sz="1050" u="none" strike="noStrike" cap="none" normalizeH="0" baseline="0" dirty="0" smtClean="0">
                          <a:ln>
                            <a:noFill/>
                          </a:ln>
                          <a:effectLst/>
                        </a:rPr>
                        <a:t>(N-Type)</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FE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24976638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1723534630"/>
              </p:ext>
            </p:extLst>
          </p:nvPr>
        </p:nvGraphicFramePr>
        <p:xfrm>
          <a:off x="241396" y="1280159"/>
          <a:ext cx="8763002" cy="4942800"/>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9050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4x4:4</a:t>
                      </a:r>
                    </a:p>
                  </a:txBody>
                  <a:tcPr marL="0" marR="0" marT="0" marB="0" anchor="ctr">
                    <a:solidFill>
                      <a:schemeClr val="accent4">
                        <a:lumMod val="50000"/>
                      </a:schemeClr>
                    </a:solidFill>
                  </a:tcPr>
                </a:tc>
                <a:tc rowSpan="3">
                  <a:txBody>
                    <a:bodyPr/>
                    <a:lstStyle/>
                    <a:p>
                      <a:pPr algn="ctr"/>
                      <a:r>
                        <a:rPr lang="en-US" dirty="0" smtClean="0">
                          <a:solidFill>
                            <a:schemeClr val="bg1"/>
                          </a:solidFill>
                        </a:rPr>
                        <a:t>Dual Radio</a:t>
                      </a:r>
                    </a:p>
                  </a:txBody>
                  <a:tcPr marL="0" marR="0" marT="0" marB="0" vert="vert270" anchor="ctr">
                    <a:solidFill>
                      <a:schemeClr val="accent4"/>
                    </a:solidFill>
                  </a:tcPr>
                </a:tc>
                <a:tc rowSpan="2">
                  <a:txBody>
                    <a:bodyPr/>
                    <a:lstStyle/>
                    <a:p>
                      <a:pPr algn="ctr"/>
                      <a:r>
                        <a:rPr lang="en-US" dirty="0" smtClean="0">
                          <a:solidFill>
                            <a:schemeClr val="bg1"/>
                          </a:solidFill>
                        </a:rPr>
                        <a:t>Resiliency</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tc>
                <a:tc>
                  <a:txBody>
                    <a:bodyPr/>
                    <a:lstStyle/>
                    <a:p>
                      <a:pPr algn="l"/>
                      <a:endParaRPr lang="en-US" dirty="0">
                        <a:solidFill>
                          <a:schemeClr val="tx1">
                            <a:lumMod val="50000"/>
                            <a:lumOff val="50000"/>
                          </a:schemeClr>
                        </a:solidFill>
                      </a:endParaRPr>
                    </a:p>
                  </a:txBody>
                  <a:tcPr marL="0" marR="0" marT="0" marB="0" anchor="ctr"/>
                </a:tc>
                <a:tc>
                  <a:txBody>
                    <a:bodyPr/>
                    <a:lstStyle/>
                    <a:p>
                      <a:pPr algn="l"/>
                      <a:endParaRPr lang="en-US" dirty="0">
                        <a:solidFill>
                          <a:schemeClr val="tx1">
                            <a:lumMod val="50000"/>
                            <a:lumOff val="50000"/>
                          </a:schemeClr>
                        </a:solidFill>
                      </a:endParaRPr>
                    </a:p>
                  </a:txBody>
                  <a:tcPr marL="0" marR="0" marT="0" marB="0" anchor="ctr"/>
                </a:tc>
              </a:tr>
              <a:tr h="905013">
                <a:tc rowSpan="3">
                  <a:txBody>
                    <a:bodyPr/>
                    <a:lstStyle/>
                    <a:p>
                      <a:pPr algn="ctr"/>
                      <a:r>
                        <a:rPr lang="en-US"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tc>
                <a:tc>
                  <a:txBody>
                    <a:bodyPr/>
                    <a:lstStyle/>
                    <a:p>
                      <a:pPr algn="l"/>
                      <a:endParaRPr lang="en-US" dirty="0">
                        <a:solidFill>
                          <a:schemeClr val="tx1">
                            <a:lumMod val="50000"/>
                            <a:lumOff val="50000"/>
                          </a:schemeClr>
                        </a:solidFill>
                      </a:endParaRPr>
                    </a:p>
                  </a:txBody>
                  <a:tcPr marL="0" marR="0" marT="0" marB="0" anchor="ctr"/>
                </a:tc>
                <a:tc>
                  <a:txBody>
                    <a:bodyPr/>
                    <a:lstStyle/>
                    <a:p>
                      <a:pPr algn="l"/>
                      <a:endParaRPr lang="en-US" dirty="0">
                        <a:solidFill>
                          <a:schemeClr val="tx1">
                            <a:lumMod val="50000"/>
                            <a:lumOff val="50000"/>
                          </a:schemeClr>
                        </a:solidFill>
                      </a:endParaRPr>
                    </a:p>
                  </a:txBody>
                  <a:tcPr marL="0" marR="0" marT="0" marB="0" anchor="ctr"/>
                </a:tc>
              </a:tr>
              <a:tr h="905013">
                <a:tc vMerge="1">
                  <a:txBody>
                    <a:bodyPr/>
                    <a:lstStyle/>
                    <a:p>
                      <a:endParaRPr lang="en-US"/>
                    </a:p>
                  </a:txBody>
                  <a:tcPr/>
                </a:tc>
                <a:tc vMerge="1">
                  <a:txBody>
                    <a:bodyPr/>
                    <a:lstStyle/>
                    <a:p>
                      <a:endParaRPr lang="en-US"/>
                    </a:p>
                  </a:txBody>
                  <a:tcPr/>
                </a:tc>
                <a:tc rowSpan="3">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tc>
                <a:tc>
                  <a:txBody>
                    <a:bodyPr/>
                    <a:lstStyle/>
                    <a:p>
                      <a:pPr algn="l"/>
                      <a:endParaRPr lang="en-US" dirty="0">
                        <a:solidFill>
                          <a:schemeClr val="tx1">
                            <a:lumMod val="50000"/>
                            <a:lumOff val="50000"/>
                          </a:schemeClr>
                        </a:solidFill>
                      </a:endParaRPr>
                    </a:p>
                  </a:txBody>
                  <a:tcPr marL="0" marR="0" marT="0" marB="0" anchor="ctr"/>
                </a:tc>
                <a:tc>
                  <a:txBody>
                    <a:bodyPr/>
                    <a:lstStyle/>
                    <a:p>
                      <a:pPr algn="l"/>
                      <a:endParaRPr lang="en-US" dirty="0">
                        <a:solidFill>
                          <a:schemeClr val="tx1">
                            <a:lumMod val="50000"/>
                            <a:lumOff val="50000"/>
                          </a:schemeClr>
                        </a:solidFill>
                      </a:endParaRPr>
                    </a:p>
                  </a:txBody>
                  <a:tcPr marL="0" marR="0" marT="0" marB="0" anchor="ctr"/>
                </a:tc>
              </a:tr>
              <a:tr h="905013">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tc>
                <a:tc>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dirty="0" smtClean="0">
                        <a:solidFill>
                          <a:schemeClr val="tx1">
                            <a:lumMod val="50000"/>
                            <a:lumOff val="50000"/>
                          </a:schemeClr>
                        </a:solidFill>
                      </a:endParaRPr>
                    </a:p>
                  </a:txBody>
                  <a:tcPr marL="0" marR="0" marT="0" marB="0" anchor="ctr"/>
                </a:tc>
              </a:tr>
              <a:tr h="905013">
                <a:tc>
                  <a:txBody>
                    <a:bodyPr/>
                    <a:lstStyle/>
                    <a:p>
                      <a:pPr algn="ctr"/>
                      <a:r>
                        <a:rPr lang="en-US"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dirty="0"/>
                    </a:p>
                  </a:txBody>
                  <a:tcPr marL="0" marR="0" marT="0" marB="0" anchor="b"/>
                </a:tc>
                <a:tc>
                  <a:txBody>
                    <a:bodyPr/>
                    <a:lstStyle/>
                    <a:p>
                      <a:endParaRPr lang="en-US" dirty="0"/>
                    </a:p>
                  </a:txBody>
                  <a:tcPr marL="0" marR="0" marT="0" marB="0" anchor="ctr"/>
                </a:tc>
                <a:tc>
                  <a:txBody>
                    <a:bodyPr/>
                    <a:lstStyle/>
                    <a:p>
                      <a:endParaRPr lang="en-US" dirty="0"/>
                    </a:p>
                  </a:txBody>
                  <a:tcPr marL="0" marR="0" marT="0" marB="0" anchor="ctr"/>
                </a:tc>
              </a:tr>
              <a:tr h="417735">
                <a:tc gridSpan="3">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dirty="0" smtClean="0"/>
                        <a:t>Personal</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3575853"/>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8" y="3243252"/>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-S323C</a:t>
            </a:r>
            <a:endParaRPr lang="en-US" sz="1200" b="1" dirty="0">
              <a:solidFill>
                <a:srgbClr val="000000"/>
              </a:solidFill>
              <a:latin typeface="Arial Narrow"/>
              <a:cs typeface="Arial Narrow"/>
            </a:endParaRPr>
          </a:p>
        </p:txBody>
      </p:sp>
      <p:grpSp>
        <p:nvGrpSpPr>
          <p:cNvPr id="72" name="Group 71"/>
          <p:cNvGrpSpPr/>
          <p:nvPr/>
        </p:nvGrpSpPr>
        <p:grpSpPr>
          <a:xfrm>
            <a:off x="7134779" y="3313421"/>
            <a:ext cx="674427" cy="583105"/>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3167052"/>
            <a:ext cx="685800"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3548052"/>
            <a:ext cx="685800"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446414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8" y="4131541"/>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-S313C</a:t>
            </a:r>
            <a:endParaRPr lang="en-US" sz="1200" b="1" dirty="0">
              <a:solidFill>
                <a:srgbClr val="000000"/>
              </a:solidFill>
              <a:latin typeface="Arial Narrow"/>
              <a:cs typeface="Arial Narrow"/>
            </a:endParaRPr>
          </a:p>
        </p:txBody>
      </p:sp>
      <p:grpSp>
        <p:nvGrpSpPr>
          <p:cNvPr id="108" name="Group 107"/>
          <p:cNvGrpSpPr/>
          <p:nvPr/>
        </p:nvGrpSpPr>
        <p:grpSpPr>
          <a:xfrm>
            <a:off x="7134779" y="4201710"/>
            <a:ext cx="674427" cy="583105"/>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4055341"/>
            <a:ext cx="685800"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4436341"/>
            <a:ext cx="685800"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919452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7632" y="1066802"/>
            <a:ext cx="2962536" cy="263336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2767874"/>
            <a:ext cx="4572000" cy="4064000"/>
          </a:xfrm>
          <a:prstGeom prst="rect">
            <a:avLst/>
          </a:prstGeom>
        </p:spPr>
      </p:pic>
      <p:graphicFrame>
        <p:nvGraphicFramePr>
          <p:cNvPr id="13" name="Content Placeholder 4"/>
          <p:cNvGraphicFramePr>
            <a:graphicFrameLocks/>
          </p:cNvGraphicFramePr>
          <p:nvPr>
            <p:extLst>
              <p:ext uri="{D42A27DB-BD31-4B8C-83A1-F6EECF244321}">
                <p14:modId xmlns:p14="http://schemas.microsoft.com/office/powerpoint/2010/main" val="4021463831"/>
              </p:ext>
            </p:extLst>
          </p:nvPr>
        </p:nvGraphicFramePr>
        <p:xfrm>
          <a:off x="4400550" y="1752603"/>
          <a:ext cx="4302292" cy="3557737"/>
        </p:xfrm>
        <a:graphic>
          <a:graphicData uri="http://schemas.openxmlformats.org/drawingml/2006/table">
            <a:tbl>
              <a:tblPr firstRow="1" bandRow="1">
                <a:tableStyleId>{073A0DAA-6AF3-43AB-8588-CEC1D06C72B9}</a:tableStyleId>
              </a:tblPr>
              <a:tblGrid>
                <a:gridCol w="1564469"/>
                <a:gridCol w="2737823"/>
              </a:tblGrid>
              <a:tr h="292367">
                <a:tc gridSpan="2">
                  <a:txBody>
                    <a:bodyPr/>
                    <a:lstStyle/>
                    <a:p>
                      <a:pPr algn="l"/>
                      <a:r>
                        <a:rPr kumimoji="0" lang="en-US" sz="1600" u="none" strike="noStrike" cap="none" normalizeH="0" baseline="0" dirty="0" smtClean="0">
                          <a:ln>
                            <a:noFill/>
                          </a:ln>
                          <a:effectLst/>
                        </a:rPr>
                        <a:t>Specification </a:t>
                      </a:r>
                      <a:endParaRPr lang="en-US" sz="1600" dirty="0">
                        <a:latin typeface="+mj-lt"/>
                      </a:endParaRPr>
                    </a:p>
                  </a:txBody>
                  <a:tcPr marL="68580" marR="68580" anchor="ctr">
                    <a:solidFill>
                      <a:schemeClr val="accent4">
                        <a:lumMod val="50000"/>
                      </a:schemeClr>
                    </a:solidFill>
                  </a:tcPr>
                </a:tc>
                <a:tc hMerge="1">
                  <a:txBody>
                    <a:bodyPr/>
                    <a:lstStyle/>
                    <a:p>
                      <a:pPr algn="ctr"/>
                      <a:endParaRPr lang="en-US" sz="1100" dirty="0"/>
                    </a:p>
                  </a:txBody>
                  <a:tcPr anchor="ctr"/>
                </a:tc>
              </a:tr>
              <a:tr h="292367">
                <a:tc>
                  <a:txBody>
                    <a:bodyPr/>
                    <a:lstStyle/>
                    <a:p>
                      <a:r>
                        <a:rPr lang="en-US" sz="1000" b="1" dirty="0" smtClean="0">
                          <a:solidFill>
                            <a:schemeClr val="bg1"/>
                          </a:solidFill>
                        </a:rPr>
                        <a:t>Form Factor</a:t>
                      </a:r>
                      <a:endParaRPr lang="en-US"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Smoke Detector Form Factor</a:t>
                      </a:r>
                      <a:endParaRPr kumimoji="0" lang="en-GB" sz="1000" b="0" i="0" u="none" strike="noStrike" cap="none" normalizeH="0" baseline="0" dirty="0" smtClean="0">
                        <a:ln>
                          <a:noFill/>
                        </a:ln>
                        <a:solidFill>
                          <a:srgbClr val="131313"/>
                        </a:solidFill>
                        <a:effectLst/>
                        <a:latin typeface="+mj-lt"/>
                      </a:endParaRPr>
                    </a:p>
                  </a:txBody>
                  <a:tcPr marL="68580" marR="68580" anchor="ctr"/>
                </a:tc>
              </a:tr>
              <a:tr h="292367">
                <a:tc>
                  <a:txBody>
                    <a:bodyPr/>
                    <a:lstStyle/>
                    <a:p>
                      <a:r>
                        <a:rPr lang="fr-FR" sz="1000" b="1" dirty="0" smtClean="0">
                          <a:solidFill>
                            <a:schemeClr val="bg1"/>
                          </a:solidFill>
                        </a:rPr>
                        <a:t>Rx / </a:t>
                      </a:r>
                      <a:r>
                        <a:rPr lang="fr-FR" sz="1000" b="1" dirty="0" err="1" smtClean="0">
                          <a:solidFill>
                            <a:schemeClr val="bg1"/>
                          </a:solidFill>
                        </a:rPr>
                        <a:t>Tx</a:t>
                      </a:r>
                      <a:endParaRPr lang="fr-FR"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cap="none" normalizeH="0" baseline="0" dirty="0" smtClean="0">
                          <a:ln>
                            <a:noFill/>
                          </a:ln>
                          <a:effectLst/>
                        </a:rPr>
                        <a:t>3x3: 3 stream</a:t>
                      </a:r>
                      <a:endParaRPr kumimoji="0" lang="en-GB" sz="1000" b="0" i="0" u="none" strike="noStrike" cap="none" normalizeH="0" baseline="0" dirty="0" smtClean="0">
                        <a:ln>
                          <a:noFill/>
                        </a:ln>
                        <a:solidFill>
                          <a:srgbClr val="000000"/>
                        </a:solidFill>
                        <a:effectLst/>
                        <a:latin typeface="+mj-lt"/>
                      </a:endParaRPr>
                    </a:p>
                  </a:txBody>
                  <a:tcPr marL="68580" marR="68580" anchor="ctr"/>
                </a:tc>
              </a:tr>
              <a:tr h="487279">
                <a:tc>
                  <a:txBody>
                    <a:bodyPr/>
                    <a:lstStyle/>
                    <a:p>
                      <a:r>
                        <a:rPr lang="en-US" sz="1000" b="1" dirty="0" smtClean="0">
                          <a:solidFill>
                            <a:schemeClr val="bg1"/>
                          </a:solidFill>
                        </a:rPr>
                        <a:t>Radio 1</a:t>
                      </a:r>
                      <a:endParaRPr lang="en-US" sz="1000" b="1" dirty="0">
                        <a:solidFill>
                          <a:schemeClr val="bg1"/>
                        </a:solidFill>
                        <a:latin typeface="+mj-lt"/>
                      </a:endParaRPr>
                    </a:p>
                  </a:txBody>
                  <a:tcPr marL="68580" marR="6858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u="none" strike="noStrike" kern="1200" cap="none" normalizeH="0" baseline="0" smtClean="0">
                          <a:ln>
                            <a:noFill/>
                          </a:ln>
                          <a:effectLst/>
                        </a:rPr>
                        <a:t>Dual band 2.4/5GHz a/b/g/n/ac selectable</a:t>
                      </a:r>
                      <a:r>
                        <a:rPr kumimoji="0" lang="en-US" sz="1000" u="none" strike="noStrike" kern="1200" cap="none" normalizeH="0" baseline="0" dirty="0" smtClean="0">
                          <a:ln>
                            <a:noFill/>
                          </a:ln>
                          <a:effectLst/>
                        </a:rPr>
                        <a:t> </a:t>
                      </a:r>
                      <a:r>
                        <a:rPr kumimoji="0" lang="en-US" sz="1000" u="none" strike="noStrike" kern="1200" cap="none" normalizeH="0" baseline="0" smtClean="0">
                          <a:ln>
                            <a:noFill/>
                          </a:ln>
                          <a:effectLst/>
                        </a:rPr>
                        <a:t>(up </a:t>
                      </a:r>
                      <a:r>
                        <a:rPr kumimoji="0" lang="en-US" sz="1000" u="none" strike="noStrike" kern="1200" cap="none" normalizeH="0" baseline="0" dirty="0" smtClean="0">
                          <a:ln>
                            <a:noFill/>
                          </a:ln>
                          <a:effectLst/>
                        </a:rPr>
                        <a:t>to 1300 Mbps)</a:t>
                      </a:r>
                      <a:endParaRPr kumimoji="0" lang="en-US" sz="1000" u="none" strike="noStrike" kern="1200" cap="none" normalizeH="0" baseline="0" dirty="0" smtClean="0">
                        <a:ln>
                          <a:noFill/>
                        </a:ln>
                        <a:solidFill>
                          <a:schemeClr val="dk1"/>
                        </a:solidFill>
                        <a:effectLst/>
                        <a:latin typeface="+mn-lt"/>
                        <a:ea typeface="+mn-ea"/>
                        <a:cs typeface="+mn-cs"/>
                      </a:endParaRPr>
                    </a:p>
                  </a:txBody>
                  <a:tcPr marL="68580" marR="68580" anchor="ctr"/>
                </a:tc>
              </a:tr>
              <a:tr h="487279">
                <a:tc>
                  <a:txBody>
                    <a:bodyPr/>
                    <a:lstStyle/>
                    <a:p>
                      <a:r>
                        <a:rPr lang="en-US" sz="1000" b="1" dirty="0" smtClean="0">
                          <a:solidFill>
                            <a:schemeClr val="bg1"/>
                          </a:solidFill>
                        </a:rPr>
                        <a:t>Radio 2</a:t>
                      </a:r>
                      <a:endParaRPr lang="en-US"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t>
                      </a:r>
                      <a:endParaRPr kumimoji="0" lang="en-US" sz="1000" u="none" strike="noStrike" cap="none" normalizeH="0" baseline="0" dirty="0" smtClean="0">
                        <a:ln>
                          <a:noFill/>
                        </a:ln>
                        <a:effectLst/>
                        <a:latin typeface="+mj-lt"/>
                      </a:endParaRPr>
                    </a:p>
                  </a:txBody>
                  <a:tcPr marL="68580" marR="68580" anchor="ctr"/>
                </a:tc>
              </a:tr>
              <a:tr h="487279">
                <a:tc>
                  <a:txBody>
                    <a:bodyPr/>
                    <a:lstStyle/>
                    <a:p>
                      <a:r>
                        <a:rPr lang="en-US" sz="1000" b="1" dirty="0" err="1" smtClean="0">
                          <a:solidFill>
                            <a:schemeClr val="bg1"/>
                          </a:solidFill>
                        </a:rPr>
                        <a:t>PoE</a:t>
                      </a:r>
                      <a:endParaRPr lang="en-US" sz="1000" b="1" dirty="0" smtClean="0">
                        <a:solidFill>
                          <a:schemeClr val="bg1"/>
                        </a:solidFill>
                        <a:latin typeface="+mj-lt"/>
                      </a:endParaRPr>
                    </a:p>
                  </a:txBody>
                  <a:tcPr marL="68580" marR="68580" anchor="ctr">
                    <a:solidFill>
                      <a:srgbClr val="777777"/>
                    </a:solidFill>
                  </a:tcPr>
                </a:tc>
                <a:tc>
                  <a:txBody>
                    <a:bodyPr/>
                    <a:lstStyle/>
                    <a:p>
                      <a:pPr algn="l"/>
                      <a:r>
                        <a:rPr kumimoji="0" lang="en-US" sz="1000" u="none" strike="noStrike" cap="none" normalizeH="0" baseline="0" dirty="0" smtClean="0">
                          <a:ln>
                            <a:noFill/>
                          </a:ln>
                          <a:effectLst/>
                        </a:rPr>
                        <a:t>802.3at</a:t>
                      </a:r>
                      <a:endParaRPr kumimoji="0" lang="en-US" sz="1000" u="none" strike="noStrike" cap="none" normalizeH="0" baseline="0" dirty="0" smtClean="0">
                        <a:ln>
                          <a:noFill/>
                        </a:ln>
                        <a:effectLst/>
                        <a:latin typeface="+mj-lt"/>
                      </a:endParaRPr>
                    </a:p>
                  </a:txBody>
                  <a:tcPr marL="68580" marR="68580" anchor="ctr"/>
                </a:tc>
              </a:tr>
              <a:tr h="292367">
                <a:tc>
                  <a:txBody>
                    <a:bodyPr/>
                    <a:lstStyle/>
                    <a:p>
                      <a:r>
                        <a:rPr lang="en-US" sz="1000" b="1" dirty="0" smtClean="0">
                          <a:solidFill>
                            <a:schemeClr val="bg1"/>
                          </a:solidFill>
                        </a:rPr>
                        <a:t>Antennas</a:t>
                      </a:r>
                      <a:endParaRPr lang="en-US"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311C: 3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313C: 3 external</a:t>
                      </a:r>
                    </a:p>
                  </a:txBody>
                  <a:tcPr marL="68580" marR="68580" anchor="ctr"/>
                </a:tc>
              </a:tr>
              <a:tr h="487279">
                <a:tc>
                  <a:txBody>
                    <a:bodyPr/>
                    <a:lstStyle/>
                    <a:p>
                      <a:r>
                        <a:rPr lang="en-US" sz="1000" b="1" dirty="0" smtClean="0">
                          <a:solidFill>
                            <a:schemeClr val="bg1"/>
                          </a:solidFill>
                        </a:rPr>
                        <a:t>Ethernet Interfaces</a:t>
                      </a:r>
                      <a:endParaRPr lang="en-US" sz="1000" b="1" dirty="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cap="none" normalizeH="0" baseline="0" dirty="0" smtClean="0">
                          <a:ln>
                            <a:noFill/>
                          </a:ln>
                          <a:effectLst/>
                        </a:rPr>
                        <a:t>1 x GE RJ45</a:t>
                      </a:r>
                      <a:endParaRPr kumimoji="0" lang="en-US" sz="1000" u="none" strike="noStrike" cap="none" normalizeH="0" baseline="0" dirty="0" smtClean="0">
                        <a:ln>
                          <a:noFill/>
                        </a:ln>
                        <a:effectLst/>
                        <a:latin typeface="+mj-lt"/>
                      </a:endParaRPr>
                    </a:p>
                  </a:txBody>
                  <a:tcPr marL="68580" marR="68580" anchor="ctr"/>
                </a:tc>
              </a:tr>
              <a:tr h="292367">
                <a:tc>
                  <a:txBody>
                    <a:bodyPr/>
                    <a:lstStyle/>
                    <a:p>
                      <a:r>
                        <a:rPr lang="en-US" sz="1000" b="1" dirty="0" smtClean="0">
                          <a:solidFill>
                            <a:schemeClr val="bg1"/>
                          </a:solidFill>
                        </a:rPr>
                        <a:t>USB</a:t>
                      </a:r>
                      <a:endParaRPr lang="en-US" sz="1000" b="1" dirty="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cap="none" normalizeH="0" baseline="0" dirty="0" smtClean="0">
                          <a:ln>
                            <a:noFill/>
                          </a:ln>
                          <a:effectLst/>
                        </a:rPr>
                        <a:t>Yes</a:t>
                      </a:r>
                      <a:endParaRPr kumimoji="0" lang="en-US" sz="1000" b="0" i="0" u="none" strike="noStrike" cap="none" normalizeH="0" baseline="0" dirty="0" smtClean="0">
                        <a:ln>
                          <a:noFill/>
                        </a:ln>
                        <a:solidFill>
                          <a:srgbClr val="131313"/>
                        </a:solidFill>
                        <a:effectLst/>
                        <a:latin typeface="+mj-lt"/>
                      </a:endParaRPr>
                    </a:p>
                  </a:txBody>
                  <a:tcPr marL="68580" marR="68580" anchor="ctr"/>
                </a:tc>
              </a:tr>
            </a:tbl>
          </a:graphicData>
        </a:graphic>
      </p:graphicFrame>
      <p:sp>
        <p:nvSpPr>
          <p:cNvPr id="2" name="Title 1"/>
          <p:cNvSpPr>
            <a:spLocks noGrp="1"/>
          </p:cNvSpPr>
          <p:nvPr>
            <p:ph type="title"/>
          </p:nvPr>
        </p:nvSpPr>
        <p:spPr/>
        <p:txBody>
          <a:bodyPr anchor="ctr"/>
          <a:lstStyle/>
          <a:p>
            <a:r>
              <a:rPr lang="en-US" dirty="0" smtClean="0"/>
              <a:t>FortiAP S311C/S313C</a:t>
            </a:r>
            <a:endParaRPr lang="en-US" dirty="0"/>
          </a:p>
        </p:txBody>
      </p:sp>
      <p:sp>
        <p:nvSpPr>
          <p:cNvPr id="15" name="TextBox 14"/>
          <p:cNvSpPr txBox="1"/>
          <p:nvPr/>
        </p:nvSpPr>
        <p:spPr>
          <a:xfrm>
            <a:off x="1516233" y="3657602"/>
            <a:ext cx="1279417" cy="338554"/>
          </a:xfrm>
          <a:prstGeom prst="rect">
            <a:avLst/>
          </a:prstGeom>
          <a:noFill/>
        </p:spPr>
        <p:txBody>
          <a:bodyPr wrap="none" rtlCol="0">
            <a:spAutoFit/>
          </a:bodyPr>
          <a:lstStyle/>
          <a:p>
            <a:r>
              <a:rPr lang="en-US" sz="1600" b="1" dirty="0">
                <a:latin typeface="Arial"/>
                <a:cs typeface="Arial"/>
              </a:rPr>
              <a:t>FAP-S313C</a:t>
            </a:r>
          </a:p>
        </p:txBody>
      </p:sp>
      <p:sp>
        <p:nvSpPr>
          <p:cNvPr id="16" name="TextBox 15"/>
          <p:cNvSpPr txBox="1"/>
          <p:nvPr/>
        </p:nvSpPr>
        <p:spPr>
          <a:xfrm>
            <a:off x="1511805" y="1451298"/>
            <a:ext cx="1268095"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FAP-S311C</a:t>
            </a:r>
          </a:p>
        </p:txBody>
      </p:sp>
    </p:spTree>
    <p:extLst>
      <p:ext uri="{BB962C8B-B14F-4D97-AF65-F5344CB8AC3E}">
        <p14:creationId xmlns:p14="http://schemas.microsoft.com/office/powerpoint/2010/main" val="288100846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450" y="2133600"/>
            <a:ext cx="5772150" cy="5130800"/>
          </a:xfrm>
          <a:prstGeom prst="rect">
            <a:avLst/>
          </a:prstGeom>
        </p:spPr>
      </p:pic>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8102" y="1035125"/>
            <a:ext cx="3028950" cy="2692400"/>
          </a:xfrm>
          <a:prstGeom prst="rect">
            <a:avLst/>
          </a:prstGeom>
        </p:spPr>
      </p:pic>
      <p:sp>
        <p:nvSpPr>
          <p:cNvPr id="2" name="Title 1"/>
          <p:cNvSpPr>
            <a:spLocks noGrp="1"/>
          </p:cNvSpPr>
          <p:nvPr>
            <p:ph type="title"/>
          </p:nvPr>
        </p:nvSpPr>
        <p:spPr/>
        <p:txBody>
          <a:bodyPr anchor="ctr"/>
          <a:lstStyle/>
          <a:p>
            <a:r>
              <a:rPr lang="en-US" dirty="0" smtClean="0"/>
              <a:t>FortiAP S321C/S323C</a:t>
            </a:r>
            <a:endParaRPr lang="en-US" dirty="0"/>
          </a:p>
        </p:txBody>
      </p:sp>
      <p:sp>
        <p:nvSpPr>
          <p:cNvPr id="22" name="TextBox 21"/>
          <p:cNvSpPr txBox="1"/>
          <p:nvPr/>
        </p:nvSpPr>
        <p:spPr>
          <a:xfrm>
            <a:off x="1516233" y="3657602"/>
            <a:ext cx="1279417" cy="338554"/>
          </a:xfrm>
          <a:prstGeom prst="rect">
            <a:avLst/>
          </a:prstGeom>
          <a:noFill/>
        </p:spPr>
        <p:txBody>
          <a:bodyPr wrap="none" rtlCol="0">
            <a:spAutoFit/>
          </a:bodyPr>
          <a:lstStyle/>
          <a:p>
            <a:r>
              <a:rPr lang="en-US" sz="1600" b="1" dirty="0">
                <a:latin typeface="Arial"/>
                <a:cs typeface="Arial"/>
              </a:rPr>
              <a:t>FAP-S323C</a:t>
            </a:r>
          </a:p>
        </p:txBody>
      </p:sp>
      <p:sp>
        <p:nvSpPr>
          <p:cNvPr id="23" name="TextBox 22"/>
          <p:cNvSpPr txBox="1"/>
          <p:nvPr/>
        </p:nvSpPr>
        <p:spPr>
          <a:xfrm>
            <a:off x="1511805" y="1451298"/>
            <a:ext cx="1279417"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FAP-S321C</a:t>
            </a:r>
          </a:p>
        </p:txBody>
      </p:sp>
      <p:graphicFrame>
        <p:nvGraphicFramePr>
          <p:cNvPr id="14" name="Content Placeholder 4"/>
          <p:cNvGraphicFramePr>
            <a:graphicFrameLocks/>
          </p:cNvGraphicFramePr>
          <p:nvPr>
            <p:extLst>
              <p:ext uri="{D42A27DB-BD31-4B8C-83A1-F6EECF244321}">
                <p14:modId xmlns:p14="http://schemas.microsoft.com/office/powerpoint/2010/main" val="2929179930"/>
              </p:ext>
            </p:extLst>
          </p:nvPr>
        </p:nvGraphicFramePr>
        <p:xfrm>
          <a:off x="4400550" y="1752603"/>
          <a:ext cx="4302292" cy="3557737"/>
        </p:xfrm>
        <a:graphic>
          <a:graphicData uri="http://schemas.openxmlformats.org/drawingml/2006/table">
            <a:tbl>
              <a:tblPr firstRow="1" bandRow="1">
                <a:tableStyleId>{073A0DAA-6AF3-43AB-8588-CEC1D06C72B9}</a:tableStyleId>
              </a:tblPr>
              <a:tblGrid>
                <a:gridCol w="1564469"/>
                <a:gridCol w="2737823"/>
              </a:tblGrid>
              <a:tr h="292367">
                <a:tc gridSpan="2">
                  <a:txBody>
                    <a:bodyPr/>
                    <a:lstStyle/>
                    <a:p>
                      <a:pPr algn="l"/>
                      <a:r>
                        <a:rPr kumimoji="0" lang="en-US" sz="1600" u="none" strike="noStrike" cap="none" normalizeH="0" baseline="0" dirty="0" smtClean="0">
                          <a:ln>
                            <a:noFill/>
                          </a:ln>
                          <a:effectLst/>
                        </a:rPr>
                        <a:t>Specification </a:t>
                      </a:r>
                      <a:endParaRPr lang="en-US" sz="1600" dirty="0">
                        <a:latin typeface="+mj-lt"/>
                      </a:endParaRPr>
                    </a:p>
                  </a:txBody>
                  <a:tcPr marL="68580" marR="68580" anchor="ctr">
                    <a:solidFill>
                      <a:schemeClr val="accent4">
                        <a:lumMod val="50000"/>
                      </a:schemeClr>
                    </a:solidFill>
                  </a:tcPr>
                </a:tc>
                <a:tc hMerge="1">
                  <a:txBody>
                    <a:bodyPr/>
                    <a:lstStyle/>
                    <a:p>
                      <a:pPr algn="ctr"/>
                      <a:endParaRPr lang="en-US" sz="1100" dirty="0"/>
                    </a:p>
                  </a:txBody>
                  <a:tcPr anchor="ctr"/>
                </a:tc>
              </a:tr>
              <a:tr h="292367">
                <a:tc>
                  <a:txBody>
                    <a:bodyPr/>
                    <a:lstStyle/>
                    <a:p>
                      <a:r>
                        <a:rPr lang="en-US" sz="1000" b="1" dirty="0" smtClean="0">
                          <a:solidFill>
                            <a:schemeClr val="bg1"/>
                          </a:solidFill>
                        </a:rPr>
                        <a:t>Form Factor</a:t>
                      </a:r>
                      <a:endParaRPr lang="en-US"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Smoke Detector Form Factor</a:t>
                      </a:r>
                      <a:endParaRPr kumimoji="0" lang="en-GB" sz="1000" b="0" i="0" u="none" strike="noStrike" cap="none" normalizeH="0" baseline="0" dirty="0" smtClean="0">
                        <a:ln>
                          <a:noFill/>
                        </a:ln>
                        <a:solidFill>
                          <a:srgbClr val="131313"/>
                        </a:solidFill>
                        <a:effectLst/>
                        <a:latin typeface="+mj-lt"/>
                      </a:endParaRPr>
                    </a:p>
                  </a:txBody>
                  <a:tcPr marL="68580" marR="68580" anchor="ctr"/>
                </a:tc>
              </a:tr>
              <a:tr h="292367">
                <a:tc>
                  <a:txBody>
                    <a:bodyPr/>
                    <a:lstStyle/>
                    <a:p>
                      <a:r>
                        <a:rPr lang="fr-FR" sz="1000" b="1" dirty="0" smtClean="0">
                          <a:solidFill>
                            <a:schemeClr val="bg1"/>
                          </a:solidFill>
                        </a:rPr>
                        <a:t>Rx / </a:t>
                      </a:r>
                      <a:r>
                        <a:rPr lang="fr-FR" sz="1000" b="1" dirty="0" err="1" smtClean="0">
                          <a:solidFill>
                            <a:schemeClr val="bg1"/>
                          </a:solidFill>
                        </a:rPr>
                        <a:t>Tx</a:t>
                      </a:r>
                      <a:endParaRPr lang="fr-FR"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cap="none" normalizeH="0" baseline="0" dirty="0" smtClean="0">
                          <a:ln>
                            <a:noFill/>
                          </a:ln>
                          <a:effectLst/>
                        </a:rPr>
                        <a:t>3x3: 3 stream</a:t>
                      </a:r>
                      <a:endParaRPr kumimoji="0" lang="en-GB" sz="1000" b="0" i="0" u="none" strike="noStrike" cap="none" normalizeH="0" baseline="0" dirty="0" smtClean="0">
                        <a:ln>
                          <a:noFill/>
                        </a:ln>
                        <a:solidFill>
                          <a:srgbClr val="000000"/>
                        </a:solidFill>
                        <a:effectLst/>
                        <a:latin typeface="+mj-lt"/>
                      </a:endParaRPr>
                    </a:p>
                  </a:txBody>
                  <a:tcPr marL="68580" marR="68580" anchor="ctr"/>
                </a:tc>
              </a:tr>
              <a:tr h="487279">
                <a:tc>
                  <a:txBody>
                    <a:bodyPr/>
                    <a:lstStyle/>
                    <a:p>
                      <a:r>
                        <a:rPr lang="en-US" sz="1000" b="1" dirty="0" smtClean="0">
                          <a:solidFill>
                            <a:schemeClr val="bg1"/>
                          </a:solidFill>
                        </a:rPr>
                        <a:t>Radio 1</a:t>
                      </a:r>
                      <a:endParaRPr lang="en-US" sz="1000" b="1" dirty="0">
                        <a:solidFill>
                          <a:schemeClr val="bg1"/>
                        </a:solidFill>
                        <a:latin typeface="+mj-lt"/>
                      </a:endParaRPr>
                    </a:p>
                  </a:txBody>
                  <a:tcPr marL="68580" marR="6858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u="none" strike="noStrike" kern="1200" cap="none" normalizeH="0" baseline="0" dirty="0" smtClean="0">
                          <a:ln>
                            <a:noFill/>
                          </a:ln>
                          <a:solidFill>
                            <a:schemeClr val="dk1"/>
                          </a:solidFill>
                          <a:effectLst/>
                          <a:latin typeface="+mn-lt"/>
                          <a:ea typeface="+mn-ea"/>
                          <a:cs typeface="+mn-cs"/>
                        </a:rPr>
                        <a:t>2.4 GHz b/g/n</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normalizeH="0" baseline="0" dirty="0" smtClean="0">
                          <a:ln>
                            <a:noFill/>
                          </a:ln>
                          <a:solidFill>
                            <a:schemeClr val="dk1"/>
                          </a:solidFill>
                          <a:effectLst/>
                          <a:latin typeface="+mn-lt"/>
                          <a:ea typeface="+mn-ea"/>
                          <a:cs typeface="+mn-cs"/>
                        </a:rPr>
                        <a:t>(450 Mbps)</a:t>
                      </a:r>
                      <a:endParaRPr lang="en-US" sz="1000" b="0" i="0" kern="1200" dirty="0" smtClean="0">
                        <a:solidFill>
                          <a:schemeClr val="dk1"/>
                        </a:solidFill>
                        <a:latin typeface="+mn-lt"/>
                        <a:ea typeface="+mn-ea"/>
                        <a:cs typeface="+mn-cs"/>
                      </a:endParaRPr>
                    </a:p>
                  </a:txBody>
                  <a:tcPr marL="68580" marR="68580" anchor="ctr"/>
                </a:tc>
              </a:tr>
              <a:tr h="487279">
                <a:tc>
                  <a:txBody>
                    <a:bodyPr/>
                    <a:lstStyle/>
                    <a:p>
                      <a:r>
                        <a:rPr lang="en-US" sz="1000" b="1" dirty="0" smtClean="0">
                          <a:solidFill>
                            <a:schemeClr val="bg1"/>
                          </a:solidFill>
                        </a:rPr>
                        <a:t>Radio 2</a:t>
                      </a:r>
                      <a:endParaRPr lang="en-US"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00" u="none" strike="noStrike" kern="1200" cap="none" normalizeH="0" baseline="0" dirty="0" smtClean="0">
                          <a:ln>
                            <a:noFill/>
                          </a:ln>
                          <a:solidFill>
                            <a:schemeClr val="dk1"/>
                          </a:solidFill>
                          <a:effectLst/>
                          <a:latin typeface="+mn-lt"/>
                          <a:ea typeface="+mn-ea"/>
                          <a:cs typeface="+mn-cs"/>
                        </a:rPr>
                        <a:t>5GHz a/n/ac</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normalizeH="0" baseline="0" dirty="0" smtClean="0">
                          <a:ln>
                            <a:noFill/>
                          </a:ln>
                          <a:solidFill>
                            <a:schemeClr val="dk1"/>
                          </a:solidFill>
                          <a:effectLst/>
                          <a:latin typeface="+mn-lt"/>
                          <a:ea typeface="+mn-ea"/>
                          <a:cs typeface="+mn-cs"/>
                        </a:rPr>
                        <a:t>(1300 Mbps)</a:t>
                      </a:r>
                      <a:endParaRPr lang="en-US" sz="1000" b="0" i="0" kern="1200" dirty="0" smtClean="0">
                        <a:solidFill>
                          <a:schemeClr val="dk1"/>
                        </a:solidFill>
                        <a:latin typeface="+mn-lt"/>
                        <a:ea typeface="+mn-ea"/>
                        <a:cs typeface="+mn-cs"/>
                      </a:endParaRPr>
                    </a:p>
                  </a:txBody>
                  <a:tcPr marL="68580" marR="68580" anchor="ctr"/>
                </a:tc>
              </a:tr>
              <a:tr h="487279">
                <a:tc>
                  <a:txBody>
                    <a:bodyPr/>
                    <a:lstStyle/>
                    <a:p>
                      <a:r>
                        <a:rPr lang="en-US" sz="1000" b="1" dirty="0" err="1" smtClean="0">
                          <a:solidFill>
                            <a:schemeClr val="bg1"/>
                          </a:solidFill>
                        </a:rPr>
                        <a:t>PoE</a:t>
                      </a:r>
                      <a:endParaRPr lang="en-US" sz="1000" b="1" dirty="0" smtClean="0">
                        <a:solidFill>
                          <a:schemeClr val="bg1"/>
                        </a:solidFill>
                        <a:latin typeface="+mj-lt"/>
                      </a:endParaRPr>
                    </a:p>
                  </a:txBody>
                  <a:tcPr marL="68580" marR="68580" anchor="ctr">
                    <a:solidFill>
                      <a:srgbClr val="777777"/>
                    </a:solidFill>
                  </a:tcPr>
                </a:tc>
                <a:tc>
                  <a:txBody>
                    <a:bodyPr/>
                    <a:lstStyle/>
                    <a:p>
                      <a:pPr algn="l"/>
                      <a:r>
                        <a:rPr kumimoji="0" lang="en-US" sz="1000" u="none" strike="noStrike" kern="1200" cap="none" normalizeH="0" baseline="0" dirty="0" smtClean="0">
                          <a:ln>
                            <a:noFill/>
                          </a:ln>
                          <a:solidFill>
                            <a:schemeClr val="dk1"/>
                          </a:solidFill>
                          <a:effectLst/>
                          <a:latin typeface="+mn-lt"/>
                          <a:ea typeface="+mn-ea"/>
                          <a:cs typeface="+mn-cs"/>
                        </a:rPr>
                        <a:t>802.3at</a:t>
                      </a:r>
                      <a:endParaRPr lang="en-US" sz="1000" b="0" i="0" kern="1200" dirty="0">
                        <a:solidFill>
                          <a:schemeClr val="dk1"/>
                        </a:solidFill>
                        <a:latin typeface="+mn-lt"/>
                        <a:ea typeface="+mn-ea"/>
                        <a:cs typeface="+mn-cs"/>
                      </a:endParaRPr>
                    </a:p>
                  </a:txBody>
                  <a:tcPr marL="68580" marR="68580" anchor="ctr"/>
                </a:tc>
              </a:tr>
              <a:tr h="292367">
                <a:tc>
                  <a:txBody>
                    <a:bodyPr/>
                    <a:lstStyle/>
                    <a:p>
                      <a:r>
                        <a:rPr lang="en-US" sz="1000" b="1" dirty="0" smtClean="0">
                          <a:solidFill>
                            <a:schemeClr val="bg1"/>
                          </a:solidFill>
                        </a:rPr>
                        <a:t>Antennas</a:t>
                      </a:r>
                      <a:endParaRPr lang="en-US" sz="1000" b="1" dirty="0" smtClean="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311C: 6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313C: 3 external</a:t>
                      </a:r>
                    </a:p>
                  </a:txBody>
                  <a:tcPr marL="68580" marR="68580" anchor="ctr"/>
                </a:tc>
              </a:tr>
              <a:tr h="487279">
                <a:tc>
                  <a:txBody>
                    <a:bodyPr/>
                    <a:lstStyle/>
                    <a:p>
                      <a:r>
                        <a:rPr lang="en-US" sz="1000" b="1" dirty="0" smtClean="0">
                          <a:solidFill>
                            <a:schemeClr val="bg1"/>
                          </a:solidFill>
                        </a:rPr>
                        <a:t>Ethernet Interfaces</a:t>
                      </a:r>
                      <a:endParaRPr lang="en-US" sz="1000" b="1" dirty="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cap="none" normalizeH="0" baseline="0" dirty="0" smtClean="0">
                          <a:ln>
                            <a:noFill/>
                          </a:ln>
                          <a:effectLst/>
                        </a:rPr>
                        <a:t>1 x GE RJ45</a:t>
                      </a:r>
                      <a:endParaRPr kumimoji="0" lang="en-US" sz="1000" u="none" strike="noStrike" cap="none" normalizeH="0" baseline="0" dirty="0" smtClean="0">
                        <a:ln>
                          <a:noFill/>
                        </a:ln>
                        <a:effectLst/>
                        <a:latin typeface="+mj-lt"/>
                      </a:endParaRPr>
                    </a:p>
                  </a:txBody>
                  <a:tcPr marL="68580" marR="68580" anchor="ctr"/>
                </a:tc>
              </a:tr>
              <a:tr h="292367">
                <a:tc>
                  <a:txBody>
                    <a:bodyPr/>
                    <a:lstStyle/>
                    <a:p>
                      <a:r>
                        <a:rPr lang="en-US" sz="1000" b="1" dirty="0" smtClean="0">
                          <a:solidFill>
                            <a:schemeClr val="bg1"/>
                          </a:solidFill>
                        </a:rPr>
                        <a:t>USB</a:t>
                      </a:r>
                      <a:endParaRPr lang="en-US" sz="1000" b="1" dirty="0">
                        <a:solidFill>
                          <a:schemeClr val="bg1"/>
                        </a:solidFill>
                        <a:latin typeface="+mj-lt"/>
                      </a:endParaRPr>
                    </a:p>
                  </a:txBody>
                  <a:tcPr marL="68580" marR="6858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cap="none" normalizeH="0" baseline="0" dirty="0" smtClean="0">
                          <a:ln>
                            <a:noFill/>
                          </a:ln>
                          <a:effectLst/>
                        </a:rPr>
                        <a:t>Yes</a:t>
                      </a:r>
                      <a:endParaRPr kumimoji="0" lang="en-US" sz="1000" b="0" i="0" u="none" strike="noStrike" cap="none" normalizeH="0" baseline="0" dirty="0" smtClean="0">
                        <a:ln>
                          <a:noFill/>
                        </a:ln>
                        <a:solidFill>
                          <a:srgbClr val="131313"/>
                        </a:solidFill>
                        <a:effectLst/>
                        <a:latin typeface="+mj-lt"/>
                      </a:endParaRPr>
                    </a:p>
                  </a:txBody>
                  <a:tcPr marL="68580" marR="68580" anchor="ctr"/>
                </a:tc>
              </a:tr>
            </a:tbl>
          </a:graphicData>
        </a:graphic>
      </p:graphicFrame>
    </p:spTree>
    <p:extLst>
      <p:ext uri="{BB962C8B-B14F-4D97-AF65-F5344CB8AC3E}">
        <p14:creationId xmlns:p14="http://schemas.microsoft.com/office/powerpoint/2010/main" val="31741921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57490061"/>
              </p:ext>
            </p:extLst>
          </p:nvPr>
        </p:nvGraphicFramePr>
        <p:xfrm>
          <a:off x="252001" y="1260000"/>
          <a:ext cx="8640000" cy="3972806"/>
        </p:xfrm>
        <a:graphic>
          <a:graphicData uri="http://schemas.openxmlformats.org/drawingml/2006/table">
            <a:tbl>
              <a:tblPr firstRow="1" firstCol="1" bandRow="1">
                <a:effectLst/>
                <a:tableStyleId>{073A0DAA-6AF3-43AB-8588-CEC1D06C72B9}</a:tableStyleId>
              </a:tblPr>
              <a:tblGrid>
                <a:gridCol w="3162592"/>
                <a:gridCol w="2738704"/>
                <a:gridCol w="2738704"/>
              </a:tblGrid>
              <a:tr h="370840">
                <a:tc>
                  <a:txBody>
                    <a:bodyPr/>
                    <a:lstStyle/>
                    <a:p>
                      <a:endParaRPr lang="en-US" sz="11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FAP-S311/313C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FAP-S321/323C</a:t>
                      </a:r>
                    </a:p>
                  </a:txBody>
                  <a:tcPr anchor="ctr">
                    <a:solidFill>
                      <a:srgbClr val="3C3C3C"/>
                    </a:solidFill>
                  </a:tcPr>
                </a:tc>
              </a:tr>
              <a:tr h="370840">
                <a:tc>
                  <a:txBody>
                    <a:bodyPr/>
                    <a:lstStyle/>
                    <a:p>
                      <a:r>
                        <a:rPr lang="en-US" sz="1100" dirty="0" smtClean="0"/>
                        <a:t>Form Factor</a:t>
                      </a:r>
                      <a:endParaRPr lang="en-US" sz="11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u="none" strike="noStrike" cap="none" normalizeH="0" baseline="0" dirty="0" smtClean="0">
                          <a:ln>
                            <a:noFill/>
                          </a:ln>
                          <a:solidFill>
                            <a:srgbClr val="000000"/>
                          </a:solidFill>
                          <a:effectLst/>
                        </a:rPr>
                        <a:t>Smoke Detector Form Factor</a:t>
                      </a:r>
                      <a:endParaRPr kumimoji="0" lang="en-GB" sz="110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u="none" strike="noStrike" cap="none" normalizeH="0" baseline="0" dirty="0" smtClean="0">
                          <a:ln>
                            <a:noFill/>
                          </a:ln>
                          <a:solidFill>
                            <a:srgbClr val="000000"/>
                          </a:solidFill>
                          <a:effectLst/>
                        </a:rPr>
                        <a:t>Smoke </a:t>
                      </a:r>
                      <a:r>
                        <a:rPr kumimoji="0" lang="de-DE" sz="1100" b="0" u="none" strike="noStrike" cap="none" normalizeH="0" baseline="0" dirty="0" err="1" smtClean="0">
                          <a:ln>
                            <a:noFill/>
                          </a:ln>
                          <a:solidFill>
                            <a:srgbClr val="000000"/>
                          </a:solidFill>
                          <a:effectLst/>
                        </a:rPr>
                        <a:t>Detector</a:t>
                      </a:r>
                      <a:r>
                        <a:rPr kumimoji="0" lang="de-DE" sz="1100" b="0" u="none" strike="noStrike" cap="none" normalizeH="0" baseline="0" dirty="0" smtClean="0">
                          <a:ln>
                            <a:noFill/>
                          </a:ln>
                          <a:solidFill>
                            <a:srgbClr val="000000"/>
                          </a:solidFill>
                          <a:effectLst/>
                        </a:rPr>
                        <a:t> Form </a:t>
                      </a:r>
                      <a:r>
                        <a:rPr kumimoji="0" lang="de-DE" sz="1100" b="0" u="none" strike="noStrike" cap="none" normalizeH="0" baseline="0" dirty="0" err="1" smtClean="0">
                          <a:ln>
                            <a:noFill/>
                          </a:ln>
                          <a:solidFill>
                            <a:srgbClr val="000000"/>
                          </a:solidFill>
                          <a:effectLst/>
                        </a:rPr>
                        <a:t>Factor</a:t>
                      </a:r>
                      <a:endParaRPr kumimoji="0" lang="en-GB" sz="1100" b="0" i="0" u="none" strike="noStrike" cap="none" normalizeH="0" baseline="0" dirty="0" smtClean="0">
                        <a:ln>
                          <a:noFill/>
                        </a:ln>
                        <a:solidFill>
                          <a:srgbClr val="000000"/>
                        </a:solidFill>
                        <a:effectLst/>
                        <a:latin typeface="+mn-lt"/>
                      </a:endParaRPr>
                    </a:p>
                  </a:txBody>
                  <a:tcPr anchor="ctr"/>
                </a:tc>
              </a:tr>
              <a:tr h="299966">
                <a:tc>
                  <a:txBody>
                    <a:bodyPr/>
                    <a:lstStyle/>
                    <a:p>
                      <a:r>
                        <a:rPr lang="fr-FR" sz="1100" dirty="0" smtClean="0"/>
                        <a:t>Rx / </a:t>
                      </a:r>
                      <a:r>
                        <a:rPr lang="fr-FR" sz="1100" dirty="0" err="1" smtClean="0"/>
                        <a:t>Tx</a:t>
                      </a:r>
                      <a:endParaRPr lang="fr-FR" sz="1100" b="1" dirty="0" smtClean="0">
                        <a:solidFill>
                          <a:srgbClr val="FFFFFF"/>
                        </a:solidFill>
                      </a:endParaRPr>
                    </a:p>
                  </a:txBody>
                  <a:tcPr anchor="ctr">
                    <a:solidFill>
                      <a:schemeClr val="accent4"/>
                    </a:solidFill>
                  </a:tcPr>
                </a:tc>
                <a:tc>
                  <a:txBody>
                    <a:bodyPr/>
                    <a:lstStyle/>
                    <a:p>
                      <a:pPr algn="ctr"/>
                      <a:r>
                        <a:rPr lang="en-US" sz="1100" b="0" i="0" dirty="0" smtClean="0">
                          <a:solidFill>
                            <a:srgbClr val="000000"/>
                          </a:solidFill>
                          <a:latin typeface="+mn-lt"/>
                        </a:rPr>
                        <a:t>3x3</a:t>
                      </a:r>
                      <a:endParaRPr lang="en-US" sz="1100" b="0" i="0" dirty="0">
                        <a:solidFill>
                          <a:srgbClr val="000000"/>
                        </a:solidFill>
                        <a:latin typeface="+mn-lt"/>
                      </a:endParaRPr>
                    </a:p>
                  </a:txBody>
                  <a:tcPr anchor="ctr"/>
                </a:tc>
                <a:tc>
                  <a:txBody>
                    <a:bodyPr/>
                    <a:lstStyle/>
                    <a:p>
                      <a:pPr algn="ctr"/>
                      <a:r>
                        <a:rPr lang="en-US" sz="1100" b="0" smtClean="0">
                          <a:solidFill>
                            <a:srgbClr val="000000"/>
                          </a:solidFill>
                        </a:rPr>
                        <a:t>3x3</a:t>
                      </a:r>
                      <a:endParaRPr lang="en-US" sz="1100" b="0" i="0" dirty="0">
                        <a:solidFill>
                          <a:srgbClr val="000000"/>
                        </a:solidFill>
                        <a:latin typeface="+mn-lt"/>
                      </a:endParaRPr>
                    </a:p>
                  </a:txBody>
                  <a:tcPr anchor="ctr"/>
                </a:tc>
              </a:tr>
              <a:tr h="299966">
                <a:tc>
                  <a:txBody>
                    <a:bodyPr/>
                    <a:lstStyle/>
                    <a:p>
                      <a:r>
                        <a:rPr lang="en-US" sz="1100" dirty="0" smtClean="0"/>
                        <a:t>Radio 1</a:t>
                      </a:r>
                      <a:endParaRPr lang="en-US" sz="11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u="none" strike="noStrike" cap="none" normalizeH="0" baseline="0" dirty="0" smtClean="0">
                          <a:ln>
                            <a:noFill/>
                          </a:ln>
                          <a:solidFill>
                            <a:srgbClr val="000000"/>
                          </a:solidFill>
                          <a:effectLst/>
                        </a:rPr>
                        <a:t>2.4/5GHz b/g/n </a:t>
                      </a:r>
                      <a:r>
                        <a:rPr kumimoji="0" lang="en-US" sz="1100" b="0" i="0" u="none" strike="noStrike" cap="none" normalizeH="0" baseline="0" dirty="0" smtClean="0">
                          <a:ln>
                            <a:noFill/>
                          </a:ln>
                          <a:solidFill>
                            <a:srgbClr val="000000"/>
                          </a:solidFill>
                          <a:effectLst/>
                          <a:latin typeface="+mn-lt"/>
                        </a:rPr>
                        <a:t>(450 Mbps)</a:t>
                      </a:r>
                      <a:endParaRPr kumimoji="0" lang="en-US" sz="1100" b="0" u="none" strike="noStrike" cap="none" normalizeH="0" baseline="0" dirty="0" smtClean="0">
                        <a:ln>
                          <a:noFill/>
                        </a:ln>
                        <a:solidFill>
                          <a:srgbClr val="000000"/>
                        </a:solidFill>
                        <a:effectLst/>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u="none" strike="noStrike" cap="none" normalizeH="0" baseline="0" dirty="0" smtClean="0">
                          <a:ln>
                            <a:noFill/>
                          </a:ln>
                          <a:solidFill>
                            <a:srgbClr val="000000"/>
                          </a:solidFill>
                          <a:effectLst/>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u="none" strike="noStrike" cap="none" normalizeH="0" baseline="0" dirty="0" smtClean="0">
                          <a:ln>
                            <a:noFill/>
                          </a:ln>
                          <a:solidFill>
                            <a:srgbClr val="000000"/>
                          </a:solidFill>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u="none" strike="noStrike" cap="none" normalizeH="0" baseline="0" smtClean="0">
                          <a:ln>
                            <a:noFill/>
                          </a:ln>
                          <a:solidFill>
                            <a:srgbClr val="000000"/>
                          </a:solidFill>
                          <a:effectLst/>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u="none" strike="noStrike" cap="none" normalizeH="0" baseline="0" smtClean="0">
                          <a:ln>
                            <a:noFill/>
                          </a:ln>
                          <a:solidFill>
                            <a:srgbClr val="000000"/>
                          </a:solidFill>
                          <a:effectLst/>
                        </a:rPr>
                        <a:t>(1300 Mbps) </a:t>
                      </a:r>
                      <a:endParaRPr kumimoji="0" lang="en-US" sz="1100" b="0" u="none" strike="noStrike" cap="none" normalizeH="0" baseline="0" dirty="0" smtClean="0">
                        <a:ln>
                          <a:noFill/>
                        </a:ln>
                        <a:solidFill>
                          <a:srgbClr val="000000"/>
                        </a:solidFill>
                        <a:effectLst/>
                      </a:endParaRPr>
                    </a:p>
                  </a:txBody>
                  <a:tcPr anchor="ctr"/>
                </a:tc>
              </a:tr>
              <a:tr h="370840">
                <a:tc>
                  <a:txBody>
                    <a:bodyPr/>
                    <a:lstStyle/>
                    <a:p>
                      <a:r>
                        <a:rPr lang="en-US" sz="1100" b="1" dirty="0" smtClean="0">
                          <a:solidFill>
                            <a:srgbClr val="FFFFFF"/>
                          </a:solidFill>
                        </a:rPr>
                        <a:t>Radio 2</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u="none" strike="noStrike" cap="none" normalizeH="0" baseline="0" dirty="0" smtClean="0">
                          <a:ln>
                            <a:noFill/>
                          </a:ln>
                          <a:solidFill>
                            <a:srgbClr val="000000"/>
                          </a:solidFill>
                          <a:effectLst/>
                        </a:rPr>
                        <a:t>-</a:t>
                      </a:r>
                    </a:p>
                  </a:txBody>
                  <a:tcPr anchor="ctr"/>
                </a:tc>
                <a:tc>
                  <a:txBody>
                    <a:bodyPr/>
                    <a:lstStyle/>
                    <a:p>
                      <a:pPr algn="ctr"/>
                      <a:r>
                        <a:rPr kumimoji="0" lang="en-US" sz="1100" b="0" u="none" strike="noStrike" cap="none" normalizeH="0" baseline="0" smtClean="0">
                          <a:ln>
                            <a:noFill/>
                          </a:ln>
                          <a:solidFill>
                            <a:srgbClr val="000000"/>
                          </a:solidFill>
                          <a:effectLst/>
                        </a:rPr>
                        <a:t>2.4 GHz b/g/n</a:t>
                      </a:r>
                      <a:endParaRPr kumimoji="0" lang="en-US" sz="1100" b="0" i="0" u="none" strike="noStrike" cap="none" normalizeH="0" baseline="0" smtClean="0">
                        <a:ln>
                          <a:noFill/>
                        </a:ln>
                        <a:solidFill>
                          <a:srgbClr val="000000"/>
                        </a:solidFill>
                        <a:effectLst/>
                        <a:latin typeface="+mn-lt"/>
                      </a:endParaRPr>
                    </a:p>
                    <a:p>
                      <a:pPr algn="ctr"/>
                      <a:r>
                        <a:rPr kumimoji="0" lang="en-US" sz="1100" b="0" i="0" u="none" strike="noStrike" cap="none" normalizeH="0" baseline="0" smtClean="0">
                          <a:ln>
                            <a:noFill/>
                          </a:ln>
                          <a:solidFill>
                            <a:srgbClr val="000000"/>
                          </a:solidFill>
                          <a:effectLst/>
                          <a:latin typeface="+mn-lt"/>
                        </a:rPr>
                        <a:t>(450 Mbps)</a:t>
                      </a:r>
                      <a:endParaRPr kumimoji="0" lang="en-US" sz="1100" b="0" u="none" strike="noStrike" cap="none" normalizeH="0" baseline="0" dirty="0" smtClean="0">
                        <a:ln>
                          <a:noFill/>
                        </a:ln>
                        <a:solidFill>
                          <a:srgbClr val="000000"/>
                        </a:solidFill>
                        <a:effectLst/>
                      </a:endParaRPr>
                    </a:p>
                  </a:txBody>
                  <a:tcPr anchor="ctr"/>
                </a:tc>
              </a:tr>
              <a:tr h="370840">
                <a:tc>
                  <a:txBody>
                    <a:bodyPr/>
                    <a:lstStyle/>
                    <a:p>
                      <a:r>
                        <a:rPr lang="en-US" sz="1100" dirty="0" err="1" smtClean="0"/>
                        <a:t>PoE</a:t>
                      </a:r>
                      <a:endParaRPr lang="en-US" sz="11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u="none" strike="noStrike" cap="none" normalizeH="0" baseline="0" dirty="0" smtClean="0">
                          <a:ln>
                            <a:noFill/>
                          </a:ln>
                          <a:solidFill>
                            <a:srgbClr val="000000"/>
                          </a:solidFill>
                          <a:effectLst/>
                        </a:rPr>
                        <a:t>802.3af</a:t>
                      </a:r>
                      <a:endParaRPr lang="en-US" sz="1100" b="0" i="0" dirty="0" smtClean="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u="none" strike="noStrike" cap="none" normalizeH="0" baseline="0" smtClean="0">
                          <a:ln>
                            <a:noFill/>
                          </a:ln>
                          <a:solidFill>
                            <a:srgbClr val="000000"/>
                          </a:solidFill>
                          <a:effectLst/>
                        </a:rPr>
                        <a:t>802.3af</a:t>
                      </a:r>
                      <a:endParaRPr lang="en-US" sz="1100" b="0" i="0" dirty="0" smtClean="0">
                        <a:solidFill>
                          <a:srgbClr val="000000"/>
                        </a:solidFill>
                        <a:latin typeface="+mn-lt"/>
                      </a:endParaRPr>
                    </a:p>
                  </a:txBody>
                  <a:tcPr anchor="ctr"/>
                </a:tc>
              </a:tr>
              <a:tr h="370840">
                <a:tc>
                  <a:txBody>
                    <a:bodyPr/>
                    <a:lstStyle/>
                    <a:p>
                      <a:r>
                        <a:rPr lang="en-US" sz="1100" dirty="0" smtClean="0"/>
                        <a:t>Antennas</a:t>
                      </a:r>
                      <a:endParaRPr lang="en-US" sz="11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cap="none" normalizeH="0" baseline="0" dirty="0" smtClean="0">
                          <a:ln>
                            <a:noFill/>
                          </a:ln>
                          <a:solidFill>
                            <a:srgbClr val="000000"/>
                          </a:solidFill>
                          <a:effectLst/>
                          <a:latin typeface="+mn-lt"/>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cap="none" normalizeH="0" baseline="0" dirty="0" smtClean="0">
                          <a:ln>
                            <a:noFill/>
                          </a:ln>
                          <a:solidFill>
                            <a:srgbClr val="000000"/>
                          </a:solidFill>
                          <a:effectLst/>
                          <a:latin typeface="+mn-lt"/>
                        </a:rPr>
                        <a:t>313C: 3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cap="none" normalizeH="0" baseline="0" dirty="0" smtClean="0">
                          <a:ln>
                            <a:noFill/>
                          </a:ln>
                          <a:solidFill>
                            <a:srgbClr val="000000"/>
                          </a:solidFill>
                          <a:effectLst/>
                          <a:latin typeface="+mn-lt"/>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cap="none" normalizeH="0" baseline="0" dirty="0" smtClean="0">
                          <a:ln>
                            <a:noFill/>
                          </a:ln>
                          <a:solidFill>
                            <a:srgbClr val="000000"/>
                          </a:solidFill>
                          <a:effectLst/>
                          <a:latin typeface="+mn-lt"/>
                        </a:rPr>
                        <a:t>313C: 3 external</a:t>
                      </a:r>
                    </a:p>
                  </a:txBody>
                  <a:tcPr anchor="ctr"/>
                </a:tc>
              </a:tr>
              <a:tr h="370840">
                <a:tc>
                  <a:txBody>
                    <a:bodyPr/>
                    <a:lstStyle/>
                    <a:p>
                      <a:r>
                        <a:rPr lang="en-US" sz="1100" dirty="0" smtClean="0"/>
                        <a:t>Ethernet Interfaces</a:t>
                      </a:r>
                      <a:endParaRPr lang="en-US" sz="11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u="none" strike="noStrike" cap="none" normalizeH="0" baseline="0" dirty="0" smtClean="0">
                          <a:ln>
                            <a:noFill/>
                          </a:ln>
                          <a:solidFill>
                            <a:srgbClr val="000000"/>
                          </a:solidFill>
                          <a:effectLst/>
                        </a:rPr>
                        <a:t>1 x GE RJ45</a:t>
                      </a:r>
                      <a:endParaRPr kumimoji="0" lang="en-US" sz="110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u="none" strike="noStrike" cap="none" normalizeH="0" baseline="0" smtClean="0">
                          <a:ln>
                            <a:noFill/>
                          </a:ln>
                          <a:solidFill>
                            <a:srgbClr val="000000"/>
                          </a:solidFill>
                          <a:effectLst/>
                        </a:rPr>
                        <a:t>1 x GE RJ45</a:t>
                      </a:r>
                      <a:endParaRPr kumimoji="0" lang="en-US" sz="1100" b="0" i="0" u="none" strike="noStrike" cap="none" normalizeH="0" baseline="0" dirty="0" smtClean="0">
                        <a:ln>
                          <a:noFill/>
                        </a:ln>
                        <a:solidFill>
                          <a:srgbClr val="000000"/>
                        </a:solidFill>
                        <a:effectLst/>
                        <a:latin typeface="HelveticaNeue Condensed" pitchFamily="34" charset="0"/>
                      </a:endParaRPr>
                    </a:p>
                  </a:txBody>
                  <a:tcPr anchor="ctr"/>
                </a:tc>
              </a:tr>
              <a:tr h="370840">
                <a:tc>
                  <a:txBody>
                    <a:bodyPr/>
                    <a:lstStyle/>
                    <a:p>
                      <a:r>
                        <a:rPr lang="en-US" sz="1100" b="1" dirty="0" smtClean="0">
                          <a:solidFill>
                            <a:srgbClr val="FFFFFF"/>
                          </a:solidFill>
                        </a:rPr>
                        <a:t>USB</a:t>
                      </a:r>
                      <a:endParaRPr lang="en-US" sz="11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000000"/>
                          </a:solidFill>
                          <a:effectLst/>
                          <a:latin typeface="HelveticaNeue Condensed" pitchFamily="34" charset="0"/>
                        </a:rPr>
                        <a:t>Yes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smtClean="0">
                          <a:ln>
                            <a:noFill/>
                          </a:ln>
                          <a:solidFill>
                            <a:srgbClr val="000000"/>
                          </a:solidFill>
                          <a:effectLst/>
                          <a:latin typeface="HelveticaNeue Condensed" pitchFamily="34" charset="0"/>
                        </a:rPr>
                        <a:t>Yes</a:t>
                      </a:r>
                      <a:endParaRPr kumimoji="0" lang="en-US" sz="1100" b="0" i="0" u="none" strike="noStrike" cap="none" normalizeH="0" baseline="0" dirty="0" smtClean="0">
                        <a:ln>
                          <a:noFill/>
                        </a:ln>
                        <a:solidFill>
                          <a:srgbClr val="000000"/>
                        </a:solidFill>
                        <a:effectLst/>
                        <a:latin typeface="HelveticaNeue Condensed" pitchFamily="34" charset="0"/>
                      </a:endParaRPr>
                    </a:p>
                  </a:txBody>
                  <a:tcPr anchor="ctr"/>
                </a:tc>
              </a:tr>
              <a:tr h="370840">
                <a:tc>
                  <a:txBody>
                    <a:bodyPr/>
                    <a:lstStyle/>
                    <a:p>
                      <a:r>
                        <a:rPr lang="en-US" sz="1100" b="1" dirty="0" smtClean="0">
                          <a:solidFill>
                            <a:srgbClr val="FFFFFF"/>
                          </a:solidFill>
                        </a:rPr>
                        <a:t>Management</a:t>
                      </a:r>
                      <a:endParaRPr lang="en-US" sz="11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000000"/>
                          </a:solidFill>
                          <a:effectLst/>
                          <a:latin typeface="HelveticaNeue Condensed" pitchFamily="34" charset="0"/>
                        </a:rPr>
                        <a:t>FortiCloud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000000"/>
                          </a:solidFill>
                          <a:effectLst/>
                          <a:latin typeface="HelveticaNeue Condensed" pitchFamily="34" charset="0"/>
                        </a:rPr>
                        <a:t>FortiCloud</a:t>
                      </a:r>
                    </a:p>
                  </a:txBody>
                  <a:tcPr anchor="ctr"/>
                </a:tc>
              </a:tr>
            </a:tbl>
          </a:graphicData>
        </a:graphic>
      </p:graphicFrame>
    </p:spTree>
    <p:extLst>
      <p:ext uri="{BB962C8B-B14F-4D97-AF65-F5344CB8AC3E}">
        <p14:creationId xmlns:p14="http://schemas.microsoft.com/office/powerpoint/2010/main" val="2739554699"/>
      </p:ext>
    </p:extLst>
  </p:cSld>
  <p:clrMapOvr>
    <a:masterClrMapping/>
  </p:clrMapOvr>
  <p:transition xmlns:p14="http://schemas.microsoft.com/office/powerpoint/2010/mai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193278933"/>
              </p:ext>
            </p:extLst>
          </p:nvPr>
        </p:nvGraphicFramePr>
        <p:xfrm>
          <a:off x="304796" y="1295400"/>
          <a:ext cx="8480899" cy="462320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370840">
                <a:tc>
                  <a:txBody>
                    <a:bodyPr/>
                    <a:lstStyle/>
                    <a:p>
                      <a:endParaRPr lang="en-US" sz="14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FAP-11C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FAP-14C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c>
                  <a:txBody>
                    <a:bodyPr/>
                    <a:lstStyle/>
                    <a:p>
                      <a:pPr algn="ctr" fontAlgn="ctr"/>
                      <a:r>
                        <a:rPr lang="x-none" sz="1100" b="0" i="0" u="none" strike="noStrike">
                          <a:solidFill>
                            <a:srgbClr val="000000"/>
                          </a:solidFill>
                          <a:effectLst/>
                          <a:latin typeface="Arial"/>
                        </a:rPr>
                        <a:t>SP-FAP14C-PA-XX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FAP-21D</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 - USB powered</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FAP-25D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FAP-28C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FAP-112B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Arial"/>
                        </a:rPr>
                        <a:t>SP-FAP112B-PA</a:t>
                      </a:r>
                      <a:r>
                        <a:rPr lang="en-US" sz="1100" b="0" i="0" u="none" strike="noStrike" dirty="0" smtClean="0">
                          <a:solidFill>
                            <a:srgbClr val="000000"/>
                          </a:solidFill>
                          <a:effectLst/>
                          <a:latin typeface="Arial"/>
                        </a:rPr>
                        <a:t> </a:t>
                      </a:r>
                      <a:r>
                        <a:rPr lang="x-none" sz="1100" b="0" i="0" u="none" strike="noStrike" dirty="0" smtClean="0">
                          <a:solidFill>
                            <a:srgbClr val="000000"/>
                          </a:solidFill>
                          <a:effectLst/>
                          <a:latin typeface="+mn-lt"/>
                        </a:rPr>
                        <a:t>(includes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FAP-112D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FAP-210B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2963718786"/>
      </p:ext>
    </p:extLst>
  </p:cSld>
  <p:clrMapOvr>
    <a:masterClrMapping/>
  </p:clrMapOvr>
  <p:transition xmlns:p14="http://schemas.microsoft.com/office/powerpoint/2010/mai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218373040"/>
              </p:ext>
            </p:extLst>
          </p:nvPr>
        </p:nvGraphicFramePr>
        <p:xfrm>
          <a:off x="304796" y="1295400"/>
          <a:ext cx="8480899" cy="420312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370840">
                <a:tc>
                  <a:txBody>
                    <a:bodyPr/>
                    <a:lstStyle/>
                    <a:p>
                      <a:endParaRPr lang="en-US" sz="13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FAP-221B/223B</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FAP-221C/223C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FAP-222B/222C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FAP-321C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1100" b="1" i="0" u="none" strike="noStrike" dirty="0" smtClean="0">
                          <a:solidFill>
                            <a:srgbClr val="FFFFFF"/>
                          </a:solidFill>
                          <a:effectLst/>
                          <a:latin typeface="+mn-lt"/>
                        </a:rPr>
                        <a:t>FAP-</a:t>
                      </a:r>
                      <a:r>
                        <a:rPr lang="en-US" sz="1100" b="1" i="0" u="none" strike="noStrike" dirty="0" smtClean="0">
                          <a:solidFill>
                            <a:srgbClr val="FFFFFF"/>
                          </a:solidFill>
                          <a:effectLst/>
                          <a:latin typeface="+mn-lt"/>
                        </a:rPr>
                        <a:t>S311</a:t>
                      </a:r>
                      <a:r>
                        <a:rPr lang="x-none" sz="1100" b="1" i="0" u="none" strike="noStrike" dirty="0" smtClean="0">
                          <a:solidFill>
                            <a:srgbClr val="FFFFFF"/>
                          </a:solidFill>
                          <a:effectLst/>
                          <a:latin typeface="+mn-lt"/>
                        </a:rPr>
                        <a:t>C/</a:t>
                      </a:r>
                      <a:r>
                        <a:rPr lang="en-US" sz="1100" b="1" i="0" u="none" strike="noStrike" dirty="0" smtClean="0">
                          <a:solidFill>
                            <a:srgbClr val="FFFFFF"/>
                          </a:solidFill>
                          <a:effectLst/>
                          <a:latin typeface="+mn-lt"/>
                        </a:rPr>
                        <a:t>313</a:t>
                      </a:r>
                      <a:r>
                        <a:rPr lang="x-none" sz="1100" b="1" i="0" u="none" strike="noStrike" dirty="0" smtClean="0">
                          <a:solidFill>
                            <a:srgbClr val="FFFFFF"/>
                          </a:solidFill>
                          <a:effectLst/>
                          <a:latin typeface="+mn-lt"/>
                        </a:rPr>
                        <a:t>C</a:t>
                      </a:r>
                    </a:p>
                  </a:txBody>
                  <a:tcPr marL="108000" marR="108000" marT="72000" marB="72000" anchor="ctr">
                    <a:solidFill>
                      <a:schemeClr val="accent4"/>
                    </a:solidFill>
                  </a:tcPr>
                </a:tc>
                <a:tc>
                  <a:txBody>
                    <a:bodyPr/>
                    <a:lstStyle/>
                    <a:p>
                      <a:pPr algn="ctr" fontAlgn="ctr"/>
                      <a:r>
                        <a:rPr lang="x-none" sz="1100" b="0" i="0" u="none" strike="noStrike" dirty="0" smtClean="0">
                          <a:solidFill>
                            <a:srgbClr val="000000"/>
                          </a:solidFill>
                          <a:effectLst/>
                          <a:latin typeface="+mn-lt"/>
                        </a:rPr>
                        <a:t>PoE 802.3at</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smtClean="0">
                          <a:solidFill>
                            <a:srgbClr val="000000"/>
                          </a:solidFill>
                          <a:effectLst/>
                          <a:latin typeface="+mn-lt"/>
                        </a:rPr>
                        <a:t>No</a:t>
                      </a:r>
                      <a:endParaRPr lang="x-none" sz="1100" b="0" i="0" u="none" strike="noStrike" dirty="0">
                        <a:solidFill>
                          <a:srgbClr val="000000"/>
                        </a:solidFill>
                        <a:effectLst/>
                        <a:latin typeface="Arial"/>
                      </a:endParaRP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mn-lt"/>
                        </a:rPr>
                        <a:t>SP-FG20C-PA-XX</a:t>
                      </a:r>
                    </a:p>
                  </a:txBody>
                  <a:tcPr marL="108000" marR="108000" marT="72000" marB="72000" anchor="ctr"/>
                </a:tc>
                <a:tc>
                  <a:txBody>
                    <a:bodyPr/>
                    <a:lstStyle/>
                    <a:p>
                      <a:pPr algn="ctr" fontAlgn="ctr"/>
                      <a:r>
                        <a:rPr lang="x-none" sz="1100" b="0" i="0" u="none" strike="noStrike" dirty="0" smtClean="0">
                          <a:solidFill>
                            <a:srgbClr val="000000"/>
                          </a:solidFill>
                          <a:effectLst/>
                          <a:latin typeface="+mn-lt"/>
                        </a:rPr>
                        <a:t>Yes</a:t>
                      </a:r>
                      <a:endParaRPr lang="x-none" sz="1100" b="0" i="0" u="none" strike="noStrike" dirty="0">
                        <a:solidFill>
                          <a:srgbClr val="000000"/>
                        </a:solidFill>
                        <a:effectLst/>
                        <a:latin typeface="Arial"/>
                      </a:endParaRPr>
                    </a:p>
                  </a:txBody>
                  <a:tcPr marL="108000" marR="108000" marT="72000" marB="72000" anchor="ctr"/>
                </a:tc>
              </a:tr>
              <a:tr h="3708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1100" b="1" i="0" u="none" strike="noStrike" dirty="0" smtClean="0">
                          <a:solidFill>
                            <a:srgbClr val="FFFFFF"/>
                          </a:solidFill>
                          <a:effectLst/>
                          <a:latin typeface="+mn-lt"/>
                        </a:rPr>
                        <a:t>FAP-</a:t>
                      </a:r>
                      <a:r>
                        <a:rPr lang="en-US" sz="1100" b="1" i="0" u="none" strike="noStrike" dirty="0" smtClean="0">
                          <a:solidFill>
                            <a:srgbClr val="FFFFFF"/>
                          </a:solidFill>
                          <a:effectLst/>
                          <a:latin typeface="+mn-lt"/>
                        </a:rPr>
                        <a:t>S321</a:t>
                      </a:r>
                      <a:r>
                        <a:rPr lang="x-none" sz="1100" b="1" i="0" u="none" strike="noStrike" dirty="0" smtClean="0">
                          <a:solidFill>
                            <a:srgbClr val="FFFFFF"/>
                          </a:solidFill>
                          <a:effectLst/>
                          <a:latin typeface="+mn-lt"/>
                        </a:rPr>
                        <a:t>C/</a:t>
                      </a:r>
                      <a:r>
                        <a:rPr lang="en-US" sz="1100" b="1" i="0" u="none" strike="noStrike" dirty="0" smtClean="0">
                          <a:solidFill>
                            <a:srgbClr val="FFFFFF"/>
                          </a:solidFill>
                          <a:effectLst/>
                          <a:latin typeface="+mn-lt"/>
                        </a:rPr>
                        <a:t>323</a:t>
                      </a:r>
                      <a:r>
                        <a:rPr lang="x-none" sz="1100" b="1" i="0" u="none" strike="noStrike" dirty="0" smtClean="0">
                          <a:solidFill>
                            <a:srgbClr val="FFFFFF"/>
                          </a:solidFill>
                          <a:effectLst/>
                          <a:latin typeface="+mn-lt"/>
                        </a:rPr>
                        <a:t>C</a:t>
                      </a:r>
                    </a:p>
                  </a:txBody>
                  <a:tcPr marL="108000" marR="108000" marT="72000" marB="72000" anchor="ctr">
                    <a:solidFill>
                      <a:schemeClr val="accent4"/>
                    </a:solidFill>
                  </a:tcPr>
                </a:tc>
                <a:tc>
                  <a:txBody>
                    <a:bodyPr/>
                    <a:lstStyle/>
                    <a:p>
                      <a:pPr algn="ctr" fontAlgn="ctr"/>
                      <a:r>
                        <a:rPr lang="x-none" sz="1100" b="0" i="0" u="none" strike="noStrike" dirty="0" smtClean="0">
                          <a:solidFill>
                            <a:srgbClr val="000000"/>
                          </a:solidFill>
                          <a:effectLst/>
                          <a:latin typeface="+mn-lt"/>
                        </a:rPr>
                        <a:t>PoE 802.3at</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smtClean="0">
                          <a:solidFill>
                            <a:srgbClr val="000000"/>
                          </a:solidFill>
                          <a:effectLst/>
                          <a:latin typeface="+mn-lt"/>
                        </a:rPr>
                        <a:t>No</a:t>
                      </a:r>
                      <a:endParaRPr lang="x-none" sz="1100" b="0" i="0" u="none" strike="noStrike" dirty="0">
                        <a:solidFill>
                          <a:srgbClr val="000000"/>
                        </a:solidFill>
                        <a:effectLst/>
                        <a:latin typeface="Arial"/>
                      </a:endParaRP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mn-lt"/>
                        </a:rPr>
                        <a:t>SP-FG20C-PA-XX</a:t>
                      </a:r>
                    </a:p>
                  </a:txBody>
                  <a:tcPr marL="108000" marR="108000" marT="72000" marB="72000" anchor="ctr"/>
                </a:tc>
                <a:tc>
                  <a:txBody>
                    <a:bodyPr/>
                    <a:lstStyle/>
                    <a:p>
                      <a:pPr algn="ctr" fontAlgn="ctr"/>
                      <a:r>
                        <a:rPr lang="x-none" sz="1100" b="0" i="0" u="none" strike="noStrike" dirty="0" smtClean="0">
                          <a:solidFill>
                            <a:srgbClr val="000000"/>
                          </a:solidFill>
                          <a:effectLst/>
                          <a:latin typeface="+mn-lt"/>
                        </a:rPr>
                        <a:t>Yes</a:t>
                      </a:r>
                      <a:endParaRPr lang="x-none" sz="1100" b="0" i="0" u="none" strike="noStrike" dirty="0">
                        <a:solidFill>
                          <a:srgbClr val="000000"/>
                        </a:solidFill>
                        <a:effectLst/>
                        <a:latin typeface="Arial"/>
                      </a:endParaRPr>
                    </a:p>
                  </a:txBody>
                  <a:tcPr marL="108000" marR="108000" marT="72000" marB="72000" anchor="ctr"/>
                </a:tc>
              </a:tr>
            </a:tbl>
          </a:graphicData>
        </a:graphic>
      </p:graphicFrame>
    </p:spTree>
    <p:extLst>
      <p:ext uri="{BB962C8B-B14F-4D97-AF65-F5344CB8AC3E}">
        <p14:creationId xmlns:p14="http://schemas.microsoft.com/office/powerpoint/2010/main" val="701661691"/>
      </p:ext>
    </p:extLst>
  </p:cSld>
  <p:clrMapOvr>
    <a:masterClrMapping/>
  </p:clrMapOvr>
  <p:transition xmlns:p14="http://schemas.microsoft.com/office/powerpoint/2010/main" spd="slow">
    <p:wip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01"/>
            <a:ext cx="729142" cy="729142"/>
          </a:xfrm>
          <a:prstGeom prst="rect">
            <a:avLst/>
          </a:prstGeom>
        </p:spPr>
      </p:pic>
    </p:spTree>
    <p:extLst>
      <p:ext uri="{BB962C8B-B14F-4D97-AF65-F5344CB8AC3E}">
        <p14:creationId xmlns:p14="http://schemas.microsoft.com/office/powerpoint/2010/main" val="367602434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0321529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20/20/20 Mbps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20 Mbps</a:t>
                      </a:r>
                      <a:endParaRPr lang="en-US" sz="1000" b="0" i="0" dirty="0">
                        <a:solidFill>
                          <a:srgbClr val="000000"/>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dirty="0" smtClean="0">
                          <a:solidFill>
                            <a:srgbClr val="000000"/>
                          </a:solidFill>
                        </a:rPr>
                        <a:t>6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12 Mbps </a:t>
                      </a:r>
                      <a:endParaRPr lang="en-US" sz="1000" b="0" i="0" dirty="0">
                        <a:solidFill>
                          <a:srgbClr val="000000"/>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10,000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000000"/>
                          </a:solidFill>
                          <a:latin typeface="+mn-lt"/>
                        </a:rPr>
                        <a:t>NA</a:t>
                      </a:r>
                      <a:endParaRPr lang="en-US" sz="1000" b="0" i="0" dirty="0">
                        <a:solidFill>
                          <a:srgbClr val="000000"/>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000000"/>
                          </a:solidFill>
                          <a:latin typeface="+mn-lt"/>
                        </a:rPr>
                        <a:t>NA</a:t>
                      </a:r>
                      <a:endParaRPr lang="en-US" sz="1000" b="0" i="0" dirty="0">
                        <a:solidFill>
                          <a:srgbClr val="000000"/>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000000"/>
                          </a:solidFill>
                          <a:latin typeface="+mn-lt"/>
                        </a:rPr>
                        <a:t>20</a:t>
                      </a:r>
                      <a:endParaRPr lang="en-US" sz="1000" b="0" i="0" dirty="0">
                        <a:solidFill>
                          <a:srgbClr val="000000"/>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000000"/>
                          </a:solidFill>
                          <a:latin typeface="+mn-lt"/>
                        </a:rPr>
                        <a:t>5</a:t>
                      </a:r>
                      <a:endParaRPr lang="en-US" sz="1000" b="0" i="0" dirty="0">
                        <a:solidFill>
                          <a:srgbClr val="000000"/>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000000"/>
                          </a:solidFill>
                          <a:latin typeface="+mn-lt"/>
                        </a:rPr>
                        <a:t>50</a:t>
                      </a:r>
                      <a:endParaRPr lang="en-US" sz="1000" b="0" i="0" dirty="0">
                        <a:solidFill>
                          <a:srgbClr val="000000"/>
                        </a:solidFill>
                        <a:latin typeface="+mn-lt"/>
                      </a:endParaRPr>
                    </a:p>
                  </a:txBody>
                  <a:tcPr marL="61703" marR="61703" marT="34706" marB="34706" anchor="ctr" horzOverflow="overflow">
                    <a:solidFill>
                      <a:srgbClr val="C9C9C9"/>
                    </a:solidFill>
                  </a:tcPr>
                </a:tc>
              </a:tr>
            </a:tbl>
          </a:graphicData>
        </a:graphic>
      </p:graphicFrame>
      <p:sp>
        <p:nvSpPr>
          <p:cNvPr id="9" name="Rectangle 47"/>
          <p:cNvSpPr>
            <a:spLocks noChangeArrowheads="1"/>
          </p:cNvSpPr>
          <p:nvPr/>
        </p:nvSpPr>
        <p:spPr bwMode="auto">
          <a:xfrm>
            <a:off x="5867400" y="1175574"/>
            <a:ext cx="2861874"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1x </a:t>
            </a:r>
            <a:r>
              <a:rPr lang="en-US" sz="1200" dirty="0" smtClean="0"/>
              <a:t>ADSL Ports </a:t>
            </a:r>
            <a:endParaRPr lang="en-US" sz="1200" dirty="0"/>
          </a:p>
          <a:p>
            <a:pPr marL="343047" indent="-343047" defTabSz="914417">
              <a:spcBef>
                <a:spcPct val="20000"/>
              </a:spcBef>
              <a:buFontTx/>
              <a:buChar char="•"/>
            </a:pPr>
            <a:r>
              <a:rPr lang="en-US" sz="1200" dirty="0"/>
              <a:t>4x </a:t>
            </a:r>
            <a:r>
              <a:rPr lang="en-US" sz="1200" dirty="0" smtClean="0"/>
              <a:t>GE RJ45 </a:t>
            </a:r>
            <a:r>
              <a:rPr lang="en-US" sz="1200" dirty="0"/>
              <a:t>Switch Ports</a:t>
            </a:r>
            <a:endParaRPr lang="en-US" sz="2000" dirty="0"/>
          </a:p>
        </p:txBody>
      </p:sp>
      <p:pic>
        <p:nvPicPr>
          <p:cNvPr id="10" name="Picture 9"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1" name="Picture 10" descr="dark_FortiASICS_SOC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pic>
        <p:nvPicPr>
          <p:cNvPr id="13" name="Picture 12" descr="dark_port_ads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1400" y="3120004"/>
            <a:ext cx="571330" cy="313636"/>
          </a:xfrm>
          <a:prstGeom prst="rect">
            <a:avLst/>
          </a:prstGeom>
        </p:spPr>
      </p:pic>
      <p:pic>
        <p:nvPicPr>
          <p:cNvPr id="12" name="Picture 11"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761" y="3106058"/>
            <a:ext cx="570839" cy="313871"/>
          </a:xfrm>
          <a:prstGeom prst="rect">
            <a:avLst/>
          </a:prstGeom>
        </p:spPr>
      </p:pic>
      <p:pic>
        <p:nvPicPr>
          <p:cNvPr id="14" name="Picture 13"/>
          <p:cNvPicPr>
            <a:picLocks noChangeAspect="1"/>
          </p:cNvPicPr>
          <p:nvPr/>
        </p:nvPicPr>
        <p:blipFill>
          <a:blip r:embed="rId6"/>
          <a:stretch>
            <a:fillRect/>
          </a:stretch>
        </p:blipFill>
        <p:spPr>
          <a:xfrm>
            <a:off x="989553" y="1426651"/>
            <a:ext cx="4021780" cy="901316"/>
          </a:xfrm>
          <a:prstGeom prst="rect">
            <a:avLst/>
          </a:prstGeom>
        </p:spPr>
      </p:pic>
      <p:pic>
        <p:nvPicPr>
          <p:cNvPr id="15" name="Picture 14"/>
          <p:cNvPicPr>
            <a:picLocks noChangeAspect="1"/>
          </p:cNvPicPr>
          <p:nvPr/>
        </p:nvPicPr>
        <p:blipFill>
          <a:blip r:embed="rId7"/>
          <a:stretch>
            <a:fillRect/>
          </a:stretch>
        </p:blipFill>
        <p:spPr>
          <a:xfrm>
            <a:off x="1003300" y="2463800"/>
            <a:ext cx="3984729" cy="1189979"/>
          </a:xfrm>
          <a:prstGeom prst="rect">
            <a:avLst/>
          </a:prstGeom>
        </p:spPr>
      </p:pic>
    </p:spTree>
    <p:extLst>
      <p:ext uri="{BB962C8B-B14F-4D97-AF65-F5344CB8AC3E}">
        <p14:creationId xmlns:p14="http://schemas.microsoft.com/office/powerpoint/2010/main" val="373050196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1842" y="4869684"/>
            <a:ext cx="3733800" cy="720558"/>
          </a:xfrm>
          <a:prstGeom prst="rect">
            <a:avLst/>
          </a:prstGeom>
        </p:spPr>
      </p:pic>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8642" y="5479284"/>
            <a:ext cx="213020" cy="151969"/>
          </a:xfrm>
          <a:prstGeom prst="rect">
            <a:avLst/>
          </a:prstGeom>
        </p:spPr>
      </p:pic>
      <p:sp>
        <p:nvSpPr>
          <p:cNvPr id="28" name="Rectangle 27"/>
          <p:cNvSpPr/>
          <p:nvPr/>
        </p:nvSpPr>
        <p:spPr>
          <a:xfrm>
            <a:off x="2011624" y="5402653"/>
            <a:ext cx="1484612" cy="307777"/>
          </a:xfrm>
          <a:prstGeom prst="rect">
            <a:avLst/>
          </a:prstGeom>
        </p:spPr>
        <p:txBody>
          <a:bodyPr wrap="square">
            <a:spAutoFit/>
          </a:bodyPr>
          <a:lstStyle/>
          <a:p>
            <a:r>
              <a:rPr lang="en-US" sz="1400" b="1" dirty="0" smtClean="0">
                <a:latin typeface="+mn-lt"/>
                <a:ea typeface="Helvetica 55 Roman" charset="0"/>
                <a:cs typeface="Arial Narrow"/>
              </a:rPr>
              <a:t>FSW-348B</a:t>
            </a:r>
          </a:p>
        </p:txBody>
      </p:sp>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3394605"/>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21" name="Picture 2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771942"/>
            <a:ext cx="213020" cy="151969"/>
          </a:xfrm>
          <a:prstGeom prst="rect">
            <a:avLst/>
          </a:prstGeom>
        </p:spPr>
      </p:pic>
      <p:sp>
        <p:nvSpPr>
          <p:cNvPr id="19" name="Rectangle 18"/>
          <p:cNvSpPr/>
          <p:nvPr/>
        </p:nvSpPr>
        <p:spPr>
          <a:xfrm>
            <a:off x="1112528" y="2696548"/>
            <a:ext cx="1265714" cy="307777"/>
          </a:xfrm>
          <a:prstGeom prst="rect">
            <a:avLst/>
          </a:prstGeom>
        </p:spPr>
        <p:txBody>
          <a:bodyPr wrap="square">
            <a:spAutoFit/>
          </a:bodyPr>
          <a:lstStyle/>
          <a:p>
            <a:r>
              <a:rPr lang="en-US" sz="1400" b="1" dirty="0" smtClean="0">
                <a:latin typeface="+mn-lt"/>
                <a:ea typeface="Helvetica 55 Roman" charset="0"/>
                <a:cs typeface="Arial Narrow"/>
              </a:rPr>
              <a:t>FSW-80-POE</a:t>
            </a:r>
          </a:p>
        </p:txBody>
      </p:sp>
      <p:pic>
        <p:nvPicPr>
          <p:cNvPr id="3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83042" y="2680368"/>
            <a:ext cx="1609520" cy="360581"/>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2561" y="3213768"/>
            <a:ext cx="3532825" cy="399091"/>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882" y="3771058"/>
            <a:ext cx="3529134" cy="411976"/>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7341" y="4437171"/>
            <a:ext cx="3481514" cy="362135"/>
          </a:xfrm>
          <a:prstGeom prst="rect">
            <a:avLst/>
          </a:prstGeom>
          <a:ln>
            <a:noFill/>
          </a:ln>
          <a:effectLst>
            <a:outerShdw blurRad="63500" dist="25400" dir="2700000" algn="tl" rotWithShape="0">
              <a:srgbClr val="333333">
                <a:alpha val="65000"/>
              </a:srgbClr>
            </a:outerShdw>
          </a:effectLst>
        </p:spPr>
      </p:pic>
      <p:pic>
        <p:nvPicPr>
          <p:cNvPr id="39" name="Picture 3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3615519"/>
            <a:ext cx="213020" cy="151969"/>
          </a:xfrm>
          <a:prstGeom prst="rect">
            <a:avLst/>
          </a:prstGeom>
        </p:spPr>
      </p:pic>
      <p:sp>
        <p:nvSpPr>
          <p:cNvPr id="40" name="Rectangle 39"/>
          <p:cNvSpPr/>
          <p:nvPr/>
        </p:nvSpPr>
        <p:spPr>
          <a:xfrm>
            <a:off x="1975670" y="3540125"/>
            <a:ext cx="1545572" cy="307777"/>
          </a:xfrm>
          <a:prstGeom prst="rect">
            <a:avLst/>
          </a:prstGeom>
        </p:spPr>
        <p:txBody>
          <a:bodyPr wrap="square">
            <a:spAutoFit/>
          </a:bodyPr>
          <a:lstStyle/>
          <a:p>
            <a:r>
              <a:rPr lang="en-US" sz="1400" b="1" dirty="0" smtClean="0">
                <a:latin typeface="+mn-lt"/>
                <a:ea typeface="Helvetica 55 Roman" charset="0"/>
                <a:cs typeface="Arial Narrow"/>
              </a:rPr>
              <a:t>FSW-124B-POE</a:t>
            </a: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4245439"/>
            <a:ext cx="213020" cy="151969"/>
          </a:xfrm>
          <a:prstGeom prst="rect">
            <a:avLst/>
          </a:prstGeom>
        </p:spPr>
      </p:pic>
      <p:sp>
        <p:nvSpPr>
          <p:cNvPr id="42" name="Rectangle 41"/>
          <p:cNvSpPr/>
          <p:nvPr/>
        </p:nvSpPr>
        <p:spPr>
          <a:xfrm>
            <a:off x="1975670" y="4170045"/>
            <a:ext cx="1657332" cy="307777"/>
          </a:xfrm>
          <a:prstGeom prst="rect">
            <a:avLst/>
          </a:prstGeom>
        </p:spPr>
        <p:txBody>
          <a:bodyPr wrap="square">
            <a:spAutoFit/>
          </a:bodyPr>
          <a:lstStyle/>
          <a:p>
            <a:r>
              <a:rPr lang="en-US" sz="1400" b="1" dirty="0" smtClean="0">
                <a:latin typeface="+mn-lt"/>
                <a:ea typeface="Helvetica 55 Roman" charset="0"/>
                <a:cs typeface="Arial Narrow"/>
              </a:rPr>
              <a:t>FSW-224B-POE</a:t>
            </a:r>
          </a:p>
        </p:txBody>
      </p:sp>
      <p:pic>
        <p:nvPicPr>
          <p:cNvPr id="43" name="Picture 42"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3008" y="4865035"/>
            <a:ext cx="213020" cy="151969"/>
          </a:xfrm>
          <a:prstGeom prst="rect">
            <a:avLst/>
          </a:prstGeom>
        </p:spPr>
      </p:pic>
      <p:sp>
        <p:nvSpPr>
          <p:cNvPr id="44" name="Rectangle 43"/>
          <p:cNvSpPr/>
          <p:nvPr/>
        </p:nvSpPr>
        <p:spPr>
          <a:xfrm>
            <a:off x="1995990" y="4789641"/>
            <a:ext cx="1586212" cy="307777"/>
          </a:xfrm>
          <a:prstGeom prst="rect">
            <a:avLst/>
          </a:prstGeom>
        </p:spPr>
        <p:txBody>
          <a:bodyPr wrap="square">
            <a:spAutoFit/>
          </a:bodyPr>
          <a:lstStyle/>
          <a:p>
            <a:r>
              <a:rPr lang="en-US" sz="1400" b="1" dirty="0" smtClean="0">
                <a:latin typeface="+mn-lt"/>
                <a:ea typeface="Helvetica 55 Roman" charset="0"/>
                <a:cs typeface="Arial Narrow"/>
              </a:rPr>
              <a:t>FSW-324-POE</a:t>
            </a:r>
          </a:p>
        </p:txBody>
      </p:sp>
      <p:pic>
        <p:nvPicPr>
          <p:cNvPr id="6" name="Picture 5" descr="FSW-28C-B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06842" y="2223168"/>
            <a:ext cx="1752600" cy="433929"/>
          </a:xfrm>
          <a:prstGeom prst="rect">
            <a:avLst/>
          </a:prstGeom>
        </p:spPr>
      </p:pic>
      <p:pic>
        <p:nvPicPr>
          <p:cNvPr id="31" name="Picture 3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374762"/>
            <a:ext cx="213020" cy="151969"/>
          </a:xfrm>
          <a:prstGeom prst="rect">
            <a:avLst/>
          </a:prstGeom>
        </p:spPr>
      </p:pic>
      <p:sp>
        <p:nvSpPr>
          <p:cNvPr id="32" name="Rectangle 31"/>
          <p:cNvSpPr/>
          <p:nvPr/>
        </p:nvSpPr>
        <p:spPr>
          <a:xfrm>
            <a:off x="1112528" y="2299368"/>
            <a:ext cx="1265714" cy="307777"/>
          </a:xfrm>
          <a:prstGeom prst="rect">
            <a:avLst/>
          </a:prstGeom>
        </p:spPr>
        <p:txBody>
          <a:bodyPr wrap="square">
            <a:spAutoFit/>
          </a:bodyPr>
          <a:lstStyle/>
          <a:p>
            <a:r>
              <a:rPr lang="en-US" sz="1400" b="1" dirty="0" smtClean="0">
                <a:latin typeface="+mn-lt"/>
                <a:ea typeface="Helvetica 55 Roman" charset="0"/>
                <a:cs typeface="Arial Narrow"/>
              </a:rPr>
              <a:t>FSW-28C</a:t>
            </a: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4260" y="6052415"/>
            <a:ext cx="213020" cy="151969"/>
          </a:xfrm>
          <a:prstGeom prst="rect">
            <a:avLst/>
          </a:prstGeom>
        </p:spPr>
      </p:pic>
      <p:sp>
        <p:nvSpPr>
          <p:cNvPr id="30" name="Rectangle 29"/>
          <p:cNvSpPr/>
          <p:nvPr/>
        </p:nvSpPr>
        <p:spPr>
          <a:xfrm>
            <a:off x="1997242" y="5977021"/>
            <a:ext cx="1484612" cy="307777"/>
          </a:xfrm>
          <a:prstGeom prst="rect">
            <a:avLst/>
          </a:prstGeom>
        </p:spPr>
        <p:txBody>
          <a:bodyPr wrap="square">
            <a:spAutoFit/>
          </a:bodyPr>
          <a:lstStyle/>
          <a:p>
            <a:r>
              <a:rPr lang="en-US" sz="1400" b="1" dirty="0" smtClean="0">
                <a:latin typeface="+mn-lt"/>
                <a:ea typeface="Helvetica 55 Roman" charset="0"/>
                <a:cs typeface="Arial Narrow"/>
              </a:rPr>
              <a:t>FSW-448B</a:t>
            </a:r>
          </a:p>
        </p:txBody>
      </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01842" y="5555054"/>
            <a:ext cx="3733800" cy="591378"/>
          </a:xfrm>
          <a:prstGeom prst="rect">
            <a:avLst/>
          </a:prstGeom>
        </p:spPr>
      </p:pic>
      <p:sp>
        <p:nvSpPr>
          <p:cNvPr id="35" name="Rectangle 3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Access level Gigabit Switches with </a:t>
            </a:r>
            <a:r>
              <a:rPr lang="en-US" sz="2000" b="1" dirty="0" smtClean="0">
                <a:solidFill>
                  <a:schemeClr val="bg1"/>
                </a:solidFill>
                <a:cs typeface="Arial Narrow"/>
              </a:rPr>
              <a:t>ease </a:t>
            </a:r>
            <a:r>
              <a:rPr lang="en-US" sz="20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211517"/>
            <a:ext cx="729142" cy="729142"/>
          </a:xfrm>
          <a:prstGeom prst="rect">
            <a:avLst/>
          </a:prstGeom>
        </p:spPr>
      </p:pic>
    </p:spTree>
    <p:extLst>
      <p:ext uri="{BB962C8B-B14F-4D97-AF65-F5344CB8AC3E}">
        <p14:creationId xmlns:p14="http://schemas.microsoft.com/office/powerpoint/2010/main" val="3562016712"/>
      </p:ext>
    </p:extLst>
  </p:cSld>
  <p:clrMapOvr>
    <a:masterClrMapping/>
  </p:clrMapOvr>
  <p:transition xmlns:p14="http://schemas.microsoft.com/office/powerpoint/2010/main" spd="slow">
    <p:wip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476515089"/>
              </p:ext>
            </p:extLst>
          </p:nvPr>
        </p:nvGraphicFramePr>
        <p:xfrm>
          <a:off x="181045" y="1146705"/>
          <a:ext cx="8763000" cy="5099024"/>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734415">
                <a:tc rowSpan="2">
                  <a:txBody>
                    <a:bodyPr/>
                    <a:lstStyle/>
                    <a:p>
                      <a:pPr algn="ctr"/>
                      <a:r>
                        <a:rPr lang="en-US" dirty="0" smtClean="0">
                          <a:solidFill>
                            <a:srgbClr val="FFFFFF"/>
                          </a:solidFill>
                        </a:rPr>
                        <a:t>Data</a:t>
                      </a:r>
                      <a:r>
                        <a:rPr lang="en-US" baseline="0" dirty="0" smtClean="0">
                          <a:solidFill>
                            <a:srgbClr val="FFFFFF"/>
                          </a:solidFill>
                        </a:rPr>
                        <a:t> </a:t>
                      </a:r>
                      <a:r>
                        <a:rPr lang="en-US" dirty="0" smtClean="0">
                          <a:solidFill>
                            <a:srgbClr val="FFFFFF"/>
                          </a:solidFill>
                        </a:rPr>
                        <a:t>Center</a:t>
                      </a:r>
                      <a:endParaRPr lang="en-US" sz="1600" dirty="0" smtClean="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40G</a:t>
                      </a:r>
                      <a:endParaRPr lang="en-US"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r>
              <a:tr h="742863">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dirty="0" smtClean="0">
                          <a:solidFill>
                            <a:srgbClr val="FFFFFF"/>
                          </a:solidFill>
                        </a:rPr>
                        <a:t>10G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2108772">
                <a:tc>
                  <a:txBody>
                    <a:bodyPr/>
                    <a:lstStyle/>
                    <a:p>
                      <a:pPr algn="ctr"/>
                      <a:r>
                        <a:rPr lang="en-US" dirty="0" smtClean="0">
                          <a:solidFill>
                            <a:srgbClr val="FFFFFF"/>
                          </a:solidFill>
                        </a:rPr>
                        <a:t>Secure Access</a:t>
                      </a:r>
                      <a:endParaRPr lang="en-US" sz="1600" dirty="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1G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982495">
                <a:tc gridSpan="2">
                  <a:txBody>
                    <a:bodyPr/>
                    <a:lstStyle/>
                    <a:p>
                      <a:pPr algn="ctr"/>
                      <a:r>
                        <a:rPr lang="en-US" sz="1800" b="1" kern="1200" dirty="0" smtClean="0">
                          <a:solidFill>
                            <a:srgbClr val="FFFFFF"/>
                          </a:solidFill>
                          <a:latin typeface="+mn-lt"/>
                          <a:ea typeface="+mn-ea"/>
                          <a:cs typeface="+mn-cs"/>
                        </a:rPr>
                        <a:t>Access</a:t>
                      </a:r>
                      <a:endParaRPr lang="en-US" sz="18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r>
              <a:tr h="530479">
                <a:tc gridSpan="2">
                  <a:txBody>
                    <a:bodyPr/>
                    <a:lstStyle/>
                    <a:p>
                      <a:pPr algn="ctr"/>
                      <a:endParaRPr lang="en-US"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HelveticaNeue Condensed" charset="0"/>
                          <a:ea typeface="+mn-ea"/>
                          <a:cs typeface="+mn-cs"/>
                        </a:rPr>
                        <a:t>8 ports</a:t>
                      </a:r>
                      <a:endParaRPr kumimoji="0" lang="en-US" sz="1600" b="1" i="0" u="none" strike="noStrike" kern="1200" cap="none" spc="0" normalizeH="0" baseline="0" noProof="0" dirty="0">
                        <a:ln>
                          <a:noFill/>
                        </a:ln>
                        <a:solidFill>
                          <a:schemeClr val="bg1"/>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24 ports</a:t>
                      </a:r>
                      <a:endParaRPr kumimoji="0" lang="en-US" sz="1600" b="1" i="0" u="none" strike="noStrike" kern="1200" cap="none" spc="0" normalizeH="0" baseline="0" noProof="0" dirty="0">
                        <a:ln>
                          <a:noFill/>
                        </a:ln>
                        <a:solidFill>
                          <a:srgbClr val="FFFFFF"/>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a:xfrm>
            <a:off x="457200" y="274638"/>
            <a:ext cx="8229600" cy="565575"/>
          </a:xfrm>
        </p:spPr>
        <p:txBody>
          <a:bodyPr/>
          <a:lstStyle/>
          <a:p>
            <a:r>
              <a:rPr lang="en-US" dirty="0" smtClean="0"/>
              <a:t>FortiSwitch Family</a:t>
            </a:r>
            <a:endParaRPr lang="en-US" dirty="0"/>
          </a:p>
        </p:txBody>
      </p:sp>
      <p:sp>
        <p:nvSpPr>
          <p:cNvPr id="32" name="TextBox 31"/>
          <p:cNvSpPr txBox="1"/>
          <p:nvPr/>
        </p:nvSpPr>
        <p:spPr>
          <a:xfrm>
            <a:off x="2031191" y="49728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a:t>
            </a:r>
            <a:r>
              <a:rPr lang="en-US" sz="1200" b="1" dirty="0">
                <a:solidFill>
                  <a:srgbClr val="000000"/>
                </a:solidFill>
                <a:latin typeface="Arial Narrow"/>
                <a:cs typeface="Arial Narrow"/>
              </a:rPr>
              <a:t>80-POE</a:t>
            </a:r>
          </a:p>
        </p:txBody>
      </p:sp>
      <p:sp>
        <p:nvSpPr>
          <p:cNvPr id="35" name="TextBox 34"/>
          <p:cNvSpPr txBox="1"/>
          <p:nvPr/>
        </p:nvSpPr>
        <p:spPr>
          <a:xfrm>
            <a:off x="3984899" y="49619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FSW-224B-</a:t>
            </a:r>
            <a:r>
              <a:rPr lang="en-US" sz="1200" b="1" dirty="0">
                <a:solidFill>
                  <a:srgbClr val="000000"/>
                </a:solidFill>
                <a:latin typeface="Arial Narrow"/>
                <a:cs typeface="Arial Narrow"/>
              </a:rPr>
              <a:t>POE</a:t>
            </a:r>
          </a:p>
        </p:txBody>
      </p:sp>
      <p:sp>
        <p:nvSpPr>
          <p:cNvPr id="36" name="TextBox 35"/>
          <p:cNvSpPr txBox="1"/>
          <p:nvPr/>
        </p:nvSpPr>
        <p:spPr>
          <a:xfrm>
            <a:off x="3984899" y="52667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FSW-124B-</a:t>
            </a:r>
            <a:r>
              <a:rPr lang="en-US" sz="1200" b="1" dirty="0">
                <a:solidFill>
                  <a:srgbClr val="000000"/>
                </a:solidFill>
                <a:latin typeface="Arial Narrow"/>
                <a:cs typeface="Arial Narrow"/>
              </a:rPr>
              <a:t>POE</a:t>
            </a:r>
          </a:p>
        </p:txBody>
      </p:sp>
      <p:sp>
        <p:nvSpPr>
          <p:cNvPr id="48" name="TextBox 47"/>
          <p:cNvSpPr txBox="1"/>
          <p:nvPr/>
        </p:nvSpPr>
        <p:spPr>
          <a:xfrm>
            <a:off x="2031191" y="387607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FSW-28C</a:t>
            </a:r>
            <a:endParaRPr lang="en-US" sz="1200" b="1" dirty="0">
              <a:solidFill>
                <a:srgbClr val="000000"/>
              </a:solidFill>
              <a:latin typeface="Arial Narrow"/>
              <a:cs typeface="Arial Narrow"/>
            </a:endParaRPr>
          </a:p>
        </p:txBody>
      </p:sp>
      <p:sp>
        <p:nvSpPr>
          <p:cNvPr id="51" name="TextBox 50"/>
          <p:cNvSpPr txBox="1"/>
          <p:nvPr/>
        </p:nvSpPr>
        <p:spPr>
          <a:xfrm>
            <a:off x="3984899" y="4435147"/>
            <a:ext cx="1295400" cy="276999"/>
          </a:xfrm>
          <a:prstGeom prst="rect">
            <a:avLst/>
          </a:prstGeom>
          <a:noFill/>
        </p:spPr>
        <p:txBody>
          <a:bodyPr wrap="square" rtlCol="0">
            <a:spAutoFit/>
          </a:bodyPr>
          <a:lstStyle/>
          <a:p>
            <a:pPr>
              <a:defRPr/>
            </a:pPr>
            <a:r>
              <a:rPr lang="en-US" sz="1200" b="1" dirty="0" smtClean="0">
                <a:latin typeface="Arial Narrow"/>
                <a:cs typeface="Arial Narrow"/>
              </a:rPr>
              <a:t>FSW-124D</a:t>
            </a:r>
            <a:endParaRPr lang="en-US" sz="1200" b="1" dirty="0">
              <a:latin typeface="Arial Narrow"/>
              <a:cs typeface="Arial Narrow"/>
            </a:endParaRPr>
          </a:p>
        </p:txBody>
      </p:sp>
      <p:sp>
        <p:nvSpPr>
          <p:cNvPr id="58" name="TextBox 57"/>
          <p:cNvSpPr txBox="1"/>
          <p:nvPr/>
        </p:nvSpPr>
        <p:spPr>
          <a:xfrm>
            <a:off x="3984899" y="2109945"/>
            <a:ext cx="1295400" cy="276999"/>
          </a:xfrm>
          <a:prstGeom prst="rect">
            <a:avLst/>
          </a:prstGeom>
          <a:noFill/>
        </p:spPr>
        <p:txBody>
          <a:bodyPr wrap="square" rtlCol="0">
            <a:spAutoFit/>
          </a:bodyPr>
          <a:lstStyle/>
          <a:p>
            <a:pPr>
              <a:defRPr/>
            </a:pPr>
            <a:r>
              <a:rPr lang="en-US" sz="1200" b="1" dirty="0" smtClean="0">
                <a:latin typeface="Arial Narrow"/>
                <a:cs typeface="Arial Narrow"/>
              </a:rPr>
              <a:t>FSW-1024D</a:t>
            </a:r>
            <a:endParaRPr lang="en-US" sz="1200" b="1" dirty="0">
              <a:latin typeface="Arial Narrow"/>
              <a:cs typeface="Arial Narrow"/>
            </a:endParaRPr>
          </a:p>
        </p:txBody>
      </p:sp>
      <p:sp>
        <p:nvSpPr>
          <p:cNvPr id="71" name="TextBox 70"/>
          <p:cNvSpPr txBox="1"/>
          <p:nvPr/>
        </p:nvSpPr>
        <p:spPr>
          <a:xfrm>
            <a:off x="5627186" y="1385566"/>
            <a:ext cx="1295400" cy="276999"/>
          </a:xfrm>
          <a:prstGeom prst="rect">
            <a:avLst/>
          </a:prstGeom>
          <a:noFill/>
        </p:spPr>
        <p:txBody>
          <a:bodyPr wrap="square" rtlCol="0">
            <a:spAutoFit/>
          </a:bodyPr>
          <a:lstStyle/>
          <a:p>
            <a:pPr algn="ctr">
              <a:defRPr/>
            </a:pPr>
            <a:r>
              <a:rPr lang="en-US" sz="1200" b="1" dirty="0" smtClean="0">
                <a:latin typeface="Arial Narrow"/>
                <a:cs typeface="Arial Narrow"/>
              </a:rPr>
              <a:t>FSW-3032D</a:t>
            </a:r>
            <a:endParaRPr lang="en-US" sz="1200" b="1" dirty="0">
              <a:latin typeface="Arial Narrow"/>
              <a:cs typeface="Arial Narrow"/>
            </a:endParaRPr>
          </a:p>
        </p:txBody>
      </p:sp>
      <p:sp>
        <p:nvSpPr>
          <p:cNvPr id="73" name="TextBox 72"/>
          <p:cNvSpPr txBox="1"/>
          <p:nvPr/>
        </p:nvSpPr>
        <p:spPr>
          <a:xfrm>
            <a:off x="7944443" y="2098418"/>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FSW-1048D</a:t>
            </a:r>
            <a:endParaRPr lang="en-US" sz="1200" b="1" dirty="0">
              <a:solidFill>
                <a:srgbClr val="000000"/>
              </a:solidFill>
              <a:latin typeface="Arial Narrow"/>
              <a:cs typeface="Arial Narrow"/>
            </a:endParaRPr>
          </a:p>
        </p:txBody>
      </p:sp>
      <p:sp>
        <p:nvSpPr>
          <p:cNvPr id="85" name="TextBox 84"/>
          <p:cNvSpPr txBox="1"/>
          <p:nvPr/>
        </p:nvSpPr>
        <p:spPr>
          <a:xfrm>
            <a:off x="2031191" y="3458516"/>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FSW-108D-</a:t>
            </a:r>
            <a:r>
              <a:rPr lang="en-US" sz="1200" b="1" dirty="0">
                <a:solidFill>
                  <a:srgbClr val="000000"/>
                </a:solidFill>
                <a:latin typeface="Arial Narrow"/>
                <a:cs typeface="Arial Narrow"/>
              </a:rPr>
              <a:t>POE</a:t>
            </a:r>
          </a:p>
        </p:txBody>
      </p:sp>
      <p:sp>
        <p:nvSpPr>
          <p:cNvPr id="61" name="TextBox 60"/>
          <p:cNvSpPr txBox="1"/>
          <p:nvPr/>
        </p:nvSpPr>
        <p:spPr>
          <a:xfrm>
            <a:off x="7968404" y="4145683"/>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FSW-348B</a:t>
            </a:r>
            <a:endParaRPr lang="en-US" sz="1200" b="1" dirty="0">
              <a:solidFill>
                <a:srgbClr val="000000"/>
              </a:solidFill>
              <a:latin typeface="Arial Narrow"/>
              <a:cs typeface="Arial Narrow"/>
            </a:endParaRPr>
          </a:p>
        </p:txBody>
      </p:sp>
      <p:sp>
        <p:nvSpPr>
          <p:cNvPr id="66" name="TextBox 65"/>
          <p:cNvSpPr txBox="1"/>
          <p:nvPr/>
        </p:nvSpPr>
        <p:spPr>
          <a:xfrm>
            <a:off x="7968404" y="3516789"/>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FSW-448B</a:t>
            </a:r>
            <a:endParaRPr lang="en-US" sz="1200" b="1" dirty="0">
              <a:solidFill>
                <a:srgbClr val="000000"/>
              </a:solidFill>
              <a:latin typeface="Arial Narrow"/>
              <a:cs typeface="Arial Narrow"/>
            </a:endParaRPr>
          </a:p>
        </p:txBody>
      </p:sp>
      <p:sp>
        <p:nvSpPr>
          <p:cNvPr id="59" name="TextBox 58"/>
          <p:cNvSpPr txBox="1"/>
          <p:nvPr/>
        </p:nvSpPr>
        <p:spPr>
          <a:xfrm>
            <a:off x="3984899" y="4231951"/>
            <a:ext cx="1295400" cy="276999"/>
          </a:xfrm>
          <a:prstGeom prst="rect">
            <a:avLst/>
          </a:prstGeom>
          <a:noFill/>
        </p:spPr>
        <p:txBody>
          <a:bodyPr wrap="square" rtlCol="0">
            <a:spAutoFit/>
          </a:bodyPr>
          <a:lstStyle/>
          <a:p>
            <a:pPr>
              <a:defRPr/>
            </a:pPr>
            <a:r>
              <a:rPr lang="en-US" sz="1200" b="1" dirty="0" smtClean="0">
                <a:latin typeface="Arial Narrow"/>
                <a:cs typeface="Arial Narrow"/>
              </a:rPr>
              <a:t>FSW-124D-POE</a:t>
            </a:r>
            <a:endParaRPr lang="en-US" sz="1200" b="1" dirty="0">
              <a:latin typeface="Arial Narrow"/>
              <a:cs typeface="Arial Narrow"/>
            </a:endParaRPr>
          </a:p>
        </p:txBody>
      </p:sp>
      <p:pic>
        <p:nvPicPr>
          <p:cNvPr id="50" name="Picture 49"/>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5108535"/>
            <a:ext cx="612140" cy="438404"/>
          </a:xfrm>
          <a:prstGeom prst="rect">
            <a:avLst/>
          </a:prstGeom>
        </p:spPr>
      </p:pic>
      <p:pic>
        <p:nvPicPr>
          <p:cNvPr id="53" name="Picture 5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4925" y="5155542"/>
            <a:ext cx="762635" cy="531495"/>
          </a:xfrm>
          <a:prstGeom prst="rect">
            <a:avLst/>
          </a:prstGeom>
        </p:spPr>
      </p:pic>
      <p:pic>
        <p:nvPicPr>
          <p:cNvPr id="54" name="Picture 53"/>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883178"/>
            <a:ext cx="612140" cy="438404"/>
          </a:xfrm>
          <a:prstGeom prst="rect">
            <a:avLst/>
          </a:prstGeom>
        </p:spPr>
      </p:pic>
      <p:pic>
        <p:nvPicPr>
          <p:cNvPr id="63" name="Picture 62"/>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590692"/>
            <a:ext cx="612140" cy="438404"/>
          </a:xfrm>
          <a:prstGeom prst="rect">
            <a:avLst/>
          </a:prstGeom>
        </p:spPr>
      </p:pic>
      <p:sp>
        <p:nvSpPr>
          <p:cNvPr id="39" name="Rounded Rectangle 38"/>
          <p:cNvSpPr/>
          <p:nvPr/>
        </p:nvSpPr>
        <p:spPr bwMode="auto">
          <a:xfrm>
            <a:off x="1400245" y="5000477"/>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7" name="Rounded Rectangle 86"/>
          <p:cNvSpPr/>
          <p:nvPr/>
        </p:nvSpPr>
        <p:spPr bwMode="auto">
          <a:xfrm>
            <a:off x="1400245" y="3486103"/>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49" name="Rounded Rectangle 48"/>
          <p:cNvSpPr/>
          <p:nvPr/>
        </p:nvSpPr>
        <p:spPr bwMode="auto">
          <a:xfrm>
            <a:off x="1400245" y="3903664"/>
            <a:ext cx="685800" cy="228600"/>
          </a:xfrm>
          <a:prstGeom prst="roundRect">
            <a:avLst>
              <a:gd name="adj" fmla="val 50000"/>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Remote</a:t>
            </a:r>
            <a:endParaRPr kumimoji="0" lang="en-US" sz="1000" b="0" i="0" u="none" strike="noStrike" cap="none" normalizeH="0" baseline="0" dirty="0">
              <a:ln>
                <a:noFill/>
              </a:ln>
              <a:solidFill>
                <a:schemeClr val="bg1"/>
              </a:solidFill>
              <a:effectLst/>
              <a:latin typeface="Arial" charset="0"/>
            </a:endParaRPr>
          </a:p>
        </p:txBody>
      </p:sp>
      <p:pic>
        <p:nvPicPr>
          <p:cNvPr id="67" name="Picture 6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3386" y="4946184"/>
            <a:ext cx="762635" cy="531495"/>
          </a:xfrm>
          <a:prstGeom prst="rect">
            <a:avLst/>
          </a:prstGeom>
        </p:spPr>
      </p:pic>
      <p:pic>
        <p:nvPicPr>
          <p:cNvPr id="68" name="Picture 67"/>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7240" y="4267311"/>
            <a:ext cx="762635" cy="531495"/>
          </a:xfrm>
          <a:prstGeom prst="rect">
            <a:avLst/>
          </a:prstGeom>
        </p:spPr>
      </p:pic>
      <p:pic>
        <p:nvPicPr>
          <p:cNvPr id="70" name="Picture 6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5701" y="4104135"/>
            <a:ext cx="762635" cy="531495"/>
          </a:xfrm>
          <a:prstGeom prst="rect">
            <a:avLst/>
          </a:prstGeom>
        </p:spPr>
      </p:pic>
      <p:sp>
        <p:nvSpPr>
          <p:cNvPr id="38" name="Rounded Rectangle 37"/>
          <p:cNvSpPr/>
          <p:nvPr/>
        </p:nvSpPr>
        <p:spPr bwMode="auto">
          <a:xfrm>
            <a:off x="3345773" y="5295788"/>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45773" y="5021776"/>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57" name="Rounded Rectangle 56"/>
          <p:cNvSpPr/>
          <p:nvPr/>
        </p:nvSpPr>
        <p:spPr bwMode="auto">
          <a:xfrm>
            <a:off x="3345773" y="4257349"/>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0" name="Picture 8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4850" y="1975837"/>
            <a:ext cx="762635" cy="531495"/>
          </a:xfrm>
          <a:prstGeom prst="rect">
            <a:avLst/>
          </a:prstGeom>
        </p:spPr>
      </p:pic>
      <p:pic>
        <p:nvPicPr>
          <p:cNvPr id="92" name="Picture 91"/>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8614" y="3400120"/>
            <a:ext cx="762635" cy="531495"/>
          </a:xfrm>
          <a:prstGeom prst="rect">
            <a:avLst/>
          </a:prstGeom>
        </p:spPr>
      </p:pic>
      <p:sp>
        <p:nvSpPr>
          <p:cNvPr id="52" name="Rounded Rectangle 51"/>
          <p:cNvSpPr/>
          <p:nvPr/>
        </p:nvSpPr>
        <p:spPr bwMode="auto">
          <a:xfrm>
            <a:off x="7432278" y="1967362"/>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sp>
        <p:nvSpPr>
          <p:cNvPr id="46" name="Rounded Rectangle 45"/>
          <p:cNvSpPr/>
          <p:nvPr/>
        </p:nvSpPr>
        <p:spPr bwMode="auto">
          <a:xfrm>
            <a:off x="7505749" y="3391378"/>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10G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47" name="Picture 4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128428" y="2013547"/>
            <a:ext cx="762635" cy="531495"/>
          </a:xfrm>
          <a:prstGeom prst="rect">
            <a:avLst/>
          </a:prstGeom>
        </p:spPr>
      </p:pic>
      <p:pic>
        <p:nvPicPr>
          <p:cNvPr id="60" name="Picture 5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5092161" y="1296293"/>
            <a:ext cx="762635" cy="531495"/>
          </a:xfrm>
          <a:prstGeom prst="rect">
            <a:avLst/>
          </a:prstGeom>
        </p:spPr>
      </p:pic>
      <p:pic>
        <p:nvPicPr>
          <p:cNvPr id="65" name="Picture 64"/>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29378" y="3991248"/>
            <a:ext cx="762635" cy="531495"/>
          </a:xfrm>
          <a:prstGeom prst="rect">
            <a:avLst/>
          </a:prstGeom>
        </p:spPr>
      </p:pic>
      <p:sp>
        <p:nvSpPr>
          <p:cNvPr id="72" name="TextBox 71"/>
          <p:cNvSpPr txBox="1"/>
          <p:nvPr/>
        </p:nvSpPr>
        <p:spPr>
          <a:xfrm>
            <a:off x="3984899" y="38460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a:t>
            </a:r>
            <a:r>
              <a:rPr lang="en-US" sz="1200" b="1" dirty="0">
                <a:solidFill>
                  <a:srgbClr val="000000"/>
                </a:solidFill>
                <a:latin typeface="Arial Narrow"/>
                <a:cs typeface="Arial Narrow"/>
              </a:rPr>
              <a:t>POE</a:t>
            </a:r>
          </a:p>
        </p:txBody>
      </p:sp>
      <p:pic>
        <p:nvPicPr>
          <p:cNvPr id="76" name="Picture 75"/>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58768" y="3694656"/>
            <a:ext cx="762635" cy="531495"/>
          </a:xfrm>
          <a:prstGeom prst="rect">
            <a:avLst/>
          </a:prstGeom>
        </p:spPr>
      </p:pic>
      <p:sp>
        <p:nvSpPr>
          <p:cNvPr id="40" name="TextBox 39"/>
          <p:cNvSpPr txBox="1"/>
          <p:nvPr/>
        </p:nvSpPr>
        <p:spPr>
          <a:xfrm>
            <a:off x="3998759" y="358287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FSW-224D-FPOE</a:t>
            </a:r>
            <a:endParaRPr lang="en-US" sz="1200" b="1" dirty="0">
              <a:solidFill>
                <a:srgbClr val="000000"/>
              </a:solidFill>
              <a:latin typeface="Arial Narrow"/>
              <a:cs typeface="Arial Narrow"/>
            </a:endParaRPr>
          </a:p>
        </p:txBody>
      </p:sp>
      <p:pic>
        <p:nvPicPr>
          <p:cNvPr id="41" name="Picture 40"/>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2628" y="3431436"/>
            <a:ext cx="762635" cy="531495"/>
          </a:xfrm>
          <a:prstGeom prst="rect">
            <a:avLst/>
          </a:prstGeom>
        </p:spPr>
      </p:pic>
      <p:sp>
        <p:nvSpPr>
          <p:cNvPr id="42" name="Rounded Rectangle 41"/>
          <p:cNvSpPr/>
          <p:nvPr/>
        </p:nvSpPr>
        <p:spPr bwMode="auto">
          <a:xfrm>
            <a:off x="3359633" y="358727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0" name="Rounded Rectangle 79"/>
          <p:cNvSpPr/>
          <p:nvPr/>
        </p:nvSpPr>
        <p:spPr bwMode="auto">
          <a:xfrm>
            <a:off x="3345773" y="385049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43" name="Picture 4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5183" y="2802326"/>
            <a:ext cx="762635" cy="531495"/>
          </a:xfrm>
          <a:prstGeom prst="rect">
            <a:avLst/>
          </a:prstGeom>
        </p:spPr>
      </p:pic>
      <p:sp>
        <p:nvSpPr>
          <p:cNvPr id="44" name="Rounded Rectangle 43"/>
          <p:cNvSpPr/>
          <p:nvPr/>
        </p:nvSpPr>
        <p:spPr bwMode="auto">
          <a:xfrm>
            <a:off x="7347519" y="2683104"/>
            <a:ext cx="771027"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45" name="TextBox 44"/>
          <p:cNvSpPr txBox="1"/>
          <p:nvPr/>
        </p:nvSpPr>
        <p:spPr>
          <a:xfrm>
            <a:off x="7962966" y="2793125"/>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FSW-548D-FPOE</a:t>
            </a:r>
            <a:endParaRPr lang="en-US" sz="1200" b="1" dirty="0">
              <a:solidFill>
                <a:srgbClr val="000000"/>
              </a:solidFill>
              <a:latin typeface="Arial Narrow"/>
              <a:cs typeface="Arial Narrow"/>
            </a:endParaRPr>
          </a:p>
        </p:txBody>
      </p:sp>
    </p:spTree>
    <p:extLst>
      <p:ext uri="{BB962C8B-B14F-4D97-AF65-F5344CB8AC3E}">
        <p14:creationId xmlns:p14="http://schemas.microsoft.com/office/powerpoint/2010/main" val="1290518816"/>
      </p:ext>
    </p:extLst>
  </p:cSld>
  <p:clrMapOvr>
    <a:masterClrMapping/>
  </p:clrMapOvr>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 </a:t>
            </a:r>
          </a:p>
          <a:p>
            <a:pPr marL="343047" indent="-343047" defTabSz="914417">
              <a:spcBef>
                <a:spcPct val="20000"/>
              </a:spcBef>
              <a:buFontTx/>
              <a:buChar char="•"/>
            </a:pPr>
            <a:r>
              <a:rPr lang="en-US" sz="1200" dirty="0"/>
              <a:t>8</a:t>
            </a:r>
            <a:r>
              <a:rPr lang="en-US" sz="1200" dirty="0" smtClean="0"/>
              <a:t>x GE RJ45 Switch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2580243778"/>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2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Web &amp; FOS</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Remote LAN Edge Convergence</a:t>
                      </a:r>
                      <a:endParaRPr lang="en-US" sz="1000" dirty="0"/>
                    </a:p>
                  </a:txBody>
                  <a:tcPr marL="61703" marR="61703" marT="34706" marB="34706" anchor="ctr" horzOverflow="overflow"/>
                </a:tc>
              </a:tr>
            </a:tbl>
          </a:graphicData>
        </a:graphic>
      </p:graphicFrame>
      <p:pic>
        <p:nvPicPr>
          <p:cNvPr id="9" name="Picture 8"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pic>
        <p:nvPicPr>
          <p:cNvPr id="2" name="Picture 1" descr="FSW-28C-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371600"/>
            <a:ext cx="4267200" cy="1056523"/>
          </a:xfrm>
          <a:prstGeom prst="rect">
            <a:avLst/>
          </a:prstGeom>
        </p:spPr>
      </p:pic>
      <p:pic>
        <p:nvPicPr>
          <p:cNvPr id="3" name="Picture 2" descr="FSW-28C-B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362200"/>
            <a:ext cx="4267200" cy="1056523"/>
          </a:xfrm>
          <a:prstGeom prst="rect">
            <a:avLst/>
          </a:prstGeom>
        </p:spPr>
      </p:pic>
    </p:spTree>
    <p:extLst>
      <p:ext uri="{BB962C8B-B14F-4D97-AF65-F5344CB8AC3E}">
        <p14:creationId xmlns:p14="http://schemas.microsoft.com/office/powerpoint/2010/main" val="14850982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 </a:t>
            </a:r>
          </a:p>
          <a:p>
            <a:pPr marL="343047" indent="-343047" defTabSz="914417">
              <a:spcBef>
                <a:spcPct val="20000"/>
              </a:spcBef>
              <a:buFontTx/>
              <a:buChar char="•"/>
            </a:pPr>
            <a:r>
              <a:rPr lang="en-US" sz="1200" dirty="0"/>
              <a:t>4x </a:t>
            </a:r>
            <a:r>
              <a:rPr lang="en-US" sz="1200" dirty="0" smtClean="0"/>
              <a:t>GE PoE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7590863"/>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N/A</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unmanaged</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62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Installation of up to 4 wireless FAPs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4098" name="Picture 2"/>
          <p:cNvPicPr>
            <a:picLocks noChangeAspect="1" noChangeArrowheads="1"/>
          </p:cNvPicPr>
          <p:nvPr/>
        </p:nvPicPr>
        <p:blipFill>
          <a:blip r:embed="rId3"/>
          <a:srcRect/>
          <a:stretch>
            <a:fillRect/>
          </a:stretch>
        </p:blipFill>
        <p:spPr bwMode="auto">
          <a:xfrm>
            <a:off x="1065335" y="1764691"/>
            <a:ext cx="4262000" cy="1295032"/>
          </a:xfrm>
          <a:prstGeom prst="rect">
            <a:avLst/>
          </a:prstGeom>
          <a:noFill/>
          <a:ln w="9525">
            <a:noFill/>
            <a:miter lim="800000"/>
            <a:headEnd/>
            <a:tailEnd/>
          </a:ln>
        </p:spPr>
      </p:pic>
      <p:pic>
        <p:nvPicPr>
          <p:cNvPr id="9" name="Picture 8"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spTree>
    <p:extLst>
      <p:ext uri="{BB962C8B-B14F-4D97-AF65-F5344CB8AC3E}">
        <p14:creationId xmlns:p14="http://schemas.microsoft.com/office/powerpoint/2010/main" val="41686322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8x PoE GE RJ45 </a:t>
            </a:r>
          </a:p>
          <a:p>
            <a:pPr marL="343047" indent="-343047" defTabSz="914417">
              <a:spcBef>
                <a:spcPct val="20000"/>
              </a:spcBef>
              <a:buFontTx/>
              <a:buChar char="•"/>
            </a:pPr>
            <a:r>
              <a:rPr lang="en-US" sz="1200" dirty="0" smtClean="0"/>
              <a:t>2x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1287131"/>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 </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75W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1" name="Picture 10" descr="dark_port_sharemedia.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pic>
        <p:nvPicPr>
          <p:cNvPr id="12" name="Picture 11"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200" y="3477927"/>
            <a:ext cx="569690" cy="312735"/>
          </a:xfrm>
          <a:prstGeom prst="rect">
            <a:avLst/>
          </a:prstGeom>
          <a:effectLst/>
        </p:spPr>
      </p:pic>
      <p:pic>
        <p:nvPicPr>
          <p:cNvPr id="4" name="Picture 3"/>
          <p:cNvPicPr>
            <a:picLocks noChangeAspect="1"/>
          </p:cNvPicPr>
          <p:nvPr/>
        </p:nvPicPr>
        <p:blipFill>
          <a:blip r:embed="rId5"/>
          <a:stretch>
            <a:fillRect/>
          </a:stretch>
        </p:blipFill>
        <p:spPr>
          <a:xfrm>
            <a:off x="457200" y="1828800"/>
            <a:ext cx="4953000" cy="1282298"/>
          </a:xfrm>
          <a:prstGeom prst="rect">
            <a:avLst/>
          </a:prstGeom>
        </p:spPr>
      </p:pic>
    </p:spTree>
    <p:extLst>
      <p:ext uri="{BB962C8B-B14F-4D97-AF65-F5344CB8AC3E}">
        <p14:creationId xmlns:p14="http://schemas.microsoft.com/office/powerpoint/2010/main" val="2474607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FE Ports</a:t>
            </a:r>
            <a:endParaRPr lang="en-US" sz="1200" dirty="0"/>
          </a:p>
          <a:p>
            <a:pPr marL="343047" indent="-343047" defTabSz="914417">
              <a:spcBef>
                <a:spcPct val="20000"/>
              </a:spcBef>
              <a:buFontTx/>
              <a:buChar char="•"/>
            </a:pPr>
            <a:r>
              <a:rPr lang="en-US" sz="1200" dirty="0" smtClean="0"/>
              <a:t>12x FE </a:t>
            </a:r>
            <a:r>
              <a:rPr lang="en-US" sz="1200" dirty="0" err="1" smtClean="0"/>
              <a:t>PoE</a:t>
            </a:r>
            <a:r>
              <a:rPr lang="en-US" sz="1200" dirty="0" smtClean="0"/>
              <a:t> Ports</a:t>
            </a:r>
            <a:endParaRPr lang="en-US" sz="1200" dirty="0"/>
          </a:p>
          <a:p>
            <a:pPr marL="343047" indent="-343047" defTabSz="914417">
              <a:spcBef>
                <a:spcPct val="20000"/>
              </a:spcBef>
              <a:buFontTx/>
              <a:buChar char="•"/>
            </a:pPr>
            <a:r>
              <a:rPr lang="en-US" sz="1200" dirty="0"/>
              <a:t>2x </a:t>
            </a:r>
            <a:r>
              <a:rPr lang="en-US" sz="1200" dirty="0" smtClean="0"/>
              <a:t>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612309747"/>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64</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&lt;20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579497" y="2009854"/>
            <a:ext cx="4956531" cy="952468"/>
          </a:xfrm>
          <a:prstGeom prst="rect">
            <a:avLst/>
          </a:prstGeom>
        </p:spPr>
      </p:pic>
      <p:pic>
        <p:nvPicPr>
          <p:cNvPr id="6" name="Picture 5" descr="dark_OutputPort-PO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1" name="Picture 10" descr="dark_port_sharemedia.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spTree>
    <p:extLst>
      <p:ext uri="{BB962C8B-B14F-4D97-AF65-F5344CB8AC3E}">
        <p14:creationId xmlns:p14="http://schemas.microsoft.com/office/powerpoint/2010/main" val="21300143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 RJ45 Ports</a:t>
            </a:r>
            <a:endParaRPr lang="en-US" sz="1200" dirty="0"/>
          </a:p>
          <a:p>
            <a:pPr marL="343047" indent="-343047" defTabSz="914417">
              <a:spcBef>
                <a:spcPct val="20000"/>
              </a:spcBef>
              <a:buFontTx/>
              <a:buChar char="•"/>
            </a:pPr>
            <a:r>
              <a:rPr lang="en-US" sz="1200" dirty="0" smtClean="0"/>
              <a:t>2x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853392159"/>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bl>
          </a:graphicData>
        </a:graphic>
      </p:graphicFrame>
      <p:pic>
        <p:nvPicPr>
          <p:cNvPr id="13" name="Picture 12"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_124D_Front_Top_300ppi-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4746" y="1859493"/>
            <a:ext cx="6008254" cy="1326823"/>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a:t>
            </a:r>
            <a:r>
              <a:rPr lang="en-US" sz="1200" dirty="0"/>
              <a:t>GE RJ45 </a:t>
            </a:r>
            <a:r>
              <a:rPr lang="en-US" sz="1200" dirty="0" smtClean="0"/>
              <a:t>Ports</a:t>
            </a:r>
          </a:p>
          <a:p>
            <a:pPr marL="343047" indent="-343047" defTabSz="914417">
              <a:spcBef>
                <a:spcPct val="20000"/>
              </a:spcBef>
              <a:buFontTx/>
              <a:buChar char="•"/>
            </a:pPr>
            <a:r>
              <a:rPr lang="en-US" sz="1200" dirty="0"/>
              <a:t>12x GE RJ45 </a:t>
            </a:r>
            <a:r>
              <a:rPr lang="en-US" sz="1200" dirty="0" smtClean="0"/>
              <a:t>PoE Ports</a:t>
            </a:r>
            <a:endParaRPr lang="en-US" sz="1200" dirty="0"/>
          </a:p>
          <a:p>
            <a:pPr marL="343047" indent="-343047" defTabSz="914417">
              <a:spcBef>
                <a:spcPct val="20000"/>
              </a:spcBef>
              <a:buFontTx/>
              <a:buChar char="•"/>
            </a:pPr>
            <a:r>
              <a:rPr lang="en-US" sz="1200" dirty="0"/>
              <a:t>2x GE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92996374"/>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78055" y="34770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124D-POE_top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818" y="242454"/>
            <a:ext cx="6477000" cy="4318000"/>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20x GE POE Ports</a:t>
            </a:r>
            <a:endParaRPr lang="en-US" sz="1200" dirty="0"/>
          </a:p>
          <a:p>
            <a:pPr marL="343047" indent="-343047" defTabSz="914417">
              <a:spcBef>
                <a:spcPct val="20000"/>
              </a:spcBef>
              <a:buFontTx/>
              <a:buChar char="•"/>
            </a:pPr>
            <a:r>
              <a:rPr lang="en-US" sz="1200" dirty="0" smtClean="0"/>
              <a:t>4x pairs Shared (POE)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580142637"/>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512</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6" name="Picture 47" descr="dark_OutputPort-POE_p.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000" y="2133600"/>
            <a:ext cx="4724400" cy="643355"/>
          </a:xfrm>
          <a:prstGeom prst="rect">
            <a:avLst/>
          </a:prstGeom>
        </p:spPr>
      </p:pic>
    </p:spTree>
    <p:extLst>
      <p:ext uri="{BB962C8B-B14F-4D97-AF65-F5344CB8AC3E}">
        <p14:creationId xmlns:p14="http://schemas.microsoft.com/office/powerpoint/2010/main" val="38842541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224D-FPOE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 x GE (POE/POE+) Ports</a:t>
            </a:r>
          </a:p>
          <a:p>
            <a:pPr marL="343047" indent="-343047" defTabSz="914417">
              <a:spcBef>
                <a:spcPct val="20000"/>
              </a:spcBef>
              <a:buFontTx/>
              <a:buChar char="•"/>
            </a:pPr>
            <a:r>
              <a:rPr lang="en-US" sz="1200" dirty="0" smtClean="0"/>
              <a:t>4x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456041716"/>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14" name="Picture 13"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3" name="Picture 2"/>
          <p:cNvPicPr>
            <a:picLocks noChangeAspect="1"/>
          </p:cNvPicPr>
          <p:nvPr/>
        </p:nvPicPr>
        <p:blipFill>
          <a:blip r:embed="rId3"/>
          <a:stretch>
            <a:fillRect/>
          </a:stretch>
        </p:blipFill>
        <p:spPr>
          <a:xfrm>
            <a:off x="808181" y="1836377"/>
            <a:ext cx="4872182" cy="990647"/>
          </a:xfrm>
          <a:prstGeom prst="rect">
            <a:avLst/>
          </a:prstGeom>
        </p:spPr>
      </p:pic>
      <p:pic>
        <p:nvPicPr>
          <p:cNvPr id="10" name="Picture 47" descr="dark_OutputPort-POE_p.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16560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FortiWiFi</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51573895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20/20/20 Mbps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20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6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12 Mbps </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10,000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NA</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NA</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1x </a:t>
            </a:r>
            <a:r>
              <a:rPr lang="en-US" sz="1200" dirty="0"/>
              <a:t>ADSL </a:t>
            </a:r>
            <a:r>
              <a:rPr lang="en-US" sz="1200" dirty="0" smtClean="0"/>
              <a:t>Ports </a:t>
            </a:r>
            <a:endParaRPr lang="en-US" sz="1200" dirty="0"/>
          </a:p>
          <a:p>
            <a:pPr marL="343047" indent="-343047" defTabSz="914417">
              <a:spcBef>
                <a:spcPct val="20000"/>
              </a:spcBef>
              <a:buFontTx/>
              <a:buChar char="•"/>
            </a:pPr>
            <a:r>
              <a:rPr lang="en-US" sz="1200" dirty="0" smtClean="0"/>
              <a:t>4x GE RJ45 </a:t>
            </a:r>
            <a:r>
              <a:rPr lang="en-US" sz="1200" dirty="0"/>
              <a:t>Switch </a:t>
            </a:r>
            <a:r>
              <a:rPr lang="en-US" sz="1200" dirty="0" smtClean="0"/>
              <a:t>Ports</a:t>
            </a:r>
            <a:endParaRPr lang="en-US" sz="1200" dirty="0"/>
          </a:p>
        </p:txBody>
      </p:sp>
      <p:pic>
        <p:nvPicPr>
          <p:cNvPr id="11" name="Picture 10"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2905760"/>
            <a:ext cx="569690" cy="312735"/>
          </a:xfrm>
          <a:prstGeom prst="rect">
            <a:avLst/>
          </a:prstGeom>
          <a:effectLst/>
        </p:spPr>
      </p:pic>
      <p:pic>
        <p:nvPicPr>
          <p:cNvPr id="12" name="Picture 11"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2588" y="2868160"/>
            <a:ext cx="582212" cy="363744"/>
          </a:xfrm>
          <a:prstGeom prst="rect">
            <a:avLst/>
          </a:prstGeom>
          <a:effectLst/>
        </p:spPr>
      </p:pic>
      <p:pic>
        <p:nvPicPr>
          <p:cNvPr id="13" name="Picture 12" descr="dark_FortiASICS_SOC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6591" y="2886581"/>
            <a:ext cx="673935" cy="346569"/>
          </a:xfrm>
          <a:prstGeom prst="rect">
            <a:avLst/>
          </a:prstGeom>
          <a:effectLst/>
        </p:spPr>
      </p:pic>
      <p:pic>
        <p:nvPicPr>
          <p:cNvPr id="16" name="Picture 15" descr="dark_port_ads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270" y="2917936"/>
            <a:ext cx="571330" cy="313636"/>
          </a:xfrm>
          <a:prstGeom prst="rect">
            <a:avLst/>
          </a:prstGeom>
        </p:spPr>
      </p:pic>
      <p:pic>
        <p:nvPicPr>
          <p:cNvPr id="14" name="Picture 13"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289865"/>
            <a:ext cx="570839" cy="313871"/>
          </a:xfrm>
          <a:prstGeom prst="rect">
            <a:avLst/>
          </a:prstGeom>
        </p:spPr>
      </p:pic>
      <p:pic>
        <p:nvPicPr>
          <p:cNvPr id="17" name="Picture 16"/>
          <p:cNvPicPr>
            <a:picLocks noChangeAspect="1"/>
          </p:cNvPicPr>
          <p:nvPr/>
        </p:nvPicPr>
        <p:blipFill>
          <a:blip r:embed="rId7"/>
          <a:stretch>
            <a:fillRect/>
          </a:stretch>
        </p:blipFill>
        <p:spPr>
          <a:xfrm>
            <a:off x="885561" y="2365457"/>
            <a:ext cx="3946945" cy="1237203"/>
          </a:xfrm>
          <a:prstGeom prst="rect">
            <a:avLst/>
          </a:prstGeom>
        </p:spPr>
      </p:pic>
      <p:pic>
        <p:nvPicPr>
          <p:cNvPr id="18" name="Picture 17"/>
          <p:cNvPicPr>
            <a:picLocks noChangeAspect="1"/>
          </p:cNvPicPr>
          <p:nvPr/>
        </p:nvPicPr>
        <p:blipFill>
          <a:blip r:embed="rId8"/>
          <a:stretch>
            <a:fillRect/>
          </a:stretch>
        </p:blipFill>
        <p:spPr>
          <a:xfrm>
            <a:off x="831912" y="1287062"/>
            <a:ext cx="4071567" cy="1031464"/>
          </a:xfrm>
          <a:prstGeom prst="rect">
            <a:avLst/>
          </a:prstGeom>
        </p:spPr>
      </p:pic>
    </p:spTree>
    <p:extLst>
      <p:ext uri="{BB962C8B-B14F-4D97-AF65-F5344CB8AC3E}">
        <p14:creationId xmlns:p14="http://schemas.microsoft.com/office/powerpoint/2010/main" val="34443062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with GE POE+</a:t>
            </a:r>
          </a:p>
          <a:p>
            <a:pPr marL="343047" indent="-343047" defTabSz="914417">
              <a:spcBef>
                <a:spcPct val="20000"/>
              </a:spcBef>
              <a:buFontTx/>
              <a:buChar char="•"/>
            </a:pPr>
            <a:r>
              <a:rPr lang="en-US" sz="1200" dirty="0" smtClean="0"/>
              <a:t>16x with GE POE</a:t>
            </a:r>
            <a:endParaRPr lang="en-US" sz="1200" dirty="0"/>
          </a:p>
          <a:p>
            <a:pPr marL="343047" indent="-343047" defTabSz="914417">
              <a:spcBef>
                <a:spcPct val="20000"/>
              </a:spcBef>
              <a:buFontTx/>
              <a:buChar char="•"/>
            </a:pPr>
            <a:r>
              <a:rPr lang="en-US" sz="1200" dirty="0" smtClean="0"/>
              <a:t>4x pairs Shared (POE) GE ports</a:t>
            </a:r>
          </a:p>
          <a:p>
            <a:pPr marL="343047" indent="-343047" defTabSz="914417">
              <a:spcBef>
                <a:spcPct val="20000"/>
              </a:spcBef>
              <a:buFontTx/>
              <a:buChar char="•"/>
            </a:pPr>
            <a:r>
              <a:rPr lang="en-US" sz="1200" dirty="0" smtClean="0"/>
              <a:t>1x GE RJ45 </a:t>
            </a:r>
            <a:r>
              <a:rPr lang="en-US" sz="1200" dirty="0" err="1" smtClean="0"/>
              <a:t>Mgmt</a:t>
            </a:r>
            <a:r>
              <a:rPr lang="en-US" sz="1200" dirty="0" smtClean="0"/>
              <a:t> 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78860292"/>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02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13456" y="1336257"/>
            <a:ext cx="5058821" cy="2425462"/>
          </a:xfrm>
          <a:prstGeom prst="rect">
            <a:avLst/>
          </a:prstGeom>
          <a:noFill/>
          <a:ln w="9525">
            <a:noFill/>
            <a:miter lim="800000"/>
            <a:headEnd/>
            <a:tailEnd/>
          </a:ln>
        </p:spPr>
      </p:pic>
      <p:pic>
        <p:nvPicPr>
          <p:cNvPr id="9" name="Picture 47" descr="dark_OutputPort-POE_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6185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 y="2576095"/>
            <a:ext cx="5486400" cy="105877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pairs Shared GE ports</a:t>
            </a:r>
          </a:p>
        </p:txBody>
      </p:sp>
      <p:graphicFrame>
        <p:nvGraphicFramePr>
          <p:cNvPr id="8" name="Content Placeholder 4"/>
          <p:cNvGraphicFramePr>
            <a:graphicFrameLocks/>
          </p:cNvGraphicFramePr>
          <p:nvPr>
            <p:extLst>
              <p:ext uri="{D42A27DB-BD31-4B8C-83A1-F6EECF244321}">
                <p14:modId xmlns:p14="http://schemas.microsoft.com/office/powerpoint/2010/main" val="396906034"/>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2" name="Picture 1" descr="FSW-348B_Ft.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0668" y="1752600"/>
            <a:ext cx="5478431" cy="1057241"/>
          </a:xfrm>
          <a:prstGeom prst="rect">
            <a:avLst/>
          </a:prstGeom>
        </p:spPr>
      </p:pic>
    </p:spTree>
    <p:extLst>
      <p:ext uri="{BB962C8B-B14F-4D97-AF65-F5344CB8AC3E}">
        <p14:creationId xmlns:p14="http://schemas.microsoft.com/office/powerpoint/2010/main" val="8859675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81878626"/>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4" name="Picture 3"/>
          <p:cNvPicPr>
            <a:picLocks noChangeAspect="1"/>
          </p:cNvPicPr>
          <p:nvPr/>
        </p:nvPicPr>
        <p:blipFill>
          <a:blip r:embed="rId3"/>
          <a:stretch>
            <a:fillRect/>
          </a:stretch>
        </p:blipFill>
        <p:spPr>
          <a:xfrm>
            <a:off x="533400" y="1905000"/>
            <a:ext cx="5029200" cy="1335322"/>
          </a:xfrm>
          <a:prstGeom prst="rect">
            <a:avLst/>
          </a:prstGeom>
        </p:spPr>
      </p:pic>
    </p:spTree>
    <p:extLst>
      <p:ext uri="{BB962C8B-B14F-4D97-AF65-F5344CB8AC3E}">
        <p14:creationId xmlns:p14="http://schemas.microsoft.com/office/powerpoint/2010/main" val="1784451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548D-FPOE</a:t>
            </a:r>
            <a:endParaRPr lang="en-US" b="0" i="0" dirty="0">
              <a:solidFill>
                <a:srgbClr val="000000"/>
              </a:solidFill>
            </a:endParaRPr>
          </a:p>
        </p:txBody>
      </p:sp>
      <p:sp>
        <p:nvSpPr>
          <p:cNvPr id="17" name="TextBox 16"/>
          <p:cNvSpPr txBox="1"/>
          <p:nvPr/>
        </p:nvSpPr>
        <p:spPr>
          <a:xfrm>
            <a:off x="179608" y="5926390"/>
            <a:ext cx="8454431" cy="36933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48 x GE (POE/POE+) Ports</a:t>
            </a:r>
          </a:p>
          <a:p>
            <a:pPr marL="343047" indent="-343047" defTabSz="914417">
              <a:spcBef>
                <a:spcPct val="20000"/>
              </a:spcBef>
              <a:buFontTx/>
              <a:buChar char="•"/>
            </a:pPr>
            <a:r>
              <a:rPr lang="en-US" sz="1200" dirty="0" smtClean="0"/>
              <a:t>4x 10GE SFP slots</a:t>
            </a:r>
          </a:p>
          <a:p>
            <a:pPr marL="343047" indent="-343047" defTabSz="914417">
              <a:spcBef>
                <a:spcPct val="20000"/>
              </a:spcBef>
              <a:buFontTx/>
              <a:buChar char="•"/>
            </a:pPr>
            <a:r>
              <a:rPr lang="en-US" sz="1200" dirty="0" smtClean="0"/>
              <a:t>2x 40GE QSFP+ slots</a:t>
            </a:r>
            <a:endParaRPr lang="en-US" sz="1200" dirty="0"/>
          </a:p>
        </p:txBody>
      </p:sp>
      <p:graphicFrame>
        <p:nvGraphicFramePr>
          <p:cNvPr id="19" name="Content Placeholder 4"/>
          <p:cNvGraphicFramePr>
            <a:graphicFrameLocks/>
          </p:cNvGraphicFramePr>
          <p:nvPr>
            <p:extLst>
              <p:ext uri="{D42A27DB-BD31-4B8C-83A1-F6EECF244321}">
                <p14:modId xmlns:p14="http://schemas.microsoft.com/office/powerpoint/2010/main" val="395581579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336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96,000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20" name="Picture 1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22" name="Picture 47" descr="dark_OutputPort-POE_p.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stretch>
            <a:fillRect/>
          </a:stretch>
        </p:blipFill>
        <p:spPr>
          <a:xfrm>
            <a:off x="669636" y="1741129"/>
            <a:ext cx="4964545" cy="1318963"/>
          </a:xfrm>
          <a:prstGeom prst="rect">
            <a:avLst/>
          </a:prstGeom>
        </p:spPr>
      </p:pic>
    </p:spTree>
    <p:extLst>
      <p:ext uri="{BB962C8B-B14F-4D97-AF65-F5344CB8AC3E}">
        <p14:creationId xmlns:p14="http://schemas.microsoft.com/office/powerpoint/2010/main" val="24459628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a:t>
            </a:r>
            <a:r>
              <a:rPr lang="en-US" sz="1200" dirty="0"/>
              <a:t>/10GE SFP/SFP+ slots</a:t>
            </a:r>
          </a:p>
          <a:p>
            <a:pPr marL="343047" indent="-343047" defTabSz="914417">
              <a:spcBef>
                <a:spcPct val="20000"/>
              </a:spcBef>
              <a:buFontTx/>
              <a:buChar char="•"/>
            </a:pPr>
            <a:r>
              <a:rPr lang="en-US" sz="1200" dirty="0" smtClean="0"/>
              <a:t>1x </a:t>
            </a:r>
            <a:r>
              <a:rPr lang="en-US" sz="1200" dirty="0" err="1" smtClean="0"/>
              <a:t>Mgmt</a:t>
            </a:r>
            <a:r>
              <a:rPr lang="en-US" sz="1200" dirty="0" smtClean="0"/>
              <a:t> port</a:t>
            </a:r>
          </a:p>
        </p:txBody>
      </p:sp>
      <p:graphicFrame>
        <p:nvGraphicFramePr>
          <p:cNvPr id="8" name="Content Placeholder 4"/>
          <p:cNvGraphicFramePr>
            <a:graphicFrameLocks/>
          </p:cNvGraphicFramePr>
          <p:nvPr>
            <p:extLst>
              <p:ext uri="{D42A27DB-BD31-4B8C-83A1-F6EECF244321}">
                <p14:modId xmlns:p14="http://schemas.microsoft.com/office/powerpoint/2010/main" val="238555418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2" name="Picture 1"/>
          <p:cNvPicPr>
            <a:picLocks noChangeAspect="1"/>
          </p:cNvPicPr>
          <p:nvPr/>
        </p:nvPicPr>
        <p:blipFill>
          <a:blip r:embed="rId3"/>
          <a:stretch>
            <a:fillRect/>
          </a:stretch>
        </p:blipFill>
        <p:spPr>
          <a:xfrm>
            <a:off x="381000" y="1752600"/>
            <a:ext cx="5181600" cy="1409700"/>
          </a:xfrm>
          <a:prstGeom prst="rect">
            <a:avLst/>
          </a:prstGeom>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642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a:t>
            </a:r>
            <a:r>
              <a:rPr lang="en-US" sz="1200" dirty="0" smtClean="0"/>
              <a:t>GE/10GE SFP/SFP+ slots</a:t>
            </a:r>
          </a:p>
          <a:p>
            <a:pPr marL="343047" indent="-343047" defTabSz="914417">
              <a:spcBef>
                <a:spcPct val="20000"/>
              </a:spcBef>
              <a:buFontTx/>
              <a:buChar char="•"/>
            </a:pPr>
            <a:r>
              <a:rPr lang="en-US" sz="1200" dirty="0"/>
              <a:t>4</a:t>
            </a:r>
            <a:r>
              <a:rPr lang="en-US" sz="1200" dirty="0" smtClean="0"/>
              <a:t>x 40GE QSFP+ slots</a:t>
            </a:r>
          </a:p>
          <a:p>
            <a:pPr marL="343047" indent="-343047" defTabSz="914417">
              <a:spcBef>
                <a:spcPct val="20000"/>
              </a:spcBef>
              <a:buFontTx/>
              <a:buChar char="•"/>
            </a:pPr>
            <a:r>
              <a:rPr lang="en-US" sz="1200" dirty="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763774719"/>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640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3"/>
          <a:stretch>
            <a:fillRect/>
          </a:stretch>
        </p:blipFill>
        <p:spPr>
          <a:xfrm>
            <a:off x="381000" y="1828800"/>
            <a:ext cx="5334000" cy="1439069"/>
          </a:xfrm>
          <a:prstGeom prst="rect">
            <a:avLst/>
          </a:prstGeom>
        </p:spPr>
      </p:pic>
      <p:sp>
        <p:nvSpPr>
          <p:cNvPr id="9" name="Rectangle 8"/>
          <p:cNvSpPr/>
          <p:nvPr/>
        </p:nvSpPr>
        <p:spPr bwMode="auto">
          <a:xfrm>
            <a:off x="457200" y="249428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493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32x 40 GE QSFP+ ports </a:t>
            </a:r>
          </a:p>
          <a:p>
            <a:pPr marL="343047" indent="-343047" defTabSz="914417">
              <a:spcBef>
                <a:spcPct val="20000"/>
              </a:spcBef>
              <a:buFontTx/>
              <a:buChar char="•"/>
            </a:pPr>
            <a:r>
              <a:rPr lang="en-US" sz="1200" dirty="0" smtClean="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054857373"/>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1280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3" name="Picture 12"/>
          <p:cNvPicPr>
            <a:picLocks noChangeAspect="1"/>
          </p:cNvPicPr>
          <p:nvPr/>
        </p:nvPicPr>
        <p:blipFill>
          <a:blip r:embed="rId3"/>
          <a:stretch>
            <a:fillRect/>
          </a:stretch>
        </p:blipFill>
        <p:spPr>
          <a:xfrm>
            <a:off x="592666" y="1879601"/>
            <a:ext cx="5122333" cy="1450518"/>
          </a:xfrm>
          <a:prstGeom prst="rect">
            <a:avLst/>
          </a:prstGeom>
        </p:spPr>
      </p:pic>
      <p:sp>
        <p:nvSpPr>
          <p:cNvPr id="14" name="Rectangle 13"/>
          <p:cNvSpPr/>
          <p:nvPr/>
        </p:nvSpPr>
        <p:spPr bwMode="auto">
          <a:xfrm>
            <a:off x="620889" y="2525889"/>
            <a:ext cx="94544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6"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8702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016179484"/>
              </p:ext>
            </p:extLst>
          </p:nvPr>
        </p:nvGraphicFramePr>
        <p:xfrm>
          <a:off x="252001" y="1260000"/>
          <a:ext cx="8639998" cy="4276098"/>
        </p:xfrm>
        <a:graphic>
          <a:graphicData uri="http://schemas.openxmlformats.org/drawingml/2006/table">
            <a:tbl>
              <a:tblPr firstRow="1" bandRow="1">
                <a:effectLst/>
                <a:tableStyleId>{073A0DAA-6AF3-43AB-8588-CEC1D06C72B9}</a:tableStyleId>
              </a:tblPr>
              <a:tblGrid>
                <a:gridCol w="1906999"/>
                <a:gridCol w="2244333"/>
                <a:gridCol w="2244333"/>
                <a:gridCol w="2244333"/>
              </a:tblGrid>
              <a:tr h="486172">
                <a:tc>
                  <a:txBody>
                    <a:bodyPr/>
                    <a:lstStyle/>
                    <a:p>
                      <a:endParaRPr lang="en-US" sz="1300" dirty="0"/>
                    </a:p>
                  </a:txBody>
                  <a:tcPr anchor="ctr">
                    <a:solidFill>
                      <a:srgbClr val="3C3C3C"/>
                    </a:solidFill>
                  </a:tcPr>
                </a:tc>
                <a:tc>
                  <a:txBody>
                    <a:bodyPr/>
                    <a:lstStyle/>
                    <a:p>
                      <a:pPr algn="ctr"/>
                      <a:r>
                        <a:rPr lang="en-US" sz="1300" dirty="0" smtClean="0"/>
                        <a:t>FSW-80-POE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FSW-224B-POE</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 RU</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24</a:t>
                      </a:r>
                      <a:r>
                        <a:rPr lang="en-US" sz="1300" b="0" i="0" baseline="0" dirty="0" smtClean="0">
                          <a:solidFill>
                            <a:srgbClr val="36424A"/>
                          </a:solidFill>
                          <a:latin typeface="+mn-lt"/>
                        </a:rPr>
                        <a:t> (incl. 12x </a:t>
                      </a:r>
                      <a:r>
                        <a:rPr lang="en-US" sz="1300" b="0" i="0" baseline="0" dirty="0" err="1" smtClean="0">
                          <a:solidFill>
                            <a:srgbClr val="36424A"/>
                          </a:solidFill>
                          <a:latin typeface="+mn-lt"/>
                        </a:rPr>
                        <a:t>PoE</a:t>
                      </a:r>
                      <a:r>
                        <a:rPr lang="en-US" sz="1300" b="0" i="0" baseline="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solidFill>
                            <a:srgbClr val="36424A"/>
                          </a:solidFill>
                          <a:effectLst/>
                        </a:rPr>
                        <a:t>8x </a:t>
                      </a:r>
                      <a:r>
                        <a:rPr kumimoji="0" lang="en-GB" sz="1300" b="0" i="0" u="none" strike="noStrike" cap="none" normalizeH="0" baseline="0" dirty="0" smtClean="0">
                          <a:ln>
                            <a:noFill/>
                          </a:ln>
                          <a:solidFill>
                            <a:srgbClr val="36424A"/>
                          </a:solidFill>
                          <a:effectLst/>
                          <a:latin typeface="+mn-lt"/>
                        </a:rPr>
                        <a:t>GE RJ45</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solidFill>
                            <a:srgbClr val="36424A"/>
                          </a:solidFill>
                          <a:effectLst/>
                        </a:rPr>
                        <a:t>(incl. 4x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20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 (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6424A"/>
                          </a:solidFill>
                        </a:rPr>
                        <a:t>62 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180W</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Management</a:t>
                      </a:r>
                    </a:p>
                  </a:txBody>
                  <a:tcPr anchor="ctr">
                    <a:solidFill>
                      <a:schemeClr val="accent4"/>
                    </a:solidFill>
                  </a:tcPr>
                </a:tc>
                <a:tc>
                  <a:txBody>
                    <a:bodyPr/>
                    <a:lstStyle/>
                    <a:p>
                      <a:pPr algn="ctr"/>
                      <a:r>
                        <a:rPr lang="en-US" sz="1300" b="0" i="0" dirty="0" smtClean="0">
                          <a:solidFill>
                            <a:srgbClr val="36424A"/>
                          </a:solidFill>
                          <a:latin typeface="+mn-lt"/>
                        </a:rPr>
                        <a:t>None</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only</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&amp; CLI</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DB9</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569284683"/>
      </p:ext>
    </p:extLst>
  </p:cSld>
  <p:clrMapOvr>
    <a:masterClrMapping/>
  </p:clrMapOvr>
  <p:transition xmlns:p14="http://schemas.microsoft.com/office/powerpoint/2010/mai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780198961"/>
              </p:ext>
            </p:extLst>
          </p:nvPr>
        </p:nvGraphicFramePr>
        <p:xfrm>
          <a:off x="252000" y="1260000"/>
          <a:ext cx="8640002" cy="4494774"/>
        </p:xfrm>
        <a:graphic>
          <a:graphicData uri="http://schemas.openxmlformats.org/drawingml/2006/table">
            <a:tbl>
              <a:tblPr firstRow="1" bandRow="1">
                <a:effectLst/>
                <a:tableStyleId>{073A0DAA-6AF3-43AB-8588-CEC1D06C72B9}</a:tableStyleId>
              </a:tblPr>
              <a:tblGrid>
                <a:gridCol w="1907000"/>
                <a:gridCol w="1122167"/>
                <a:gridCol w="1122167"/>
                <a:gridCol w="1122167"/>
                <a:gridCol w="1122167"/>
                <a:gridCol w="1122167"/>
                <a:gridCol w="1122167"/>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FSW-28C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FSW-108D-POE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FSW-224D-FPOE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smtClean="0">
                          <a:ln>
                            <a:noFill/>
                          </a:ln>
                          <a:solidFill>
                            <a:srgbClr val="3C3C3C"/>
                          </a:solidFill>
                          <a:effectLst/>
                          <a:uLnTx/>
                          <a:uFillTx/>
                          <a:latin typeface="+mn-lt"/>
                          <a:ea typeface="+mn-ea"/>
                          <a:cs typeface="+mn-cs"/>
                        </a:rPr>
                        <a:t>1RU</a:t>
                      </a: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b="0" i="0" u="none" strike="noStrike" cap="none" normalizeH="0" baseline="0" dirty="0" smtClean="0">
                          <a:ln>
                            <a:noFill/>
                          </a:ln>
                          <a:solidFill>
                            <a:srgbClr val="3C3C3C"/>
                          </a:solidFill>
                          <a:effectLst/>
                          <a:latin typeface="+mn-lt"/>
                        </a:rPr>
                        <a:t>10x GE RJ45</a:t>
                      </a: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C3C3C"/>
                          </a:solidFill>
                          <a:effectLst/>
                        </a:rPr>
                        <a:t>8x PoE RJ45</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algn="ctr"/>
                      <a:r>
                        <a:rPr lang="en-US" sz="1300" b="0" i="0" dirty="0" smtClean="0">
                          <a:solidFill>
                            <a:srgbClr val="3C3C3C"/>
                          </a:solidFill>
                          <a:latin typeface="+mn-lt"/>
                        </a:rPr>
                        <a:t>24x GE RJ45, 2x</a:t>
                      </a:r>
                      <a:r>
                        <a:rPr lang="en-US" sz="1300" b="0" i="0" baseline="0" dirty="0" smtClean="0">
                          <a:solidFill>
                            <a:srgbClr val="3C3C3C"/>
                          </a:solidFill>
                          <a:latin typeface="+mn-lt"/>
                        </a:rPr>
                        <a:t> GE SFP</a:t>
                      </a:r>
                      <a:endParaRPr lang="en-US" sz="1300" b="0" i="0" dirty="0">
                        <a:solidFill>
                          <a:srgbClr val="3C3C3C"/>
                        </a:solidFill>
                        <a:latin typeface="+mn-lt"/>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24x GE RJ45</a:t>
                      </a:r>
                      <a:r>
                        <a:rPr lang="en-US" sz="1300" b="0" i="0" baseline="0" dirty="0" smtClean="0">
                          <a:solidFill>
                            <a:srgbClr val="3C3C3C"/>
                          </a:solidFill>
                          <a:latin typeface="+mn-lt"/>
                        </a:rPr>
                        <a:t> (incl.</a:t>
                      </a:r>
                      <a:r>
                        <a:rPr lang="en-US" sz="1300" b="0" i="0" dirty="0" smtClean="0">
                          <a:solidFill>
                            <a:srgbClr val="3C3C3C"/>
                          </a:solidFill>
                          <a:latin typeface="+mn-lt"/>
                        </a:rPr>
                        <a:t> 12 PoE), 2x</a:t>
                      </a:r>
                      <a:r>
                        <a:rPr lang="en-US" sz="1300" b="0" i="0" baseline="0" dirty="0" smtClean="0">
                          <a:solidFill>
                            <a:srgbClr val="3C3C3C"/>
                          </a:solidFill>
                          <a:latin typeface="+mn-lt"/>
                        </a:rPr>
                        <a:t> GE SFP</a:t>
                      </a:r>
                      <a:endParaRPr lang="en-US" sz="1300" b="0" i="0" dirty="0" smtClean="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20x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 (incl. 12 PoE)</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24x GE PoE/+, 4x</a:t>
                      </a:r>
                      <a:r>
                        <a:rPr lang="en-US" sz="1300" baseline="0" dirty="0" smtClean="0">
                          <a:solidFill>
                            <a:srgbClr val="3C3C3C"/>
                          </a:solidFill>
                        </a:rPr>
                        <a:t> GE SFP </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75W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100W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370W</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3260185926"/>
      </p:ext>
    </p:extLst>
  </p:cSld>
  <p:clrMapOvr>
    <a:masterClrMapping/>
  </p:clrMapOvr>
  <p:transition xmlns:p14="http://schemas.microsoft.com/office/powerpoint/2010/mai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309015572"/>
              </p:ext>
            </p:extLst>
          </p:nvPr>
        </p:nvGraphicFramePr>
        <p:xfrm>
          <a:off x="252000" y="1260000"/>
          <a:ext cx="8640000" cy="4770201"/>
        </p:xfrm>
        <a:graphic>
          <a:graphicData uri="http://schemas.openxmlformats.org/drawingml/2006/table">
            <a:tbl>
              <a:tblPr firstRow="1" bandRow="1">
                <a:effectLst/>
                <a:tableStyleId>{073A0DAA-6AF3-43AB-8588-CEC1D06C72B9}</a:tableStyleId>
              </a:tblPr>
              <a:tblGrid>
                <a:gridCol w="1907000"/>
                <a:gridCol w="1683250"/>
                <a:gridCol w="1683250"/>
                <a:gridCol w="1683250"/>
                <a:gridCol w="1683250"/>
              </a:tblGrid>
              <a:tr h="389832">
                <a:tc>
                  <a:txBody>
                    <a:bodyPr/>
                    <a:lstStyle/>
                    <a:p>
                      <a:endParaRPr lang="en-US" sz="1300" dirty="0"/>
                    </a:p>
                  </a:txBody>
                  <a:tcPr anchor="ctr">
                    <a:solidFill>
                      <a:srgbClr val="3C3C3C"/>
                    </a:solidFill>
                  </a:tcPr>
                </a:tc>
                <a:tc>
                  <a:txBody>
                    <a:bodyPr/>
                    <a:lstStyle/>
                    <a:p>
                      <a:pPr algn="ctr"/>
                      <a:r>
                        <a:rPr lang="en-US" sz="1300" dirty="0" smtClean="0"/>
                        <a:t>FSW-324B-POE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FSW-548D-FPOE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1RU</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24x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(incl. 20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 4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a:t>
                      </a:r>
                      <a:endParaRPr lang="en-US" sz="1300" b="0" i="0" dirty="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300" b="0" i="0" u="none" strike="noStrike" cap="none" normalizeH="0" baseline="0" dirty="0" smtClean="0">
                          <a:ln>
                            <a:noFill/>
                          </a:ln>
                          <a:solidFill>
                            <a:srgbClr val="3C3C3C"/>
                          </a:solidFill>
                          <a:effectLst/>
                          <a:latin typeface="+mn-lt"/>
                        </a:rPr>
                        <a:t>48x GE RJ45 PoE/+</a:t>
                      </a: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40G QSFP+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750W</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r h="389832">
                <a:tc>
                  <a:txBody>
                    <a:bodyPr/>
                    <a:lstStyle/>
                    <a:p>
                      <a:r>
                        <a:rPr lang="en-US" sz="1300" b="1" dirty="0" smtClean="0">
                          <a:solidFill>
                            <a:schemeClr val="bg1"/>
                          </a:solidFill>
                        </a:rPr>
                        <a:t>FortiLink Stacking</a:t>
                      </a: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 (in Future)</a:t>
                      </a:r>
                    </a:p>
                  </a:txBody>
                  <a:tcPr anchor="ctr">
                    <a:solidFill>
                      <a:srgbClr val="C9C9C9"/>
                    </a:solidFill>
                  </a:tcPr>
                </a:tc>
              </a:tr>
            </a:tbl>
          </a:graphicData>
        </a:graphic>
      </p:graphicFrame>
    </p:spTree>
    <p:extLst>
      <p:ext uri="{BB962C8B-B14F-4D97-AF65-F5344CB8AC3E}">
        <p14:creationId xmlns:p14="http://schemas.microsoft.com/office/powerpoint/2010/main" val="4229238995"/>
      </p:ext>
    </p:extLst>
  </p:cSld>
  <p:clrMapOvr>
    <a:masterClrMapping/>
  </p:clrMapOvr>
  <p:transition xmlns:p14="http://schemas.microsoft.com/office/powerpoint/2010/mai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4826198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800 / 800 / 800 Mbps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000000"/>
                          </a:solidFill>
                          <a:latin typeface="+mn-lt"/>
                        </a:rPr>
                        <a:t>150 Mbps</a:t>
                      </a:r>
                      <a:endParaRPr lang="en-US" sz="1000" b="0" i="0" dirty="0">
                        <a:solidFill>
                          <a:srgbClr val="000000"/>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dirty="0" smtClean="0">
                          <a:solidFill>
                            <a:srgbClr val="000000"/>
                          </a:solidFill>
                        </a:rPr>
                        <a:t>8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b="0" i="0" dirty="0" smtClean="0">
                          <a:solidFill>
                            <a:srgbClr val="000000"/>
                          </a:solidFill>
                          <a:latin typeface="+mn-lt"/>
                        </a:rPr>
                        <a:t>30</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solidFill>
                      <a:schemeClr val="accent4">
                        <a:lumMod val="20000"/>
                        <a:lumOff val="8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200 K</a:t>
                      </a: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3.5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000000"/>
                          </a:solidFill>
                          <a:latin typeface="+mn-lt"/>
                        </a:rPr>
                        <a:t>2/2</a:t>
                      </a:r>
                      <a:endParaRPr lang="en-US" sz="1000" b="0" i="0" dirty="0">
                        <a:solidFill>
                          <a:srgbClr val="000000"/>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000000"/>
                          </a:solidFill>
                          <a:latin typeface="+mn-lt"/>
                        </a:rPr>
                        <a:t>20</a:t>
                      </a:r>
                      <a:endParaRPr lang="en-US" sz="1000" b="0" i="0" dirty="0">
                        <a:solidFill>
                          <a:srgbClr val="000000"/>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000000"/>
                          </a:solidFill>
                          <a:latin typeface="+mn-lt"/>
                        </a:rPr>
                        <a:t>250</a:t>
                      </a:r>
                      <a:endParaRPr lang="en-US" sz="1000" b="0" i="0" dirty="0">
                        <a:solidFill>
                          <a:srgbClr val="000000"/>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000000"/>
                          </a:solidFill>
                          <a:latin typeface="+mn-lt"/>
                        </a:rPr>
                        <a:t>80</a:t>
                      </a:r>
                      <a:endParaRPr lang="en-US" sz="1000" b="0" i="0" dirty="0">
                        <a:solidFill>
                          <a:srgbClr val="000000"/>
                        </a:solidFill>
                        <a:latin typeface="+mn-lt"/>
                      </a:endParaRPr>
                    </a:p>
                  </a:txBody>
                  <a:tcPr marL="61703" marR="61703" marT="34706" marB="34706" anchor="ctr" horzOverflow="overflow">
                    <a:solidFill>
                      <a:schemeClr val="accent4">
                        <a:lumMod val="40000"/>
                        <a:lumOff val="60000"/>
                      </a:schemeClr>
                    </a:solidFill>
                  </a:tcPr>
                </a:tc>
              </a:tr>
            </a:tbl>
          </a:graphicData>
        </a:graphic>
      </p:graphicFrame>
      <p:sp>
        <p:nvSpPr>
          <p:cNvPr id="9" name="Rectangle 47"/>
          <p:cNvSpPr>
            <a:spLocks noChangeArrowheads="1"/>
          </p:cNvSpPr>
          <p:nvPr/>
        </p:nvSpPr>
        <p:spPr bwMode="auto">
          <a:xfrm>
            <a:off x="5867400" y="1295400"/>
            <a:ext cx="2884755" cy="2270334"/>
          </a:xfrm>
          <a:prstGeom prst="rect">
            <a:avLst/>
          </a:prstGeom>
          <a:noFill/>
          <a:ln w="9525">
            <a:noFill/>
            <a:miter lim="800000"/>
            <a:headEnd/>
            <a:tailEnd/>
          </a:ln>
        </p:spPr>
        <p:txBody>
          <a:bodyPr lIns="54853" tIns="27427" rIns="54853" bIns="27427" anchor="ctr">
            <a:prstTxWarp prst="textNoShape">
              <a:avLst/>
            </a:prstTxWarp>
          </a:bodyPr>
          <a:lstStyle/>
          <a:p>
            <a:pPr defTabSz="914417">
              <a:spcBef>
                <a:spcPct val="20000"/>
              </a:spcBef>
            </a:pPr>
            <a:r>
              <a:rPr lang="en-US" sz="1200" b="1" dirty="0" smtClean="0"/>
              <a:t>FortiGate-30D</a:t>
            </a:r>
          </a:p>
          <a:p>
            <a:pPr marL="343047" indent="-343047" defTabSz="914417">
              <a:spcBef>
                <a:spcPct val="20000"/>
              </a:spcBef>
              <a:buFontTx/>
              <a:buChar char="•"/>
            </a:pPr>
            <a:r>
              <a:rPr lang="en-US" sz="1200" dirty="0" smtClean="0"/>
              <a:t>4x GE RJ45 Switch Ports</a:t>
            </a:r>
            <a:endParaRPr lang="en-US" sz="1200" dirty="0"/>
          </a:p>
          <a:p>
            <a:pPr marL="343047" indent="-343047" defTabSz="914417">
              <a:spcBef>
                <a:spcPct val="20000"/>
              </a:spcBef>
              <a:buFontTx/>
              <a:buChar char="•"/>
            </a:pPr>
            <a:r>
              <a:rPr lang="en-US" sz="1200" dirty="0" smtClean="0"/>
              <a:t>1x </a:t>
            </a:r>
            <a:r>
              <a:rPr lang="en-US" sz="1200" dirty="0"/>
              <a:t>G</a:t>
            </a:r>
            <a:r>
              <a:rPr lang="en-US" sz="1200" dirty="0" smtClean="0"/>
              <a:t>E RJ45 WAN Ports</a:t>
            </a:r>
          </a:p>
          <a:p>
            <a:pPr defTabSz="914417">
              <a:spcBef>
                <a:spcPct val="20000"/>
              </a:spcBef>
            </a:pPr>
            <a:endParaRPr lang="en-US" sz="1200" b="1" dirty="0" smtClean="0"/>
          </a:p>
          <a:p>
            <a:pPr defTabSz="914417">
              <a:spcBef>
                <a:spcPct val="20000"/>
              </a:spcBef>
            </a:pPr>
            <a:r>
              <a:rPr lang="en-US" sz="1200" b="1" dirty="0" smtClean="0"/>
              <a:t>FortiWifi-30D</a:t>
            </a:r>
            <a:endParaRPr lang="en-US" sz="1200" b="1" dirty="0"/>
          </a:p>
          <a:p>
            <a:pPr marL="343047" indent="-343047" defTabSz="914417">
              <a:spcBef>
                <a:spcPct val="20000"/>
              </a:spcBef>
              <a:buFontTx/>
              <a:buChar char="•"/>
            </a:pPr>
            <a:r>
              <a:rPr lang="en-US" sz="1200" dirty="0"/>
              <a:t>4x GE RJ45 Switch Ports</a:t>
            </a:r>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smtClean="0">
                <a:latin typeface="Arial" charset="0"/>
              </a:rPr>
              <a:t>WiFi: 802.11a</a:t>
            </a:r>
            <a:r>
              <a:rPr lang="en-US" sz="1200" dirty="0">
                <a:latin typeface="Arial" charset="0"/>
              </a:rPr>
              <a:t>/b/g/</a:t>
            </a:r>
            <a:r>
              <a:rPr lang="en-US" sz="1200" dirty="0" smtClean="0">
                <a:latin typeface="Arial" charset="0"/>
              </a:rPr>
              <a:t>n</a:t>
            </a:r>
            <a:endParaRPr lang="en-US" sz="1200" dirty="0"/>
          </a:p>
          <a:p>
            <a:pPr defTabSz="914417">
              <a:spcBef>
                <a:spcPct val="20000"/>
              </a:spcBef>
            </a:pPr>
            <a:endParaRPr lang="en-US" sz="1200" dirty="0"/>
          </a:p>
        </p:txBody>
      </p:sp>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04148" y="1627482"/>
            <a:ext cx="3667009" cy="1896729"/>
          </a:xfrm>
          <a:prstGeom prst="rect">
            <a:avLst/>
          </a:prstGeom>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5893" y="3352800"/>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23172" y="3382723"/>
            <a:ext cx="569690" cy="312735"/>
          </a:xfrm>
          <a:prstGeom prst="rect">
            <a:avLst/>
          </a:prstGeom>
          <a:effectLst/>
        </p:spPr>
      </p:pic>
      <p:pic>
        <p:nvPicPr>
          <p:cNvPr id="15" name="Picture 14"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5200" y="3376757"/>
            <a:ext cx="570839" cy="313871"/>
          </a:xfrm>
          <a:prstGeom prst="rect">
            <a:avLst/>
          </a:prstGeom>
        </p:spPr>
      </p:pic>
      <p:cxnSp>
        <p:nvCxnSpPr>
          <p:cNvPr id="3" name="Straight Connector 2"/>
          <p:cNvCxnSpPr/>
          <p:nvPr/>
        </p:nvCxnSpPr>
        <p:spPr bwMode="auto">
          <a:xfrm>
            <a:off x="7949946" y="3339475"/>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9" name="Picture 18"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330072"/>
            <a:ext cx="582212" cy="363744"/>
          </a:xfrm>
          <a:prstGeom prst="rect">
            <a:avLst/>
          </a:prstGeom>
          <a:effectLst/>
        </p:spPr>
      </p:pic>
    </p:spTree>
    <p:extLst>
      <p:ext uri="{BB962C8B-B14F-4D97-AF65-F5344CB8AC3E}">
        <p14:creationId xmlns:p14="http://schemas.microsoft.com/office/powerpoint/2010/main" val="19200067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074562977"/>
              </p:ext>
            </p:extLst>
          </p:nvPr>
        </p:nvGraphicFramePr>
        <p:xfrm>
          <a:off x="252000" y="1260000"/>
          <a:ext cx="8639999" cy="3671578"/>
        </p:xfrm>
        <a:graphic>
          <a:graphicData uri="http://schemas.openxmlformats.org/drawingml/2006/table">
            <a:tbl>
              <a:tblPr firstRow="1" bandRow="1">
                <a:effectLst/>
                <a:tableStyleId>{073A0DAA-6AF3-43AB-8588-CEC1D06C72B9}</a:tableStyleId>
              </a:tblPr>
              <a:tblGrid>
                <a:gridCol w="1907000"/>
                <a:gridCol w="2244333"/>
                <a:gridCol w="2244333"/>
                <a:gridCol w="2244333"/>
              </a:tblGrid>
              <a:tr h="48617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FSW-1048D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FSW-3032D</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r>
              <a:tr h="370840">
                <a:tc>
                  <a:txBody>
                    <a:bodyPr/>
                    <a:lstStyle/>
                    <a:p>
                      <a:r>
                        <a:rPr lang="en-US" sz="1300" b="1" dirty="0" smtClean="0">
                          <a:solidFill>
                            <a:schemeClr val="bg1"/>
                          </a:solidFill>
                        </a:rPr>
                        <a:t>PoE 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smtClean="0">
                          <a:solidFill>
                            <a:schemeClr val="bg1"/>
                          </a:solidFill>
                        </a:rPr>
                        <a:t>10GE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48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40GE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4</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32</a:t>
                      </a:r>
                    </a:p>
                  </a:txBody>
                  <a:tcPr anchor="ctr">
                    <a:solidFill>
                      <a:srgbClr val="E4E4E4"/>
                    </a:solidFill>
                  </a:tcPr>
                </a:tc>
              </a:tr>
              <a:tr h="370840">
                <a:tc>
                  <a:txBody>
                    <a:bodyPr/>
                    <a:lstStyle/>
                    <a:p>
                      <a:r>
                        <a:rPr lang="en-US" sz="1300" b="1" dirty="0" smtClean="0">
                          <a:solidFill>
                            <a:schemeClr val="bg1"/>
                          </a:solidFill>
                        </a:rPr>
                        <a:t>Shared Ports (pair)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r>
            </a:tbl>
          </a:graphicData>
        </a:graphic>
      </p:graphicFrame>
    </p:spTree>
    <p:extLst>
      <p:ext uri="{BB962C8B-B14F-4D97-AF65-F5344CB8AC3E}">
        <p14:creationId xmlns:p14="http://schemas.microsoft.com/office/powerpoint/2010/main" val="1914117959"/>
      </p:ext>
    </p:extLst>
  </p:cSld>
  <p:clrMapOvr>
    <a:masterClrMapping/>
  </p:clrMapOvr>
  <p:transition xmlns:p14="http://schemas.microsoft.com/office/powerpoint/2010/mai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86566"/>
            <a:ext cx="729142" cy="729142"/>
          </a:xfrm>
          <a:prstGeom prst="rect">
            <a:avLst/>
          </a:prstGeom>
        </p:spPr>
      </p:pic>
    </p:spTree>
    <p:extLst>
      <p:ext uri="{BB962C8B-B14F-4D97-AF65-F5344CB8AC3E}">
        <p14:creationId xmlns:p14="http://schemas.microsoft.com/office/powerpoint/2010/main" val="2791455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320320921"/>
              </p:ext>
            </p:extLst>
          </p:nvPr>
        </p:nvGraphicFramePr>
        <p:xfrm>
          <a:off x="454527" y="2221763"/>
          <a:ext cx="3399692" cy="230652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Fully integrated features, reduce needs for multiple client solutions</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Enforce compliance and security policies on mobile hosts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Via FortiGate for enterprise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69" y="2686472"/>
            <a:ext cx="4211980" cy="3078773"/>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154330" y="3206344"/>
            <a:ext cx="2095500" cy="3208020"/>
          </a:xfrm>
          <a:prstGeom prst="rect">
            <a:avLst/>
          </a:prstGeom>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1188777"/>
            <a:ext cx="729142" cy="729142"/>
          </a:xfrm>
          <a:prstGeom prst="rect">
            <a:avLst/>
          </a:prstGeom>
        </p:spPr>
      </p:pic>
    </p:spTree>
    <p:extLst>
      <p:ext uri="{BB962C8B-B14F-4D97-AF65-F5344CB8AC3E}">
        <p14:creationId xmlns:p14="http://schemas.microsoft.com/office/powerpoint/2010/main" val="378909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6" y="1103546"/>
            <a:ext cx="4637141" cy="461663"/>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335973233"/>
              </p:ext>
            </p:extLst>
          </p:nvPr>
        </p:nvGraphicFramePr>
        <p:xfrm>
          <a:off x="252000" y="1260000"/>
          <a:ext cx="8640001" cy="4855784"/>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336008">
                <a:tc>
                  <a:txBody>
                    <a:bodyPr/>
                    <a:lstStyle/>
                    <a:p>
                      <a:endParaRPr lang="en-CA" sz="1300" dirty="0"/>
                    </a:p>
                  </a:txBody>
                  <a:tcPr>
                    <a:solidFill>
                      <a:srgbClr val="3C3C3C"/>
                    </a:solidFill>
                  </a:tcPr>
                </a:tc>
                <a:tc>
                  <a:txBody>
                    <a:bodyPr/>
                    <a:lstStyle/>
                    <a:p>
                      <a:pPr algn="ctr"/>
                      <a:r>
                        <a:rPr lang="en-US" sz="1300" dirty="0" smtClean="0"/>
                        <a:t>Windows</a:t>
                      </a:r>
                      <a:endParaRPr lang="en-CA" sz="1300" dirty="0"/>
                    </a:p>
                  </a:txBody>
                  <a:tcPr>
                    <a:solidFill>
                      <a:srgbClr val="3C3C3C"/>
                    </a:solidFill>
                  </a:tcPr>
                </a:tc>
                <a:tc>
                  <a:txBody>
                    <a:bodyPr/>
                    <a:lstStyle/>
                    <a:p>
                      <a:pPr algn="ctr"/>
                      <a:r>
                        <a:rPr lang="en-US" sz="1300" dirty="0" smtClean="0"/>
                        <a:t>Mac OSX</a:t>
                      </a:r>
                      <a:endParaRPr lang="en-CA" sz="1300" dirty="0"/>
                    </a:p>
                  </a:txBody>
                  <a:tcPr>
                    <a:solidFill>
                      <a:srgbClr val="3C3C3C"/>
                    </a:solidFill>
                  </a:tcPr>
                </a:tc>
                <a:tc>
                  <a:txBody>
                    <a:bodyPr/>
                    <a:lstStyle/>
                    <a:p>
                      <a:pPr algn="ctr"/>
                      <a:r>
                        <a:rPr lang="en-CA" sz="1300" dirty="0" err="1" smtClean="0"/>
                        <a:t>iOS</a:t>
                      </a:r>
                      <a:endParaRPr lang="en-CA" sz="1300" dirty="0"/>
                    </a:p>
                  </a:txBody>
                  <a:tcPr>
                    <a:solidFill>
                      <a:srgbClr val="3C3C3C"/>
                    </a:solidFill>
                  </a:tcPr>
                </a:tc>
                <a:tc>
                  <a:txBody>
                    <a:bodyPr/>
                    <a:lstStyle/>
                    <a:p>
                      <a:pPr algn="ctr"/>
                      <a:r>
                        <a:rPr lang="en-CA" sz="1300" dirty="0" smtClean="0"/>
                        <a:t>Android</a:t>
                      </a:r>
                      <a:endParaRPr lang="en-CA" sz="1300" dirty="0"/>
                    </a:p>
                  </a:txBody>
                  <a:tcPr>
                    <a:solidFill>
                      <a:srgbClr val="3C3C3C"/>
                    </a:solidFill>
                  </a:tcPr>
                </a:tc>
              </a:tr>
              <a:tr h="336008">
                <a:tc>
                  <a:txBody>
                    <a:bodyPr/>
                    <a:lstStyle/>
                    <a:p>
                      <a:r>
                        <a:rPr lang="en-US" sz="1300" b="1" dirty="0" smtClean="0">
                          <a:solidFill>
                            <a:srgbClr val="FFFFFF"/>
                          </a:solidFill>
                        </a:rPr>
                        <a:t>IPSec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SSL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chemeClr val="dk1"/>
                          </a:solidFill>
                        </a:rPr>
                        <a:t>Web</a:t>
                      </a:r>
                      <a:r>
                        <a:rPr lang="en-US" sz="1300" b="0" baseline="0" dirty="0" smtClean="0">
                          <a:solidFill>
                            <a:schemeClr val="dk1"/>
                          </a:solidFill>
                        </a:rPr>
                        <a:t> Mode Only</a:t>
                      </a:r>
                      <a:endParaRPr lang="en-CA" sz="1300" b="1" dirty="0" smtClean="0">
                        <a:solidFill>
                          <a:schemeClr val="accent3"/>
                        </a:solidFill>
                      </a:endParaRP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r>
              <a:tr h="336008">
                <a:tc>
                  <a:txBody>
                    <a:bodyPr/>
                    <a:lstStyle/>
                    <a:p>
                      <a:r>
                        <a:rPr lang="en-US" sz="1300" b="1" dirty="0" smtClean="0">
                          <a:solidFill>
                            <a:srgbClr val="FFFFFF"/>
                          </a:solidFill>
                        </a:rPr>
                        <a:t>2FA</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Anti-Virus</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Web Filtering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WAN Optimization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olidFill>
                            <a:schemeClr val="accent3"/>
                          </a:solidFill>
                          <a:latin typeface="Zapf Dingbats"/>
                          <a:ea typeface="Zapf Dingbats"/>
                          <a:cs typeface="Zapf Dingbats"/>
                          <a:sym typeface="Zapf Dingbats"/>
                        </a:rPr>
                        <a:t>✓</a:t>
                      </a:r>
                      <a:endParaRPr lang="en-CA" sz="1300" b="1" dirty="0" smtClean="0">
                        <a:solidFill>
                          <a:schemeClr val="accent3"/>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ym typeface="Symbol"/>
                        </a:rPr>
                        <a:t>-</a:t>
                      </a:r>
                      <a:endParaRPr lang="en-CA" sz="1300" b="1" dirty="0" smtClean="0">
                        <a:solidFill>
                          <a:schemeClr val="bg1">
                            <a:lumMod val="50000"/>
                          </a:schemeClr>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r h="336008">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300" b="1" i="1" u="none" strike="noStrike" kern="1200" cap="none" spc="0" normalizeH="0" baseline="0" noProof="0" dirty="0">
                        <a:ln>
                          <a:noFill/>
                        </a:ln>
                        <a:solidFill>
                          <a:srgbClr val="FFFFFF"/>
                        </a:solidFill>
                        <a:effectLst/>
                        <a:uLnTx/>
                        <a:uFillTx/>
                        <a:latin typeface="+mn-lt"/>
                        <a:ea typeface="+mn-ea"/>
                        <a:cs typeface="+mn-cs"/>
                      </a:endParaRPr>
                    </a:p>
                  </a:txBody>
                  <a:tcPr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3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300" b="1" i="0" u="none" strike="noStrike" kern="1200" cap="none" spc="0" normalizeH="0" baseline="0" noProof="0" dirty="0">
                        <a:ln>
                          <a:noFill/>
                        </a:ln>
                        <a:solidFill>
                          <a:srgbClr val="FFFFFF"/>
                        </a:solidFill>
                        <a:effectLst/>
                        <a:uLnTx/>
                        <a:uFillTx/>
                        <a:latin typeface="+mn-lt"/>
                        <a:ea typeface="+mn-ea"/>
                        <a:cs typeface="+mn-cs"/>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Logging (to</a:t>
                      </a:r>
                      <a:r>
                        <a:rPr lang="en-US" sz="1300" b="1" baseline="0" dirty="0" smtClean="0">
                          <a:solidFill>
                            <a:srgbClr val="FFFFFF"/>
                          </a:solidFill>
                        </a:rPr>
                        <a:t> FMGR/FAZ</a:t>
                      </a:r>
                      <a:r>
                        <a:rPr lang="en-US" sz="1300" b="1" dirty="0" smtClean="0">
                          <a:solidFill>
                            <a:srgbClr val="FFFFFF"/>
                          </a:solidFill>
                        </a:rPr>
                        <a:t>)</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Windows AD SSO Agent</a:t>
                      </a:r>
                      <a:endParaRPr lang="en-CA"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r>
              <a:tr h="336008">
                <a:tc>
                  <a:txBody>
                    <a:bodyPr/>
                    <a:lstStyle/>
                    <a:p>
                      <a:r>
                        <a:rPr lang="en-US" sz="1300" b="1" dirty="0" smtClean="0">
                          <a:solidFill>
                            <a:srgbClr val="FFFFFF"/>
                          </a:solidFill>
                        </a:rPr>
                        <a:t>Application Firewall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Vulnerability Scanning &amp; Reporting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r>
              <a:tr h="336008">
                <a:tc>
                  <a:txBody>
                    <a:bodyPr/>
                    <a:lstStyle/>
                    <a:p>
                      <a:r>
                        <a:rPr lang="en-CA" sz="1300" b="1" dirty="0" smtClean="0">
                          <a:solidFill>
                            <a:srgbClr val="FFFFFF"/>
                          </a:solidFill>
                        </a:rPr>
                        <a:t>Custom Install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bl>
          </a:graphicData>
        </a:graphic>
      </p:graphicFrame>
    </p:spTree>
    <p:extLst>
      <p:ext uri="{BB962C8B-B14F-4D97-AF65-F5344CB8AC3E}">
        <p14:creationId xmlns:p14="http://schemas.microsoft.com/office/powerpoint/2010/main" val="643085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9235"/>
            <a:ext cx="729142" cy="729142"/>
          </a:xfrm>
          <a:prstGeom prst="rect">
            <a:avLst/>
          </a:prstGeom>
        </p:spPr>
      </p:pic>
    </p:spTree>
    <p:extLst>
      <p:ext uri="{BB962C8B-B14F-4D97-AF65-F5344CB8AC3E}">
        <p14:creationId xmlns:p14="http://schemas.microsoft.com/office/powerpoint/2010/main" val="8160918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4987661"/>
              </p:ext>
            </p:extLst>
          </p:nvPr>
        </p:nvGraphicFramePr>
        <p:xfrm>
          <a:off x="454527" y="219929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SSO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091732" y="3151510"/>
            <a:ext cx="2962159" cy="2179592"/>
          </a:xfrm>
          <a:prstGeom prst="rect">
            <a:avLst/>
          </a:prstGeom>
          <a:noFill/>
          <a:ln w="9525">
            <a:noFill/>
            <a:miter lim="800000"/>
            <a:headEnd/>
            <a:tailEnd/>
          </a:ln>
        </p:spPr>
      </p:pic>
      <p:sp>
        <p:nvSpPr>
          <p:cNvPr id="7" name="Rectangle 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Token</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7751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819979" y="2332373"/>
            <a:ext cx="5324021" cy="309655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38658999"/>
              </p:ext>
            </p:extLst>
          </p:nvPr>
        </p:nvGraphicFramePr>
        <p:xfrm>
          <a:off x="454526" y="2222173"/>
          <a:ext cx="3256391" cy="3159743"/>
        </p:xfrm>
        <a:graphic>
          <a:graphicData uri="http://schemas.openxmlformats.org/drawingml/2006/table">
            <a:tbl>
              <a:tblPr bandRow="1">
                <a:tableStyleId>{073A0DAA-6AF3-43AB-8588-CEC1D06C72B9}</a:tableStyleId>
              </a:tblPr>
              <a:tblGrid>
                <a:gridCol w="3256391"/>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Highly</a:t>
                      </a:r>
                      <a:r>
                        <a:rPr lang="en-US" sz="1400" b="1" baseline="0" dirty="0" smtClean="0"/>
                        <a:t> Secure</a:t>
                      </a:r>
                      <a:endParaRPr lang="en-US" sz="14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Pin Protected</a:t>
                      </a:r>
                      <a:r>
                        <a:rPr lang="en-US" sz="12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latin typeface="+mn-lt"/>
                          <a:cs typeface="Arial Narrow" pitchFamily="34" charset="0"/>
                        </a:rPr>
                        <a:t>Brute</a:t>
                      </a:r>
                      <a:r>
                        <a:rPr lang="en-US" sz="12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Encrypted Seed Storage</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7850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FortiAuthenticator (FAC 1.4 and later)</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iOS (iPhone, </a:t>
                      </a:r>
                      <a:r>
                        <a:rPr kumimoji="0" lang="en-US" sz="1200" u="none" strike="noStrike" kern="1200" cap="none" spc="0" normalizeH="0" baseline="0" noProof="0" dirty="0" err="1" smtClean="0">
                          <a:ln>
                            <a:noFill/>
                          </a:ln>
                          <a:effectLst/>
                          <a:uLnTx/>
                          <a:uFillTx/>
                        </a:rPr>
                        <a:t>iPad</a:t>
                      </a:r>
                      <a:r>
                        <a:rPr kumimoji="0" lang="en-US" sz="12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BlackBerry (TBD)</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2335912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2202"/>
            <a:ext cx="729142" cy="729142"/>
          </a:xfrm>
          <a:prstGeom prst="rect">
            <a:avLst/>
          </a:prstGeom>
        </p:spPr>
      </p:pic>
    </p:spTree>
    <p:extLst>
      <p:ext uri="{BB962C8B-B14F-4D97-AF65-F5344CB8AC3E}">
        <p14:creationId xmlns:p14="http://schemas.microsoft.com/office/powerpoint/2010/main" val="23829095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85034369"/>
              </p:ext>
            </p:extLst>
          </p:nvPr>
        </p:nvGraphicFramePr>
        <p:xfrm>
          <a:off x="454526" y="2178072"/>
          <a:ext cx="3622842" cy="3989760"/>
        </p:xfrm>
        <a:graphic>
          <a:graphicData uri="http://schemas.openxmlformats.org/drawingml/2006/table">
            <a:tbl>
              <a:tblPr bandRow="1">
                <a:tableStyleId>{073A0DAA-6AF3-43AB-8588-CEC1D06C72B9}</a:tableStyleId>
              </a:tblPr>
              <a:tblGrid>
                <a:gridCol w="3622842"/>
              </a:tblGrid>
              <a:tr h="7774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Malicious File Quarantine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698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Hundreds of Customizable Charts &amp; Graphs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34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Network &amp; Log Analysis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31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Support for Internal or External SQL Databases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294506" y="2937584"/>
            <a:ext cx="3635304" cy="1560895"/>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028292" y="4219976"/>
            <a:ext cx="3606222" cy="158997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214518"/>
            <a:ext cx="729142" cy="729142"/>
          </a:xfrm>
          <a:prstGeom prst="rect">
            <a:avLst/>
          </a:prstGeom>
        </p:spPr>
      </p:pic>
    </p:spTree>
    <p:extLst>
      <p:ext uri="{BB962C8B-B14F-4D97-AF65-F5344CB8AC3E}">
        <p14:creationId xmlns:p14="http://schemas.microsoft.com/office/powerpoint/2010/main" val="121030005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16767627"/>
              </p:ext>
            </p:extLst>
          </p:nvPr>
        </p:nvGraphicFramePr>
        <p:xfrm>
          <a:off x="252001" y="1260000"/>
          <a:ext cx="8639997" cy="4436893"/>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FAZ-3500E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FAZ-3900E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04071">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75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Arial"/>
                          <a:cs typeface="Arial"/>
                        </a:rPr>
                        <a:t>3,000</a:t>
                      </a:r>
                      <a:endParaRPr lang="en-US" sz="12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mn-lt"/>
                          <a:cs typeface="Arial"/>
                        </a:rPr>
                        <a:t>4,000</a:t>
                      </a:r>
                      <a:endParaRPr lang="en-US" sz="1200" dirty="0">
                        <a:latin typeface="+mn-lt"/>
                        <a:cs typeface="Arial"/>
                      </a:endParaRPr>
                    </a:p>
                  </a:txBody>
                  <a:tcPr anchor="ctr">
                    <a:solidFill>
                      <a:schemeClr val="accent4">
                        <a:lumMod val="40000"/>
                        <a:lumOff val="60000"/>
                      </a:schemeClr>
                    </a:solidFill>
                  </a:tcPr>
                </a:tc>
              </a:tr>
              <a:tr h="591669">
                <a:tc>
                  <a:txBody>
                    <a:bodyPr/>
                    <a:lstStyle/>
                    <a:p>
                      <a:r>
                        <a:rPr lang="en-US" sz="1300" b="1" dirty="0" smtClean="0">
                          <a:solidFill>
                            <a:srgbClr val="FFFFFF"/>
                          </a:solidFill>
                          <a:latin typeface="Arial"/>
                          <a:cs typeface="Arial"/>
                        </a:rPr>
                        <a:t>Sustained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15,000</a:t>
                      </a:r>
                      <a:endParaRPr lang="en-US" sz="1300" dirty="0">
                        <a:latin typeface="Arial"/>
                        <a:cs typeface="Arial"/>
                      </a:endParaRPr>
                    </a:p>
                  </a:txBody>
                  <a:tcPr anchor="ctr">
                    <a:solidFill>
                      <a:srgbClr val="E4E4E4"/>
                    </a:solidFill>
                  </a:tcPr>
                </a:tc>
                <a:tc>
                  <a:txBody>
                    <a:bodyPr/>
                    <a:lstStyle/>
                    <a:p>
                      <a:pPr algn="ctr"/>
                      <a:r>
                        <a:rPr lang="en-US" sz="1200" dirty="0" smtClean="0">
                          <a:latin typeface="+mn-lt"/>
                          <a:cs typeface="Arial"/>
                        </a:rPr>
                        <a:t>36,000</a:t>
                      </a:r>
                      <a:endParaRPr lang="en-US" sz="1200" dirty="0">
                        <a:latin typeface="+mn-lt"/>
                        <a:cs typeface="Arial"/>
                      </a:endParaRPr>
                    </a:p>
                  </a:txBody>
                  <a:tcPr anchor="ctr">
                    <a:solidFill>
                      <a:srgbClr val="E4E4E4"/>
                    </a:solidFill>
                  </a:tcPr>
                </a:tc>
                <a:tc>
                  <a:txBody>
                    <a:bodyPr/>
                    <a:lstStyle/>
                    <a:p>
                      <a:pPr algn="ctr"/>
                      <a:r>
                        <a:rPr lang="en-US" sz="1200" dirty="0" smtClean="0">
                          <a:latin typeface="+mn-lt"/>
                          <a:cs typeface="Arial"/>
                        </a:rPr>
                        <a:t>48,000</a:t>
                      </a:r>
                      <a:endParaRPr lang="en-US" sz="1200" dirty="0">
                        <a:latin typeface="+mn-lt"/>
                        <a:cs typeface="Arial"/>
                      </a:endParaRPr>
                    </a:p>
                  </a:txBody>
                  <a:tcPr anchor="ctr">
                    <a:solidFill>
                      <a:srgbClr val="E4E4E4"/>
                    </a:solidFill>
                  </a:tcPr>
                </a:tc>
              </a:tr>
              <a:tr h="304071">
                <a:tc>
                  <a:txBody>
                    <a:bodyPr/>
                    <a:lstStyle/>
                    <a:p>
                      <a:r>
                        <a:rPr lang="en-US" sz="1300" b="1" dirty="0" smtClean="0">
                          <a:solidFill>
                            <a:srgbClr val="FFFFFF"/>
                          </a:solidFill>
                          <a:latin typeface="Arial"/>
                          <a:cs typeface="Arial"/>
                        </a:rPr>
                        <a:t>Peak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625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60,000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75,000</a:t>
                      </a:r>
                    </a:p>
                  </a:txBody>
                  <a:tcPr anchor="ctr">
                    <a:solidFill>
                      <a:srgbClr val="C9C9C9"/>
                    </a:solidFill>
                  </a:tcPr>
                </a:tc>
              </a:tr>
              <a:tr h="646087">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175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mn-lt"/>
                          <a:ea typeface="+mn-ea"/>
                          <a:cs typeface="Arial"/>
                        </a:rPr>
                        <a:t>4,000</a:t>
                      </a:r>
                    </a:p>
                  </a:txBody>
                  <a:tcPr anchor="ctr">
                    <a:solidFill>
                      <a:srgbClr val="E4E4E4"/>
                    </a:solidFill>
                  </a:tcPr>
                </a:tc>
              </a:tr>
              <a:tr h="492306">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fr-FR" sz="1300" dirty="0" smtClean="0">
                          <a:latin typeface="+mn-lt"/>
                          <a:cs typeface="Arial"/>
                        </a:rPr>
                        <a:t>4x GE RJ45</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4x GE RJ45</a:t>
                      </a:r>
                      <a:endParaRPr lang="en-US" sz="1300" dirty="0">
                        <a:latin typeface="+mn-lt"/>
                        <a:cs typeface="Arial"/>
                      </a:endParaRPr>
                    </a:p>
                  </a:txBody>
                  <a:tcPr anchor="ctr">
                    <a:solidFill>
                      <a:srgbClr val="C9C9C9"/>
                    </a:solidFill>
                  </a:tcPr>
                </a:tc>
                <a:tc>
                  <a:txBody>
                    <a:bodyPr/>
                    <a:lstStyle/>
                    <a:p>
                      <a:pPr algn="ctr"/>
                      <a:r>
                        <a:rPr lang="fr-FR" sz="1300" dirty="0" smtClean="0">
                          <a:latin typeface="+mn-lt"/>
                          <a:cs typeface="Arial"/>
                        </a:rPr>
                        <a:t>6x GE RJ45,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6x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4x GE RJ45,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2x GE RJ45, 2x GE SFP</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2x GE RJ45, 2x GE SFP+</a:t>
                      </a:r>
                      <a:endParaRPr lang="en-US" sz="1300" dirty="0" smtClean="0">
                        <a:latin typeface="+mn-lt"/>
                        <a:cs typeface="Arial"/>
                      </a:endParaRPr>
                    </a:p>
                  </a:txBody>
                  <a:tcPr anchor="ctr">
                    <a:solidFill>
                      <a:srgbClr val="C9C9C9"/>
                    </a:solidFill>
                  </a:tcPr>
                </a:tc>
              </a:tr>
              <a:tr h="492306">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 TB</a:t>
                      </a:r>
                    </a:p>
                  </a:txBody>
                  <a:tcPr anchor="ctr">
                    <a:solidFill>
                      <a:srgbClr val="C9C9C9"/>
                    </a:solidFill>
                  </a:tcPr>
                </a:tc>
                <a:tc>
                  <a:txBody>
                    <a:bodyPr/>
                    <a:lstStyle/>
                    <a:p>
                      <a:pPr algn="ctr"/>
                      <a:r>
                        <a:rPr lang="en-US" sz="1300" dirty="0" smtClean="0">
                          <a:latin typeface="Arial"/>
                          <a:cs typeface="Arial"/>
                        </a:rPr>
                        <a:t>2x 2</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2TB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12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16 TB Max)</a:t>
                      </a:r>
                      <a:r>
                        <a:rPr lang="en-US" sz="1300" dirty="0" smtClean="0">
                          <a:latin typeface="Arial"/>
                          <a:cs typeface="Arial"/>
                        </a:rPr>
                        <a:t>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24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15x 960 GB</a:t>
                      </a:r>
                      <a:endParaRPr lang="en-US" sz="1300" dirty="0" smtClean="0">
                        <a:latin typeface="Arial"/>
                        <a:cs typeface="Arial"/>
                      </a:endParaRPr>
                    </a:p>
                  </a:txBody>
                  <a:tcPr anchor="ctr">
                    <a:solidFill>
                      <a:srgbClr val="C9C9C9"/>
                    </a:solidFill>
                  </a:tcPr>
                </a:tc>
              </a:tr>
              <a:tr h="277858">
                <a:tc>
                  <a:txBody>
                    <a:bodyPr/>
                    <a:lstStyle/>
                    <a:p>
                      <a:r>
                        <a:rPr lang="en-US" sz="1300" b="1" dirty="0" smtClean="0">
                          <a:solidFill>
                            <a:srgbClr val="FFFFFF"/>
                          </a:solidFill>
                          <a:latin typeface="Arial"/>
                          <a:cs typeface="Arial"/>
                        </a:rPr>
                        <a:t>RAID support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No</a:t>
                      </a:r>
                    </a:p>
                  </a:txBody>
                  <a:tcPr anchor="ctr">
                    <a:solidFill>
                      <a:srgbClr val="E4E4E4"/>
                    </a:solidFill>
                  </a:tcPr>
                </a:tc>
                <a:tc>
                  <a:txBody>
                    <a:bodyPr/>
                    <a:lstStyle/>
                    <a:p>
                      <a:pPr algn="ctr"/>
                      <a:r>
                        <a:rPr lang="en-US" sz="1300" dirty="0" smtClean="0">
                          <a:latin typeface="Arial"/>
                          <a:cs typeface="Arial"/>
                        </a:rPr>
                        <a:t>Yes (mirrored)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10,</a:t>
                      </a:r>
                      <a:r>
                        <a:rPr lang="en-US" sz="1300" baseline="0" dirty="0" smtClean="0">
                          <a:latin typeface="Arial"/>
                          <a:cs typeface="Arial"/>
                        </a:rPr>
                        <a:t> 50)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 (RAID 0, 1, 5, 6, 10,</a:t>
                      </a:r>
                      <a:r>
                        <a:rPr lang="en-US" sz="1300" baseline="0" dirty="0" smtClean="0">
                          <a:latin typeface="+mn-lt"/>
                          <a:cs typeface="Arial"/>
                        </a:rPr>
                        <a:t> 50, 60)</a:t>
                      </a:r>
                      <a:endParaRPr lang="en-US" sz="1300" dirty="0" smtClean="0">
                        <a:latin typeface="+mn-lt"/>
                        <a:cs typeface="Arial"/>
                      </a:endParaRPr>
                    </a:p>
                  </a:txBody>
                  <a:tcPr anchor="ctr">
                    <a:solidFill>
                      <a:srgbClr val="E4E4E4"/>
                    </a:solidFill>
                  </a:tcPr>
                </a:tc>
              </a:tr>
            </a:tbl>
          </a:graphicData>
        </a:graphic>
      </p:graphicFrame>
      <p:sp>
        <p:nvSpPr>
          <p:cNvPr id="3" name="Rectangle 2"/>
          <p:cNvSpPr/>
          <p:nvPr/>
        </p:nvSpPr>
        <p:spPr>
          <a:xfrm>
            <a:off x="179249" y="6290901"/>
            <a:ext cx="6477000" cy="215444"/>
          </a:xfrm>
          <a:prstGeom prst="rect">
            <a:avLst/>
          </a:prstGeom>
        </p:spPr>
        <p:txBody>
          <a:bodyPr wrap="square">
            <a:spAutoFit/>
          </a:bodyPr>
          <a:lstStyle/>
          <a:p>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838035967"/>
      </p:ext>
    </p:extLst>
  </p:cSld>
  <p:clrMapOvr>
    <a:masterClrMapping/>
  </p:clrMapOvr>
  <p:transition xmlns:p14="http://schemas.microsoft.com/office/powerpoint/2010/mai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26750432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800 / 800 / 800 Mbps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8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200 K</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3.5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2/2</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250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80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803096" y="1480430"/>
            <a:ext cx="3667009" cy="1896729"/>
          </a:xfrm>
          <a:prstGeom prst="rect">
            <a:avLst/>
          </a:prstGeom>
        </p:spPr>
      </p:pic>
      <p:sp>
        <p:nvSpPr>
          <p:cNvPr id="13" name="Rectangle 47"/>
          <p:cNvSpPr>
            <a:spLocks noChangeArrowheads="1"/>
          </p:cNvSpPr>
          <p:nvPr/>
        </p:nvSpPr>
        <p:spPr bwMode="auto">
          <a:xfrm>
            <a:off x="5867400" y="1143000"/>
            <a:ext cx="31242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a:t>
            </a:r>
            <a:r>
              <a:rPr lang="en-US" sz="1200" dirty="0"/>
              <a:t>GE RJ45 Switch </a:t>
            </a:r>
            <a:r>
              <a:rPr lang="en-US" sz="1200" dirty="0" smtClean="0"/>
              <a:t>Ports (</a:t>
            </a:r>
            <a:r>
              <a:rPr lang="en-US" sz="1200" dirty="0" err="1" smtClean="0"/>
              <a:t>inc.</a:t>
            </a:r>
            <a:r>
              <a:rPr lang="en-US" sz="1200" dirty="0" smtClean="0"/>
              <a:t> 1x PoE)</a:t>
            </a:r>
            <a:endParaRPr lang="en-US" sz="1200" dirty="0"/>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endParaRPr lang="en-US" sz="1200" dirty="0"/>
          </a:p>
          <a:p>
            <a:pPr defTabSz="914417">
              <a:spcBef>
                <a:spcPct val="20000"/>
              </a:spcBef>
            </a:pPr>
            <a:endParaRPr lang="en-US" sz="1200" dirty="0"/>
          </a:p>
        </p:txBody>
      </p:sp>
      <p:pic>
        <p:nvPicPr>
          <p:cNvPr id="19"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07087" y="3465096"/>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67400" y="3070728"/>
            <a:ext cx="685872" cy="354119"/>
          </a:xfrm>
          <a:prstGeom prst="rect">
            <a:avLst/>
          </a:prstGeom>
        </p:spPr>
      </p:pic>
      <p:pic>
        <p:nvPicPr>
          <p:cNvPr id="22" name="Picture 21"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24679" y="3100651"/>
            <a:ext cx="569690" cy="312735"/>
          </a:xfrm>
          <a:prstGeom prst="rect">
            <a:avLst/>
          </a:prstGeom>
          <a:effectLst/>
        </p:spPr>
      </p:pic>
      <p:pic>
        <p:nvPicPr>
          <p:cNvPr id="23" name="Picture 22"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6707" y="3094685"/>
            <a:ext cx="570839" cy="313871"/>
          </a:xfrm>
          <a:prstGeom prst="rect">
            <a:avLst/>
          </a:prstGeom>
        </p:spPr>
      </p:pic>
      <p:cxnSp>
        <p:nvCxnSpPr>
          <p:cNvPr id="24" name="Straight Connector 23"/>
          <p:cNvCxnSpPr/>
          <p:nvPr/>
        </p:nvCxnSpPr>
        <p:spPr bwMode="auto">
          <a:xfrm>
            <a:off x="7951453" y="3057403"/>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002507" y="3048000"/>
            <a:ext cx="582212" cy="363744"/>
          </a:xfrm>
          <a:prstGeom prst="rect">
            <a:avLst/>
          </a:prstGeom>
          <a:effectLst/>
        </p:spPr>
      </p:pic>
    </p:spTree>
    <p:extLst>
      <p:ext uri="{BB962C8B-B14F-4D97-AF65-F5344CB8AC3E}">
        <p14:creationId xmlns:p14="http://schemas.microsoft.com/office/powerpoint/2010/main" val="7482438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7111923"/>
              </p:ext>
            </p:extLst>
          </p:nvPr>
        </p:nvGraphicFramePr>
        <p:xfrm>
          <a:off x="252001" y="1260000"/>
          <a:ext cx="8639999" cy="2430463"/>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FAZ-VM-BASE</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FAZ-VM-GB1</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FAZ-VM-GB25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FAZ-VM-GB100</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r>
              <a:tr h="32933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18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360 Mil</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p>
                  </a:txBody>
                  <a:tcPr anchor="ctr">
                    <a:solidFill>
                      <a:srgbClr val="C9C9C9"/>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+16 TB</a:t>
                      </a:r>
                    </a:p>
                  </a:txBody>
                  <a:tcPr anchor="ctr">
                    <a:solidFill>
                      <a:srgbClr val="C9C9C9"/>
                    </a:solidFill>
                  </a:tcPr>
                </a:tc>
              </a:tr>
              <a:tr h="329339">
                <a:tc>
                  <a:txBody>
                    <a:bodyPr/>
                    <a:lstStyle/>
                    <a:p>
                      <a:r>
                        <a:rPr lang="en-US" sz="1300" b="1" dirty="0" smtClean="0">
                          <a:solidFill>
                            <a:srgbClr val="FFFFFF"/>
                          </a:solidFill>
                          <a:latin typeface="Arial"/>
                          <a:cs typeface="Arial"/>
                        </a:rPr>
                        <a:t>RAID</a:t>
                      </a:r>
                      <a:r>
                        <a:rPr lang="en-US" sz="1300" b="1" baseline="0" dirty="0" smtClean="0">
                          <a:solidFill>
                            <a:srgbClr val="FFFFFF"/>
                          </a:solidFill>
                          <a:latin typeface="Arial"/>
                          <a:cs typeface="Arial"/>
                        </a:rPr>
                        <a:t> Support</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r>
            </a:tbl>
          </a:graphicData>
        </a:graphic>
      </p:graphicFrame>
    </p:spTree>
    <p:extLst>
      <p:ext uri="{BB962C8B-B14F-4D97-AF65-F5344CB8AC3E}">
        <p14:creationId xmlns:p14="http://schemas.microsoft.com/office/powerpoint/2010/main" val="3016623764"/>
      </p:ext>
    </p:extLst>
  </p:cSld>
  <p:clrMapOvr>
    <a:masterClrMapping/>
  </p:clrMapOvr>
  <p:transition xmlns:p14="http://schemas.microsoft.com/office/powerpoint/2010/main" spd="slow">
    <p:wip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8007"/>
            <a:ext cx="729142" cy="729142"/>
          </a:xfrm>
          <a:prstGeom prst="rect">
            <a:avLst/>
          </a:prstGeom>
        </p:spPr>
      </p:pic>
    </p:spTree>
    <p:extLst>
      <p:ext uri="{BB962C8B-B14F-4D97-AF65-F5344CB8AC3E}">
        <p14:creationId xmlns:p14="http://schemas.microsoft.com/office/powerpoint/2010/main" val="3672081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476753422"/>
              </p:ext>
            </p:extLst>
          </p:nvPr>
        </p:nvGraphicFramePr>
        <p:xfrm>
          <a:off x="454526" y="2206630"/>
          <a:ext cx="4144211" cy="2855160"/>
        </p:xfrm>
        <a:graphic>
          <a:graphicData uri="http://schemas.openxmlformats.org/drawingml/2006/table">
            <a:tbl>
              <a:tblPr bandRow="1">
                <a:tableStyleId>{073A0DAA-6AF3-43AB-8588-CEC1D06C72B9}</a:tableStyleId>
              </a:tblPr>
              <a:tblGrid>
                <a:gridCol w="4144211"/>
              </a:tblGrid>
              <a:tr h="683057">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4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device configuration templates to quickly configure a new Fortinet appliance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JSON-based API allows MSSPs to offer administrative web portals to customers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35898" y="4059756"/>
            <a:ext cx="3003534"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09006" y="4418777"/>
            <a:ext cx="2595563"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33164" y="4914254"/>
            <a:ext cx="3208337" cy="118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5943260"/>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1288585755"/>
              </p:ext>
            </p:extLst>
          </p:nvPr>
        </p:nvGraphicFramePr>
        <p:xfrm>
          <a:off x="4759157" y="2206630"/>
          <a:ext cx="3970421" cy="1317480"/>
        </p:xfrm>
        <a:graphic>
          <a:graphicData uri="http://schemas.openxmlformats.org/drawingml/2006/table">
            <a:tbl>
              <a:tblPr bandRow="1">
                <a:tableStyleId>{073A0DAA-6AF3-43AB-8588-CEC1D06C72B9}</a:tableStyleId>
              </a:tblPr>
              <a:tblGrid>
                <a:gridCol w="3970421"/>
              </a:tblGrid>
              <a:tr h="1249949">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Run a local copy of AV, IPS, URL, A/S signature databases.*</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210323"/>
            <a:ext cx="729142" cy="729142"/>
          </a:xfrm>
          <a:prstGeom prst="rect">
            <a:avLst/>
          </a:prstGeom>
        </p:spPr>
      </p:pic>
    </p:spTree>
    <p:extLst>
      <p:ext uri="{BB962C8B-B14F-4D97-AF65-F5344CB8AC3E}">
        <p14:creationId xmlns:p14="http://schemas.microsoft.com/office/powerpoint/2010/main" val="12897299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207269850"/>
              </p:ext>
            </p:extLst>
          </p:nvPr>
        </p:nvGraphicFramePr>
        <p:xfrm>
          <a:off x="251999" y="1260000"/>
          <a:ext cx="8640002" cy="3247482"/>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FMG-3900E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Devices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2x GE,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E4E4E4"/>
                    </a:solidFill>
                  </a:tcPr>
                </a:tc>
                <a:tc>
                  <a:txBody>
                    <a:bodyPr/>
                    <a:lstStyle/>
                    <a:p>
                      <a:pPr algn="ctr"/>
                      <a:r>
                        <a:rPr lang="en-US" sz="1300" dirty="0" smtClean="0">
                          <a:latin typeface="Arial"/>
                          <a:cs typeface="Arial"/>
                        </a:rPr>
                        <a:t>2x 2</a:t>
                      </a:r>
                      <a:r>
                        <a:rPr lang="en-US" sz="1300" baseline="0" dirty="0" smtClean="0">
                          <a:latin typeface="Arial"/>
                          <a:cs typeface="Arial"/>
                        </a:rPr>
                        <a:t>TB</a:t>
                      </a:r>
                    </a:p>
                  </a:txBody>
                  <a:tcPr anchor="ctr">
                    <a:solidFill>
                      <a:srgbClr val="E4E4E4"/>
                    </a:solidFill>
                  </a:tcPr>
                </a:tc>
                <a:tc>
                  <a:txBody>
                    <a:bodyPr/>
                    <a:lstStyle/>
                    <a:p>
                      <a:pPr algn="ctr"/>
                      <a:r>
                        <a:rPr lang="en-US" sz="1300" dirty="0" smtClean="0">
                          <a:latin typeface="Arial"/>
                          <a:cs typeface="Arial"/>
                        </a:rPr>
                        <a:t>4x 2TB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15x 960GB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txBody>
                  <a:tcPr anchor="ctr">
                    <a:solidFill>
                      <a:srgbClr val="E4E4E4"/>
                    </a:solidFill>
                  </a:tcPr>
                </a:tc>
              </a:tr>
              <a:tr h="329339">
                <a:tc>
                  <a:txBody>
                    <a:bodyPr/>
                    <a:lstStyle/>
                    <a:p>
                      <a:r>
                        <a:rPr lang="en-US" sz="1300" b="1" dirty="0" smtClean="0">
                          <a:solidFill>
                            <a:srgbClr val="FFFFFF"/>
                          </a:solidFill>
                          <a:latin typeface="Arial"/>
                          <a:cs typeface="Arial"/>
                        </a:rPr>
                        <a:t>GB Logs/Day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r>
              <a:tr h="329339">
                <a:tc>
                  <a:txBody>
                    <a:bodyPr/>
                    <a:lstStyle/>
                    <a:p>
                      <a:r>
                        <a:rPr lang="en-US" sz="1300" b="1" dirty="0" smtClean="0">
                          <a:solidFill>
                            <a:srgbClr val="FFFFFF"/>
                          </a:solidFill>
                          <a:latin typeface="Arial"/>
                          <a:cs typeface="Arial"/>
                        </a:rPr>
                        <a:t>Locally Hosted Security Content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r>
            </a:tbl>
          </a:graphicData>
        </a:graphic>
      </p:graphicFrame>
    </p:spTree>
    <p:extLst>
      <p:ext uri="{BB962C8B-B14F-4D97-AF65-F5344CB8AC3E}">
        <p14:creationId xmlns:p14="http://schemas.microsoft.com/office/powerpoint/2010/main" val="437350537"/>
      </p:ext>
    </p:extLst>
  </p:cSld>
  <p:clrMapOvr>
    <a:masterClrMapping/>
  </p:clrMapOvr>
  <p:transition xmlns:p14="http://schemas.microsoft.com/office/powerpoint/2010/mai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212204179"/>
              </p:ext>
            </p:extLst>
          </p:nvPr>
        </p:nvGraphicFramePr>
        <p:xfrm>
          <a:off x="252001" y="1260000"/>
          <a:ext cx="8639999" cy="349331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329339">
                <a:tc>
                  <a:txBody>
                    <a:bodyPr/>
                    <a:lstStyle/>
                    <a:p>
                      <a:r>
                        <a:rPr lang="en-US" sz="1300" dirty="0" smtClean="0">
                          <a:latin typeface="Arial"/>
                          <a:cs typeface="Arial"/>
                        </a:rPr>
                        <a:t>Max. Devices</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3C3C3C"/>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 (default/Max)</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+5,000</a:t>
                      </a:r>
                    </a:p>
                  </a:txBody>
                  <a:tcPr anchor="ctr">
                    <a:solidFill>
                      <a:srgbClr val="C9C9C9"/>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GB Logs/day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25</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Virtual NICs</a:t>
                      </a:r>
                    </a:p>
                    <a:p>
                      <a:r>
                        <a:rPr lang="en-US" sz="1300" b="1" dirty="0" smtClean="0">
                          <a:solidFill>
                            <a:srgbClr val="FFFFFF"/>
                          </a:solidFill>
                          <a:latin typeface="Arial"/>
                          <a:cs typeface="Arial"/>
                        </a:rPr>
                        <a:t>(Min/Max)</a:t>
                      </a:r>
                      <a:endParaRPr lang="en-US" sz="1300" b="1" dirty="0">
                        <a:solidFill>
                          <a:srgbClr val="FFFFFF"/>
                        </a:solidFill>
                        <a:latin typeface="Arial"/>
                        <a:cs typeface="Arial"/>
                      </a:endParaRPr>
                    </a:p>
                  </a:txBody>
                  <a:tcPr anchor="ctr">
                    <a:solidFill>
                      <a:schemeClr val="accent4"/>
                    </a:solidFill>
                  </a:tcPr>
                </a:tc>
                <a:tc gridSpan="6">
                  <a:txBody>
                    <a:bodyPr/>
                    <a:lstStyle/>
                    <a:p>
                      <a:pPr algn="ctr"/>
                      <a:r>
                        <a:rPr lang="en-US" sz="1300" dirty="0" smtClean="0">
                          <a:latin typeface="Arial"/>
                          <a:cs typeface="Arial"/>
                        </a:rPr>
                        <a:t>1</a:t>
                      </a:r>
                      <a:r>
                        <a:rPr lang="en-US" sz="1300" baseline="0" dirty="0" smtClean="0">
                          <a:latin typeface="Arial"/>
                          <a:cs typeface="Arial"/>
                        </a:rPr>
                        <a:t> / 4</a:t>
                      </a:r>
                      <a:endParaRPr lang="en-US" sz="1300" dirty="0">
                        <a:latin typeface="Arial"/>
                        <a:cs typeface="Arial"/>
                      </a:endParaRPr>
                    </a:p>
                  </a:txBody>
                  <a:tcPr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80 GB / 16 TB</a:t>
                      </a:r>
                    </a:p>
                  </a:txBody>
                  <a:tcPr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3130162167"/>
      </p:ext>
    </p:extLst>
  </p:cSld>
  <p:clrMapOvr>
    <a:masterClrMapping/>
  </p:clrMapOvr>
  <p:transition xmlns:p14="http://schemas.microsoft.com/office/powerpoint/2010/mai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err="1" smtClean="0">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a:stretch>
            <a:fillRect/>
          </a:stretch>
        </p:blipFill>
        <p:spPr>
          <a:xfrm>
            <a:off x="53472" y="2866409"/>
            <a:ext cx="730800" cy="730800"/>
          </a:xfrm>
          <a:prstGeom prst="rect">
            <a:avLst/>
          </a:prstGeom>
        </p:spPr>
      </p:pic>
    </p:spTree>
    <p:extLst>
      <p:ext uri="{BB962C8B-B14F-4D97-AF65-F5344CB8AC3E}">
        <p14:creationId xmlns:p14="http://schemas.microsoft.com/office/powerpoint/2010/main" val="137084512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2"/>
          <a:stretch>
            <a:fillRect/>
          </a:stretch>
        </p:blipFill>
        <p:spPr>
          <a:xfrm>
            <a:off x="3288632" y="3370985"/>
            <a:ext cx="5507790" cy="3019122"/>
          </a:xfrm>
          <a:prstGeom prst="rect">
            <a:avLst/>
          </a:prstGeom>
        </p:spPr>
      </p:pic>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3922270488"/>
              </p:ext>
            </p:extLst>
          </p:nvPr>
        </p:nvGraphicFramePr>
        <p:xfrm>
          <a:off x="454527" y="2184735"/>
          <a:ext cx="3650536" cy="18661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Visualize your holistic security with dashboards and reports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3"/>
          <a:stretch>
            <a:fillRect/>
          </a:stretch>
        </p:blipFill>
        <p:spPr>
          <a:xfrm>
            <a:off x="507998" y="1208724"/>
            <a:ext cx="730800" cy="730800"/>
          </a:xfrm>
          <a:prstGeom prst="rect">
            <a:avLst/>
          </a:prstGeom>
        </p:spPr>
      </p:pic>
    </p:spTree>
    <p:extLst>
      <p:ext uri="{BB962C8B-B14F-4D97-AF65-F5344CB8AC3E}">
        <p14:creationId xmlns:p14="http://schemas.microsoft.com/office/powerpoint/2010/main" val="500565357"/>
      </p:ext>
    </p:extLst>
  </p:cSld>
  <p:clrMapOvr>
    <a:masterClrMapping/>
  </p:clrMapOvr>
  <p:transition xmlns:p14="http://schemas.microsoft.com/office/powerpoint/2010/main">
    <p:wipe dir="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554467962"/>
              </p:ext>
            </p:extLst>
          </p:nvPr>
        </p:nvGraphicFramePr>
        <p:xfrm>
          <a:off x="252000" y="1260000"/>
          <a:ext cx="8640000" cy="1942783"/>
        </p:xfrm>
        <a:graphic>
          <a:graphicData uri="http://schemas.openxmlformats.org/drawingml/2006/table">
            <a:tbl>
              <a:tblPr firstRow="1" bandRow="1">
                <a:effectLst/>
                <a:tableStyleId>{073A0DAA-6AF3-43AB-8588-CEC1D06C72B9}</a:tableStyleId>
              </a:tblPr>
              <a:tblGrid>
                <a:gridCol w="3241512"/>
                <a:gridCol w="539848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FMR-3000D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Hardware 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3 RU</a:t>
                      </a:r>
                    </a:p>
                  </a:txBody>
                  <a:tcPr anchor="ctr">
                    <a:solidFill>
                      <a:srgbClr val="C9C9C9"/>
                    </a:solidFill>
                  </a:tcPr>
                </a:tc>
              </a:tr>
              <a:tr h="329339">
                <a:tc>
                  <a:txBody>
                    <a:bodyPr/>
                    <a:lstStyle/>
                    <a:p>
                      <a:r>
                        <a:rPr lang="en-US" sz="1300" b="1" dirty="0" smtClean="0">
                          <a:solidFill>
                            <a:srgbClr val="FFFFFF"/>
                          </a:solidFill>
                          <a:latin typeface="+mn-lt"/>
                          <a:cs typeface="Arial"/>
                        </a:rPr>
                        <a:t>Total 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12x GE SFP+</a:t>
                      </a:r>
                    </a:p>
                  </a:txBody>
                  <a:tcPr anchor="ctr">
                    <a:solidFill>
                      <a:schemeClr val="accent4">
                        <a:lumMod val="20000"/>
                        <a:lumOff val="80000"/>
                      </a:schemeClr>
                    </a:solidFill>
                  </a:tcPr>
                </a:tc>
              </a:tr>
              <a:tr h="329339">
                <a:tc>
                  <a:txBody>
                    <a:bodyPr/>
                    <a:lstStyle/>
                    <a:p>
                      <a:r>
                        <a:rPr lang="en-US" sz="1300" b="1" dirty="0" smtClean="0">
                          <a:solidFill>
                            <a:srgbClr val="FFFFFF"/>
                          </a:solidFill>
                          <a:latin typeface="+mn-lt"/>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48 TB (12 blades, 2x 2 TB each) </a:t>
                      </a:r>
                    </a:p>
                  </a:txBody>
                  <a:tcPr anchor="ctr">
                    <a:solidFill>
                      <a:schemeClr val="accent4">
                        <a:lumMod val="20000"/>
                        <a:lumOff val="80000"/>
                      </a:schemeClr>
                    </a:solidFill>
                  </a:tcPr>
                </a:tc>
              </a:tr>
              <a:tr h="329339">
                <a:tc>
                  <a:txBody>
                    <a:bodyPr/>
                    <a:lstStyle/>
                    <a:p>
                      <a:r>
                        <a:rPr lang="en-US" sz="1300" b="1" dirty="0" smtClean="0">
                          <a:solidFill>
                            <a:srgbClr val="FFFFFF"/>
                          </a:solidFill>
                          <a:latin typeface="+mn-lt"/>
                          <a:cs typeface="Arial"/>
                        </a:rPr>
                        <a:t>Removable Blades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12</a:t>
                      </a:r>
                    </a:p>
                  </a:txBody>
                  <a:tcPr anchor="ctr">
                    <a:solidFill>
                      <a:schemeClr val="accent4">
                        <a:lumMod val="20000"/>
                        <a:lumOff val="80000"/>
                      </a:schemeClr>
                    </a:solidFill>
                  </a:tcPr>
                </a:tc>
              </a:tr>
              <a:tr h="329339">
                <a:tc>
                  <a:txBody>
                    <a:bodyPr/>
                    <a:lstStyle/>
                    <a:p>
                      <a:r>
                        <a:rPr lang="en-US" sz="1300" b="1" dirty="0" smtClean="0">
                          <a:solidFill>
                            <a:srgbClr val="FFFFFF"/>
                          </a:solidFill>
                          <a:latin typeface="+mn-lt"/>
                          <a:cs typeface="Arial"/>
                        </a:rPr>
                        <a:t>Redundant Hot Swap Power Supplies </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a:t>
                      </a:r>
                    </a:p>
                  </a:txBody>
                  <a:tcPr anchor="ctr">
                    <a:solidFill>
                      <a:schemeClr val="accent4">
                        <a:lumMod val="20000"/>
                        <a:lumOff val="80000"/>
                      </a:schemeClr>
                    </a:solidFill>
                  </a:tcPr>
                </a:tc>
              </a:tr>
            </a:tbl>
          </a:graphicData>
        </a:graphic>
      </p:graphicFrame>
    </p:spTree>
    <p:extLst>
      <p:ext uri="{BB962C8B-B14F-4D97-AF65-F5344CB8AC3E}">
        <p14:creationId xmlns:p14="http://schemas.microsoft.com/office/powerpoint/2010/main" val="3285222193"/>
      </p:ext>
    </p:extLst>
  </p:cSld>
  <p:clrMapOvr>
    <a:masterClrMapping/>
  </p:clrMapOvr>
  <p:transition xmlns:p14="http://schemas.microsoft.com/office/powerpoint/2010/main">
    <p:wipe dir="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103" y="2850233"/>
            <a:ext cx="735263" cy="736858"/>
          </a:xfrm>
          <a:prstGeom prst="rect">
            <a:avLst/>
          </a:prstGeom>
        </p:spPr>
      </p:pic>
    </p:spTree>
    <p:extLst>
      <p:ext uri="{BB962C8B-B14F-4D97-AF65-F5344CB8AC3E}">
        <p14:creationId xmlns:p14="http://schemas.microsoft.com/office/powerpoint/2010/main" val="36218716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264356"/>
              </p:ext>
            </p:extLst>
          </p:nvPr>
        </p:nvGraphicFramePr>
        <p:xfrm>
          <a:off x="454527" y="2184735"/>
          <a:ext cx="3650536" cy="358668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Receives file sample using integration with FortiGate</a:t>
                      </a:r>
                      <a:r>
                        <a:rPr lang="en-US" sz="12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Detailed analysis reports and real-time monitoring and alerting</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952978"/>
            <a:ext cx="1022016" cy="681774"/>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3452171"/>
            <a:ext cx="953558" cy="14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4238779"/>
            <a:ext cx="1273308" cy="89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33754" y="4877492"/>
            <a:ext cx="327398"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File Submission</a:t>
            </a:r>
          </a:p>
        </p:txBody>
      </p:sp>
      <p:grpSp>
        <p:nvGrpSpPr>
          <p:cNvPr id="43" name="Group 42"/>
          <p:cNvGrpSpPr/>
          <p:nvPr/>
        </p:nvGrpSpPr>
        <p:grpSpPr>
          <a:xfrm>
            <a:off x="5874776" y="4801790"/>
            <a:ext cx="1271289" cy="883552"/>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974296" y="3100806"/>
            <a:ext cx="351764" cy="444898"/>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465244" y="3778575"/>
            <a:ext cx="2240245"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6" y="3323255"/>
            <a:ext cx="1693551" cy="915524"/>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4267200"/>
            <a:ext cx="1385454" cy="523220"/>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Malicious Analysis output</a:t>
            </a:r>
          </a:p>
        </p:txBody>
      </p:sp>
      <p:sp>
        <p:nvSpPr>
          <p:cNvPr id="50" name="TextBox 49"/>
          <p:cNvSpPr txBox="1"/>
          <p:nvPr/>
        </p:nvSpPr>
        <p:spPr>
          <a:xfrm>
            <a:off x="4191000" y="2971800"/>
            <a:ext cx="3158521"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213729" y="4032548"/>
            <a:ext cx="1408617"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5" y="3766713"/>
            <a:ext cx="496455" cy="50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5587205"/>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4267853"/>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3005641"/>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Centralized File Analysis</a:t>
            </a:r>
          </a:p>
        </p:txBody>
      </p:sp>
      <p:sp>
        <p:nvSpPr>
          <p:cNvPr id="74" name="Oval 73"/>
          <p:cNvSpPr/>
          <p:nvPr/>
        </p:nvSpPr>
        <p:spPr bwMode="auto">
          <a:xfrm>
            <a:off x="4317685" y="5621840"/>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3" y="4972989"/>
            <a:ext cx="443345" cy="443345"/>
          </a:xfrm>
          <a:prstGeom prst="rect">
            <a:avLst/>
          </a:prstGeom>
        </p:spPr>
      </p:pic>
      <p:sp>
        <p:nvSpPr>
          <p:cNvPr id="76" name="TextBox 75"/>
          <p:cNvSpPr txBox="1"/>
          <p:nvPr/>
        </p:nvSpPr>
        <p:spPr>
          <a:xfrm>
            <a:off x="4546285" y="4936040"/>
            <a:ext cx="357909" cy="461665"/>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Threat Protection solution designed to identify </a:t>
            </a:r>
            <a:r>
              <a:rPr lang="en-US" sz="2000" b="1" dirty="0" smtClean="0">
                <a:solidFill>
                  <a:schemeClr val="bg1"/>
                </a:solidFill>
                <a:cs typeface="Arial Narrow"/>
              </a:rPr>
              <a:t>and </a:t>
            </a:r>
            <a:r>
              <a:rPr lang="en-US" sz="20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3" y="1179181"/>
            <a:ext cx="735263" cy="736858"/>
          </a:xfrm>
          <a:prstGeom prst="rect">
            <a:avLst/>
          </a:prstGeom>
        </p:spPr>
      </p:pic>
    </p:spTree>
    <p:extLst>
      <p:ext uri="{BB962C8B-B14F-4D97-AF65-F5344CB8AC3E}">
        <p14:creationId xmlns:p14="http://schemas.microsoft.com/office/powerpoint/2010/main" val="227569823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FortiWiFi 60CM</a:t>
            </a:r>
          </a:p>
        </p:txBody>
      </p:sp>
      <p:pic>
        <p:nvPicPr>
          <p:cNvPr id="2" name="Picture 1"/>
          <p:cNvPicPr>
            <a:picLocks noChangeAspect="1"/>
          </p:cNvPicPr>
          <p:nvPr/>
        </p:nvPicPr>
        <p:blipFill>
          <a:blip r:embed="rId3"/>
          <a:stretch>
            <a:fillRect/>
          </a:stretch>
        </p:blipFill>
        <p:spPr>
          <a:xfrm>
            <a:off x="841522" y="2285425"/>
            <a:ext cx="3787600" cy="1371372"/>
          </a:xfrm>
          <a:prstGeom prst="rect">
            <a:avLst/>
          </a:prstGeom>
        </p:spPr>
      </p:pic>
      <p:pic>
        <p:nvPicPr>
          <p:cNvPr id="3" name="Picture 2"/>
          <p:cNvPicPr>
            <a:picLocks noChangeAspect="1"/>
          </p:cNvPicPr>
          <p:nvPr/>
        </p:nvPicPr>
        <p:blipFill>
          <a:blip r:embed="rId4"/>
          <a:stretch>
            <a:fillRect/>
          </a:stretch>
        </p:blipFill>
        <p:spPr>
          <a:xfrm>
            <a:off x="839274" y="1302181"/>
            <a:ext cx="3789848" cy="913513"/>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391429040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 / 1 / 1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135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de-DE" sz="1000" b="0" i="0" dirty="0" smtClean="0">
                          <a:solidFill>
                            <a:srgbClr val="000000"/>
                          </a:solidFill>
                          <a:latin typeface="+mn-lt"/>
                        </a:rPr>
                        <a:t>20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400,000 </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5</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Port</a:t>
            </a:r>
          </a:p>
          <a:p>
            <a:pPr marL="343047" indent="-343047" defTabSz="914417">
              <a:spcBef>
                <a:spcPct val="20000"/>
              </a:spcBef>
              <a:buFontTx/>
              <a:buChar char="•"/>
            </a:pPr>
            <a:r>
              <a:rPr lang="en-US" sz="1200" dirty="0"/>
              <a:t>5x </a:t>
            </a:r>
            <a:r>
              <a:rPr lang="en-US" sz="1200" dirty="0" smtClean="0"/>
              <a:t>GE RJ45 Configurable </a:t>
            </a:r>
            <a:r>
              <a:rPr lang="en-US" sz="1200" dirty="0"/>
              <a:t>Ports</a:t>
            </a:r>
          </a:p>
          <a:p>
            <a:pPr marL="343047" indent="-343047" defTabSz="914417">
              <a:spcBef>
                <a:spcPct val="20000"/>
              </a:spcBef>
              <a:buFontTx/>
              <a:buChar char="•"/>
            </a:pPr>
            <a:r>
              <a:rPr lang="en-US" sz="1200" dirty="0" err="1"/>
              <a:t>ExpressCard</a:t>
            </a:r>
            <a:r>
              <a:rPr lang="en-US" sz="1200" dirty="0"/>
              <a:t> </a:t>
            </a:r>
            <a:r>
              <a:rPr lang="en-US" sz="1200" dirty="0" smtClean="0"/>
              <a:t>Slot</a:t>
            </a:r>
            <a:endParaRPr lang="en-US" sz="1200" dirty="0"/>
          </a:p>
        </p:txBody>
      </p:sp>
      <p:pic>
        <p:nvPicPr>
          <p:cNvPr id="11" name="Picture 10"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2" name="Picture 11"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1400" y="3074424"/>
            <a:ext cx="582212" cy="363744"/>
          </a:xfrm>
          <a:prstGeom prst="rect">
            <a:avLst/>
          </a:prstGeom>
          <a:effectLst/>
        </p:spPr>
      </p:pic>
      <p:pic>
        <p:nvPicPr>
          <p:cNvPr id="13" name="Picture 12" descr="dark_port_mode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124200"/>
            <a:ext cx="569690" cy="312735"/>
          </a:xfrm>
          <a:prstGeom prst="rect">
            <a:avLst/>
          </a:prstGeom>
          <a:effec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66339" y="3505200"/>
            <a:ext cx="568719" cy="312704"/>
          </a:xfrm>
          <a:prstGeom prst="rect">
            <a:avLst/>
          </a:prstGeom>
        </p:spPr>
      </p:pic>
    </p:spTree>
    <p:extLst>
      <p:ext uri="{BB962C8B-B14F-4D97-AF65-F5344CB8AC3E}">
        <p14:creationId xmlns:p14="http://schemas.microsoft.com/office/powerpoint/2010/main" val="202235547"/>
      </p:ext>
    </p:extLst>
  </p:cSld>
  <p:clrMapOvr>
    <a:masterClrMapping/>
  </p:clrMapOvr>
  <p:transition xmlns:p14="http://schemas.microsoft.com/office/powerpoint/2010/mai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586854318"/>
              </p:ext>
            </p:extLst>
          </p:nvPr>
        </p:nvGraphicFramePr>
        <p:xfrm>
          <a:off x="252001" y="1260000"/>
          <a:ext cx="8639999" cy="2737701"/>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9930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smtClean="0"/>
                        <a:t>FortiSandbox</a:t>
                      </a: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r>
              <a:tr h="338385">
                <a:tc>
                  <a:txBody>
                    <a:bodyPr/>
                    <a:lstStyle/>
                    <a:p>
                      <a:r>
                        <a:rPr kumimoji="0" lang="en-US" sz="1300" b="1" u="none" strike="noStrike" cap="none" normalizeH="0" baseline="0" noProof="0" dirty="0" smtClean="0">
                          <a:ln>
                            <a:noFill/>
                          </a:ln>
                          <a:solidFill>
                            <a:srgbClr val="FFFFFF"/>
                          </a:solidFill>
                          <a:effectLst/>
                        </a:rPr>
                        <a:t>VM Sandboxing (Files/Hour)</a:t>
                      </a:r>
                    </a:p>
                  </a:txBody>
                  <a:tcPr anchor="ctr">
                    <a:solidFill>
                      <a:schemeClr val="accent4"/>
                    </a:solidFill>
                  </a:tcPr>
                </a:tc>
                <a:tc>
                  <a:txBody>
                    <a:bodyPr/>
                    <a:lstStyle/>
                    <a:p>
                      <a:pPr algn="ctr"/>
                      <a:r>
                        <a:rPr lang="en-US" sz="1300" noProof="0" smtClean="0"/>
                        <a:t>160</a:t>
                      </a:r>
                    </a:p>
                  </a:txBody>
                  <a:tcPr anchor="ctr">
                    <a:solidFill>
                      <a:srgbClr val="C9C9C9"/>
                    </a:solidFill>
                  </a:tcPr>
                </a:tc>
                <a:tc>
                  <a:txBody>
                    <a:bodyPr/>
                    <a:lstStyle/>
                    <a:p>
                      <a:pPr algn="ctr"/>
                      <a:r>
                        <a:rPr lang="en-US" sz="1300" noProof="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r h="338385">
                <a:tc>
                  <a:txBody>
                    <a:bodyPr/>
                    <a:lstStyle/>
                    <a:p>
                      <a:r>
                        <a:rPr lang="en-US" sz="1300" b="1" noProof="0" smtClean="0">
                          <a:solidFill>
                            <a:srgbClr val="FFFFFF"/>
                          </a:solidFill>
                          <a:latin typeface="+mn-lt"/>
                          <a:cs typeface="Arial"/>
                        </a:rPr>
                        <a:t>AV Scanning (Files/Hour)</a:t>
                      </a:r>
                      <a:endParaRPr lang="en-US" sz="1300" b="1" noProof="0">
                        <a:solidFill>
                          <a:srgbClr val="FFFFFF"/>
                        </a:solidFill>
                        <a:latin typeface="+mn-lt"/>
                        <a:cs typeface="Arial"/>
                      </a:endParaRPr>
                    </a:p>
                  </a:txBody>
                  <a:tcPr anchor="ctr">
                    <a:solidFill>
                      <a:schemeClr val="accent4"/>
                    </a:solidFill>
                  </a:tcPr>
                </a:tc>
                <a:tc>
                  <a:txBody>
                    <a:bodyPr/>
                    <a:lstStyle/>
                    <a:p>
                      <a:pPr algn="ctr"/>
                      <a:r>
                        <a:rPr lang="en-US" sz="1300" noProof="0" smtClean="0"/>
                        <a:t>6,000</a:t>
                      </a:r>
                    </a:p>
                  </a:txBody>
                  <a:tcPr anchor="ctr">
                    <a:solidFill>
                      <a:schemeClr val="accent4">
                        <a:lumMod val="20000"/>
                        <a:lumOff val="80000"/>
                      </a:schemeClr>
                    </a:solidFill>
                  </a:tcPr>
                </a:tc>
                <a:tc>
                  <a:txBody>
                    <a:bodyPr/>
                    <a:lstStyle/>
                    <a:p>
                      <a:pPr algn="ctr"/>
                      <a:r>
                        <a:rPr lang="en-US" sz="13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chemeClr val="accent4">
                        <a:lumMod val="20000"/>
                        <a:lumOff val="80000"/>
                      </a:schemeClr>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a:t>
                      </a:r>
                      <a:r>
                        <a:rPr lang="en-US" sz="1300" b="1" baseline="0" noProof="0" smtClean="0">
                          <a:solidFill>
                            <a:srgbClr val="FFFFFF"/>
                          </a:solidFill>
                          <a:latin typeface="+mn-lt"/>
                          <a:cs typeface="Arial"/>
                        </a:rPr>
                        <a:t> (WinXP, 32-bit)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6</a:t>
                      </a:r>
                    </a:p>
                  </a:txBody>
                  <a:tcPr anchor="ctr">
                    <a:solidFill>
                      <a:srgbClr val="C9C9C9"/>
                    </a:solidFill>
                  </a:tcPr>
                </a:tc>
                <a:tc>
                  <a:txBody>
                    <a:bodyPr/>
                    <a:lstStyle/>
                    <a:p>
                      <a:pPr algn="ctr"/>
                      <a:r>
                        <a:rPr lang="en-US" sz="1300" noProof="0" smtClean="0"/>
                        <a:t>22</a:t>
                      </a:r>
                      <a:endParaRPr lang="en-US" sz="1300" noProof="0"/>
                    </a:p>
                  </a:txBody>
                  <a:tcPr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smtClean="0"/>
                        <a:t>Total: 2 to 54</a:t>
                      </a:r>
                    </a:p>
                  </a:txBody>
                  <a:tcPr anchor="ctr">
                    <a:solidFill>
                      <a:srgbClr val="C9C9C9"/>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 </a:t>
                      </a:r>
                      <a:r>
                        <a:rPr lang="en-US" sz="1300" b="1" baseline="0" noProof="0" smtClean="0">
                          <a:solidFill>
                            <a:srgbClr val="FFFFFF"/>
                          </a:solidFill>
                          <a:latin typeface="+mn-lt"/>
                          <a:cs typeface="Arial"/>
                        </a:rPr>
                        <a:t>(Win7, 64-bit)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2</a:t>
                      </a:r>
                    </a:p>
                  </a:txBody>
                  <a:tcPr anchor="ctr">
                    <a:solidFill>
                      <a:srgbClr val="E4E4E4"/>
                    </a:solidFill>
                  </a:tcPr>
                </a:tc>
                <a:tc>
                  <a:txBody>
                    <a:bodyPr/>
                    <a:lstStyle/>
                    <a:p>
                      <a:pPr algn="ctr"/>
                      <a:r>
                        <a:rPr lang="en-US" sz="1300" noProof="0" smtClean="0"/>
                        <a:t>6</a:t>
                      </a:r>
                      <a:endParaRPr lang="en-US" sz="1300" noProof="0"/>
                    </a:p>
                  </a:txBody>
                  <a:tcPr anchor="ctr">
                    <a:solidFill>
                      <a:srgbClr val="E4E4E4"/>
                    </a:solidFill>
                  </a:tcPr>
                </a:tc>
                <a:tc vMerge="1">
                  <a:txBody>
                    <a:bodyPr/>
                    <a:lstStyle/>
                    <a:p>
                      <a:pPr algn="ctr"/>
                      <a:endParaRPr lang="en-US" sz="1300" noProof="0" dirty="0"/>
                    </a:p>
                  </a:txBody>
                  <a:tcPr anchor="ctr">
                    <a:solidFill>
                      <a:srgbClr val="E4E4E4"/>
                    </a:solidFill>
                  </a:tcPr>
                </a:tc>
              </a:tr>
              <a:tr h="338385">
                <a:tc>
                  <a:txBody>
                    <a:bodyPr/>
                    <a:lstStyle/>
                    <a:p>
                      <a:r>
                        <a:rPr lang="en-US" sz="1300" b="1" noProof="0" smtClean="0">
                          <a:solidFill>
                            <a:srgbClr val="FFFFFF"/>
                          </a:solidFill>
                          <a:latin typeface="+mn-lt"/>
                          <a:cs typeface="Arial"/>
                        </a:rPr>
                        <a:t>Interfaces</a:t>
                      </a:r>
                    </a:p>
                  </a:txBody>
                  <a:tcPr anchor="ctr">
                    <a:solidFill>
                      <a:schemeClr val="accent4"/>
                    </a:solidFill>
                  </a:tcPr>
                </a:tc>
                <a:tc>
                  <a:txBody>
                    <a:bodyPr/>
                    <a:lstStyle/>
                    <a:p>
                      <a:pPr algn="ctr"/>
                      <a:r>
                        <a:rPr lang="en-US" sz="13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bl>
          </a:graphicData>
        </a:graphic>
      </p:graphicFrame>
    </p:spTree>
    <p:extLst>
      <p:ext uri="{BB962C8B-B14F-4D97-AF65-F5344CB8AC3E}">
        <p14:creationId xmlns:p14="http://schemas.microsoft.com/office/powerpoint/2010/main" val="2604511043"/>
      </p:ext>
    </p:extLst>
  </p:cSld>
  <p:clrMapOvr>
    <a:masterClrMapping/>
  </p:clrMapOvr>
  <p:transition xmlns:p14="http://schemas.microsoft.com/office/powerpoint/2010/mai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826126104"/>
              </p:ext>
            </p:extLst>
          </p:nvPr>
        </p:nvGraphicFramePr>
        <p:xfrm>
          <a:off x="252001" y="1078559"/>
          <a:ext cx="8640000" cy="5014527"/>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37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latin typeface="+mn-lt"/>
                          <a:cs typeface="Arial"/>
                        </a:rPr>
                        <a:t>FSA-CLOUD</a:t>
                      </a:r>
                    </a:p>
                  </a:txBody>
                  <a:tcPr marL="87087" marR="87087" marT="48984" marB="48984" horzOverflow="overflow">
                    <a:solidFill>
                      <a:srgbClr val="3C3C3C"/>
                    </a:solidFill>
                  </a:tcPr>
                </a:tc>
              </a:tr>
              <a:tr h="391503">
                <a:tc>
                  <a:txBody>
                    <a:bodyPr/>
                    <a:lstStyle/>
                    <a:p>
                      <a:r>
                        <a:rPr kumimoji="0" lang="en-US" sz="1100" b="1" u="none" strike="noStrike" cap="none" normalizeH="0" baseline="0" noProof="0" dirty="0" smtClean="0">
                          <a:ln>
                            <a:noFill/>
                          </a:ln>
                          <a:solidFill>
                            <a:srgbClr val="FFFFFF"/>
                          </a:solidFill>
                          <a:effectLst/>
                        </a:rPr>
                        <a:t>VM Sandboxing </a:t>
                      </a:r>
                      <a:br>
                        <a:rPr kumimoji="0" lang="en-US" sz="1100" b="1" u="none" strike="noStrike" cap="none" normalizeH="0" baseline="0" noProof="0" dirty="0" smtClean="0">
                          <a:ln>
                            <a:noFill/>
                          </a:ln>
                          <a:solidFill>
                            <a:srgbClr val="FFFFFF"/>
                          </a:solidFill>
                          <a:effectLst/>
                        </a:rPr>
                      </a:br>
                      <a:r>
                        <a:rPr kumimoji="0" lang="en-US" sz="1100" b="1" u="none" strike="noStrike" cap="none" normalizeH="0" baseline="0" noProof="0" dirty="0" smtClean="0">
                          <a:ln>
                            <a:noFill/>
                          </a:ln>
                          <a:solidFill>
                            <a:srgbClr val="FFFFFF"/>
                          </a:solidFill>
                          <a:effectLst/>
                        </a:rPr>
                        <a:t>(Files/Hour)</a:t>
                      </a:r>
                    </a:p>
                  </a:txBody>
                  <a:tcPr anchor="ctr">
                    <a:solidFill>
                      <a:schemeClr val="accent4"/>
                    </a:solidFill>
                  </a:tcPr>
                </a:tc>
                <a:tc>
                  <a:txBody>
                    <a:bodyPr/>
                    <a:lstStyle/>
                    <a:p>
                      <a:pPr algn="ctr"/>
                      <a:r>
                        <a:rPr lang="en-US" sz="1100" noProof="0" dirty="0" smtClean="0"/>
                        <a:t>160</a:t>
                      </a:r>
                    </a:p>
                  </a:txBody>
                  <a:tcPr anchor="ctr">
                    <a:solidFill>
                      <a:srgbClr val="C9C9C9"/>
                    </a:solidFill>
                  </a:tcPr>
                </a:tc>
                <a:tc>
                  <a:txBody>
                    <a:bodyPr/>
                    <a:lstStyle/>
                    <a:p>
                      <a:pPr algn="ctr"/>
                      <a:r>
                        <a:rPr lang="en-US" sz="1100" noProof="0" dirty="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rgbClr val="C9C9C9"/>
                    </a:solidFill>
                  </a:tcPr>
                </a:tc>
              </a:tr>
              <a:tr h="391503">
                <a:tc>
                  <a:txBody>
                    <a:bodyPr/>
                    <a:lstStyle/>
                    <a:p>
                      <a:r>
                        <a:rPr lang="en-US" sz="1100" b="1" noProof="0" dirty="0" smtClean="0">
                          <a:solidFill>
                            <a:srgbClr val="FFFFFF"/>
                          </a:solidFill>
                          <a:latin typeface="+mn-lt"/>
                          <a:cs typeface="Arial"/>
                        </a:rPr>
                        <a:t>AV Scanning </a:t>
                      </a:r>
                      <a:br>
                        <a:rPr lang="en-US" sz="1100" b="1" noProof="0" dirty="0" smtClean="0">
                          <a:solidFill>
                            <a:srgbClr val="FFFFFF"/>
                          </a:solidFill>
                          <a:latin typeface="+mn-lt"/>
                          <a:cs typeface="Arial"/>
                        </a:rPr>
                      </a:br>
                      <a:r>
                        <a:rPr lang="en-US" sz="1100" b="1" noProof="0" dirty="0" smtClean="0">
                          <a:solidFill>
                            <a:srgbClr val="FFFFFF"/>
                          </a:solidFill>
                          <a:latin typeface="+mn-lt"/>
                          <a:cs typeface="Arial"/>
                        </a:rPr>
                        <a:t>(Files/Hour)</a:t>
                      </a:r>
                      <a:endParaRPr lang="en-US" sz="1100" b="1" noProof="0" dirty="0">
                        <a:solidFill>
                          <a:srgbClr val="FFFFFF"/>
                        </a:solidFill>
                        <a:latin typeface="+mn-lt"/>
                        <a:cs typeface="Arial"/>
                      </a:endParaRPr>
                    </a:p>
                  </a:txBody>
                  <a:tcPr anchor="ctr">
                    <a:solidFill>
                      <a:schemeClr val="accent4"/>
                    </a:solidFill>
                  </a:tcPr>
                </a:tc>
                <a:tc>
                  <a:txBody>
                    <a:bodyPr/>
                    <a:lstStyle/>
                    <a:p>
                      <a:pPr algn="ctr"/>
                      <a:r>
                        <a:rPr lang="en-US" sz="1100" noProof="0" smtClean="0"/>
                        <a:t>6,000</a:t>
                      </a:r>
                    </a:p>
                  </a:txBody>
                  <a:tcPr anchor="ctr">
                    <a:solidFill>
                      <a:schemeClr val="accent4">
                        <a:lumMod val="20000"/>
                        <a:lumOff val="80000"/>
                      </a:schemeClr>
                    </a:solidFill>
                  </a:tcPr>
                </a:tc>
                <a:tc>
                  <a:txBody>
                    <a:bodyPr/>
                    <a:lstStyle/>
                    <a:p>
                      <a:pPr algn="ctr"/>
                      <a:r>
                        <a:rPr lang="en-US" sz="11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chemeClr val="accent4">
                        <a:lumMod val="20000"/>
                        <a:lumOff val="80000"/>
                      </a:schemeClr>
                    </a:solidFill>
                  </a:tcPr>
                </a:tc>
              </a:tr>
              <a:tr h="2808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Number of VMs</a:t>
                      </a:r>
                      <a:r>
                        <a:rPr lang="en-US" sz="1100" b="1" baseline="0" noProof="0" dirty="0" smtClean="0">
                          <a:solidFill>
                            <a:srgbClr val="FFFFFF"/>
                          </a:solidFill>
                          <a:latin typeface="+mn-lt"/>
                          <a:cs typeface="Arial"/>
                        </a:rPr>
                        <a:t> </a:t>
                      </a:r>
                      <a:endParaRPr lang="en-US" sz="1100" b="1" noProof="0" dirty="0" smtClean="0">
                        <a:solidFill>
                          <a:srgbClr val="FFFFFF"/>
                        </a:solidFill>
                        <a:latin typeface="+mn-lt"/>
                        <a:cs typeface="Arial"/>
                      </a:endParaRPr>
                    </a:p>
                  </a:txBody>
                  <a:tcPr anchor="ctr">
                    <a:solidFill>
                      <a:schemeClr val="accent4"/>
                    </a:solidFill>
                  </a:tcPr>
                </a:tc>
                <a:tc>
                  <a:txBody>
                    <a:bodyPr/>
                    <a:lstStyle/>
                    <a:p>
                      <a:pPr algn="ctr"/>
                      <a:r>
                        <a:rPr lang="en-US" sz="1100" noProof="0" dirty="0" smtClean="0"/>
                        <a:t>8</a:t>
                      </a:r>
                    </a:p>
                  </a:txBody>
                  <a:tcPr anchor="ctr">
                    <a:solidFill>
                      <a:srgbClr val="C9C9C9"/>
                    </a:solidFill>
                  </a:tcPr>
                </a:tc>
                <a:tc>
                  <a:txBody>
                    <a:bodyPr/>
                    <a:lstStyle/>
                    <a:p>
                      <a:pPr algn="ctr"/>
                      <a:r>
                        <a:rPr lang="en-US" sz="1100" noProof="0" dirty="0" smtClean="0"/>
                        <a:t>28</a:t>
                      </a:r>
                      <a:endParaRPr lang="en-US" sz="1100" noProof="0" dirty="0"/>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4 to 52 </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531726">
                <a:tc>
                  <a:txBody>
                    <a:bodyPr/>
                    <a:lstStyle/>
                    <a:p>
                      <a:r>
                        <a:rPr lang="en-US" sz="1100" b="1" noProof="0" dirty="0" smtClean="0">
                          <a:solidFill>
                            <a:srgbClr val="FFFFFF"/>
                          </a:solidFill>
                          <a:latin typeface="+mn-lt"/>
                          <a:cs typeface="Arial"/>
                        </a:rPr>
                        <a:t>Interfaces</a:t>
                      </a:r>
                    </a:p>
                  </a:txBody>
                  <a:tcPr anchor="ctr">
                    <a:solidFill>
                      <a:schemeClr val="accent4"/>
                    </a:solidFill>
                  </a:tcPr>
                </a:tc>
                <a:tc>
                  <a:txBody>
                    <a:bodyPr/>
                    <a:lstStyle/>
                    <a:p>
                      <a:pPr algn="ctr"/>
                      <a:r>
                        <a:rPr lang="en-US" sz="11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3781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Scan Engines</a:t>
                      </a:r>
                    </a:p>
                  </a:txBody>
                  <a:tcPr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Similar scan engines across</a:t>
                      </a:r>
                      <a:r>
                        <a:rPr lang="en-US" sz="1100" baseline="0" noProof="0" dirty="0" smtClean="0"/>
                        <a:t> all platforms (release dates may vary)</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78116">
                <a:tc>
                  <a:txBody>
                    <a:bodyPr/>
                    <a:lstStyle/>
                    <a:p>
                      <a:r>
                        <a:rPr lang="en-US" sz="1100" b="1" noProof="0" dirty="0" smtClean="0">
                          <a:solidFill>
                            <a:srgbClr val="FFFFFF"/>
                          </a:solidFill>
                          <a:latin typeface="+mn-lt"/>
                          <a:cs typeface="Arial"/>
                        </a:rPr>
                        <a:t>Input methods </a:t>
                      </a:r>
                    </a:p>
                  </a:txBody>
                  <a:tcPr anchor="ctr">
                    <a:solidFill>
                      <a:schemeClr val="accent4"/>
                    </a:solidFill>
                  </a:tcPr>
                </a:tc>
                <a:tc gridSpan="3">
                  <a:txBody>
                    <a:bodyPr/>
                    <a:lstStyle/>
                    <a:p>
                      <a:pPr algn="ctr"/>
                      <a:r>
                        <a:rPr lang="en-US" sz="1100" noProof="0" dirty="0" smtClean="0"/>
                        <a:t>FortiGate, FortiMail Integration, Sniffer mode, manual on-demand file upload, submission API, network file share inspection</a:t>
                      </a:r>
                    </a:p>
                  </a:txBody>
                  <a:tcPr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FortiGate Integration</a:t>
                      </a:r>
                    </a:p>
                  </a:txBody>
                  <a:tcPr anchor="ctr">
                    <a:solidFill>
                      <a:srgbClr val="C9C9C9"/>
                    </a:solidFill>
                  </a:tcPr>
                </a:tc>
              </a:tr>
              <a:tr h="685335">
                <a:tc>
                  <a:txBody>
                    <a:bodyPr/>
                    <a:lstStyle/>
                    <a:p>
                      <a:r>
                        <a:rPr lang="en-US" sz="1100" b="1" noProof="0" dirty="0" smtClean="0">
                          <a:solidFill>
                            <a:srgbClr val="FFFFFF"/>
                          </a:solidFill>
                          <a:latin typeface="+mn-lt"/>
                          <a:cs typeface="Arial"/>
                        </a:rPr>
                        <a:t>Status &amp; Analysis</a:t>
                      </a:r>
                    </a:p>
                    <a:p>
                      <a:r>
                        <a:rPr lang="en-US" sz="1100" b="1" noProof="0" dirty="0" smtClean="0">
                          <a:solidFill>
                            <a:srgbClr val="FFFFFF"/>
                          </a:solidFill>
                          <a:latin typeface="+mn-lt"/>
                          <a:cs typeface="Arial"/>
                        </a:rPr>
                        <a:t>Visibility</a:t>
                      </a: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Full (rating, source, destination, MD5/SHA, observed behaviors, full logs, </a:t>
                      </a:r>
                      <a:r>
                        <a:rPr lang="en-US" sz="1100" noProof="0" dirty="0" err="1" smtClean="0"/>
                        <a:t>pcap</a:t>
                      </a:r>
                      <a:r>
                        <a:rPr lang="en-US" sz="1100" noProof="0" dirty="0" smtClean="0"/>
                        <a:t>,</a:t>
                      </a:r>
                      <a:r>
                        <a:rPr lang="en-US" sz="1100" baseline="0" noProof="0" dirty="0" smtClean="0"/>
                        <a:t> </a:t>
                      </a:r>
                      <a:r>
                        <a:rPr lang="en-US" sz="1100" baseline="0" noProof="0" dirty="0" err="1" smtClean="0"/>
                        <a:t>etc</a:t>
                      </a:r>
                      <a:r>
                        <a:rPr lang="en-US" sz="1100" baseline="0" noProof="0" dirty="0" smtClean="0"/>
                        <a:t>) on</a:t>
                      </a:r>
                      <a:r>
                        <a:rPr lang="en-US" sz="1100" noProof="0" dirty="0" smtClean="0"/>
                        <a:t>-box, statistics overview on FGT</a:t>
                      </a:r>
                      <a:r>
                        <a:rPr lang="en-US" sz="1100" baseline="0" noProof="0" dirty="0" smtClean="0"/>
                        <a:t> only</a:t>
                      </a:r>
                      <a:endParaRPr lang="en-US" sz="1100" noProof="0" dirty="0" smtClean="0"/>
                    </a:p>
                  </a:txBody>
                  <a:tcPr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Limited on FortiCloud Portal, Partial</a:t>
                      </a:r>
                      <a:r>
                        <a:rPr lang="en-US" sz="1100" baseline="0" noProof="0" dirty="0" smtClean="0"/>
                        <a:t> d</a:t>
                      </a:r>
                      <a:r>
                        <a:rPr lang="en-US" sz="1100" noProof="0" dirty="0" smtClean="0"/>
                        <a:t>etails on FGT(*V5.2.3+)</a:t>
                      </a:r>
                    </a:p>
                  </a:txBody>
                  <a:tcPr anchor="ctr">
                    <a:solidFill>
                      <a:srgbClr val="C9C9C9"/>
                    </a:solidFill>
                  </a:tcPr>
                </a:tc>
              </a:tr>
              <a:tr h="394693">
                <a:tc>
                  <a:txBody>
                    <a:bodyPr/>
                    <a:lstStyle/>
                    <a:p>
                      <a:r>
                        <a:rPr lang="en-US" sz="1100" b="1" noProof="0" dirty="0" smtClean="0">
                          <a:solidFill>
                            <a:srgbClr val="FFFFFF"/>
                          </a:solidFill>
                          <a:latin typeface="+mn-lt"/>
                          <a:cs typeface="Arial"/>
                        </a:rPr>
                        <a:t>Info</a:t>
                      </a:r>
                      <a:r>
                        <a:rPr lang="en-US" sz="1100" b="1" baseline="0" noProof="0" dirty="0" smtClean="0">
                          <a:solidFill>
                            <a:srgbClr val="FFFFFF"/>
                          </a:solidFill>
                          <a:latin typeface="+mn-lt"/>
                          <a:cs typeface="Arial"/>
                        </a:rPr>
                        <a:t> submission to FortiGuard Labs</a:t>
                      </a:r>
                      <a:endParaRPr lang="en-US" sz="1100" b="1" noProof="0" dirty="0" smtClean="0">
                        <a:solidFill>
                          <a:srgbClr val="FFFFFF"/>
                        </a:solidFill>
                        <a:latin typeface="+mn-lt"/>
                        <a:cs typeface="Arial"/>
                      </a:endParaRP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None or all information related to analysis of “low/medium/high risk” objects, based on customer configuration</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All info if rated with risk</a:t>
                      </a:r>
                      <a:r>
                        <a:rPr lang="en-US" sz="1100" baseline="0" noProof="0" dirty="0" smtClean="0"/>
                        <a:t> levels</a:t>
                      </a:r>
                      <a:endParaRPr lang="en-US" sz="1100" noProof="0" dirty="0" smtClean="0"/>
                    </a:p>
                  </a:txBody>
                  <a:tcPr anchor="ctr">
                    <a:solidFill>
                      <a:srgbClr val="C9C9C9"/>
                    </a:solidFill>
                  </a:tcPr>
                </a:tc>
              </a:tr>
              <a:tr h="536450">
                <a:tc>
                  <a:txBody>
                    <a:bodyPr/>
                    <a:lstStyle/>
                    <a:p>
                      <a:r>
                        <a:rPr lang="en-US" sz="1100" b="1" noProof="0" dirty="0" smtClean="0">
                          <a:solidFill>
                            <a:srgbClr val="FFFFFF"/>
                          </a:solidFill>
                          <a:latin typeface="+mn-lt"/>
                          <a:cs typeface="Arial"/>
                        </a:rPr>
                        <a:t>File Quarantine</a:t>
                      </a:r>
                    </a:p>
                  </a:txBody>
                  <a:tcPr anchor="ctr">
                    <a:solidFill>
                      <a:schemeClr val="accent4"/>
                    </a:solidFill>
                  </a:tcPr>
                </a:tc>
                <a:tc gridSpan="3">
                  <a:txBody>
                    <a:bodyPr/>
                    <a:lstStyle/>
                    <a:p>
                      <a:pPr algn="ctr"/>
                      <a:r>
                        <a:rPr lang="en-US" sz="1100" noProof="0" dirty="0" smtClean="0"/>
                        <a:t>On-box file</a:t>
                      </a:r>
                      <a:r>
                        <a:rPr lang="en-US" sz="1100" baseline="0" noProof="0" dirty="0" smtClean="0"/>
                        <a:t> quarantine for network file share scanning. FortiMail submits and queues mails for suspicious content</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NIL</a:t>
                      </a:r>
                    </a:p>
                  </a:txBody>
                  <a:tcPr anchor="ctr">
                    <a:solidFill>
                      <a:srgbClr val="C9C9C9"/>
                    </a:solidFill>
                  </a:tcPr>
                </a:tc>
              </a:tr>
              <a:tr h="536450">
                <a:tc>
                  <a:txBody>
                    <a:bodyPr/>
                    <a:lstStyle/>
                    <a:p>
                      <a:r>
                        <a:rPr lang="en-US" sz="1100" b="1" noProof="0" dirty="0" smtClean="0">
                          <a:solidFill>
                            <a:srgbClr val="FFFFFF"/>
                          </a:solidFill>
                          <a:latin typeface="+mn-lt"/>
                          <a:cs typeface="Arial"/>
                        </a:rPr>
                        <a:t>Protection</a:t>
                      </a:r>
                    </a:p>
                  </a:txBody>
                  <a:tcPr anchor="ctr">
                    <a:solidFill>
                      <a:schemeClr val="accent4"/>
                    </a:solidFill>
                  </a:tcPr>
                </a:tc>
                <a:tc gridSpan="3">
                  <a:txBody>
                    <a:bodyPr/>
                    <a:lstStyle/>
                    <a:p>
                      <a:pPr algn="ctr"/>
                      <a:r>
                        <a:rPr lang="en-US" sz="1100" noProof="0" dirty="0" smtClean="0"/>
                        <a:t>Manual policy</a:t>
                      </a:r>
                      <a:r>
                        <a:rPr lang="en-US" sz="1100" baseline="0" noProof="0" dirty="0" smtClean="0"/>
                        <a:t> </a:t>
                      </a:r>
                      <a:r>
                        <a:rPr lang="en-US" sz="1100" noProof="0" dirty="0" smtClean="0"/>
                        <a:t>configuration,</a:t>
                      </a:r>
                      <a:r>
                        <a:rPr lang="en-US" sz="1100" baseline="0" noProof="0" dirty="0" smtClean="0"/>
                        <a:t> </a:t>
                      </a:r>
                      <a:r>
                        <a:rPr lang="en-US" sz="1100" noProof="0" dirty="0" smtClean="0"/>
                        <a:t>FortiGuard AV signature update, requires FortiGuard premium service for SLA</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Source Quarantine on FGT (*V5.2.3+)</a:t>
                      </a:r>
                    </a:p>
                  </a:txBody>
                  <a:tcPr anchor="ctr">
                    <a:solidFill>
                      <a:srgbClr val="C9C9C9"/>
                    </a:solidFill>
                  </a:tcPr>
                </a:tc>
              </a:tr>
            </a:tbl>
          </a:graphicData>
        </a:graphic>
      </p:graphicFrame>
      <p:sp>
        <p:nvSpPr>
          <p:cNvPr id="3" name="TextBox 2"/>
          <p:cNvSpPr txBox="1"/>
          <p:nvPr/>
        </p:nvSpPr>
        <p:spPr>
          <a:xfrm>
            <a:off x="244248" y="6093286"/>
            <a:ext cx="4762818" cy="246221"/>
          </a:xfrm>
          <a:prstGeom prst="rect">
            <a:avLst/>
          </a:prstGeom>
          <a:noFill/>
        </p:spPr>
        <p:txBody>
          <a:bodyPr wrap="square" rtlCol="0">
            <a:spAutoFit/>
          </a:bodyPr>
          <a:lstStyle/>
          <a:p>
            <a:r>
              <a:rPr lang="en-US" sz="1000" dirty="0" smtClean="0"/>
              <a:t>*roadmap, may subject to changes</a:t>
            </a:r>
            <a:endParaRPr lang="en-US" sz="1000" dirty="0"/>
          </a:p>
        </p:txBody>
      </p:sp>
    </p:spTree>
    <p:extLst>
      <p:ext uri="{BB962C8B-B14F-4D97-AF65-F5344CB8AC3E}">
        <p14:creationId xmlns:p14="http://schemas.microsoft.com/office/powerpoint/2010/main" val="855819495"/>
      </p:ext>
    </p:extLst>
  </p:cSld>
  <p:clrMapOvr>
    <a:masterClrMapping/>
  </p:clrMapOvr>
  <p:transition xmlns:p14="http://schemas.microsoft.com/office/powerpoint/2010/mai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68540"/>
            <a:ext cx="729142" cy="729142"/>
          </a:xfrm>
          <a:prstGeom prst="rect">
            <a:avLst/>
          </a:prstGeom>
        </p:spPr>
      </p:pic>
    </p:spTree>
    <p:extLst>
      <p:ext uri="{BB962C8B-B14F-4D97-AF65-F5344CB8AC3E}">
        <p14:creationId xmlns:p14="http://schemas.microsoft.com/office/powerpoint/2010/main" val="290444911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4097214549"/>
              </p:ext>
            </p:extLst>
          </p:nvPr>
        </p:nvGraphicFramePr>
        <p:xfrm>
          <a:off x="454526" y="2223277"/>
          <a:ext cx="3650536" cy="3131647"/>
        </p:xfrm>
        <a:graphic>
          <a:graphicData uri="http://schemas.openxmlformats.org/drawingml/2006/table">
            <a:tbl>
              <a:tblPr bandRow="1">
                <a:tableStyleId>{073A0DAA-6AF3-43AB-8588-CEC1D06C72B9}</a:tableStyleId>
              </a:tblPr>
              <a:tblGrid>
                <a:gridCol w="3650536"/>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RADIUS, LDAP, 802.1X</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smtClean="0">
                          <a:ln>
                            <a:noFill/>
                          </a:ln>
                          <a:effectLst/>
                          <a:uLnTx/>
                          <a:uFillTx/>
                        </a:rPr>
                        <a:t>Tokenless</a:t>
                      </a:r>
                      <a:r>
                        <a:rPr kumimoji="0" lang="en-US" sz="1200" u="none" strike="noStrike" kern="1200" cap="none" spc="0" normalizeH="0" baseline="0" noProof="0" dirty="0" smtClean="0">
                          <a:ln>
                            <a:noFill/>
                          </a:ln>
                          <a:effectLst/>
                          <a:uLnTx/>
                          <a:uFillTx/>
                        </a:rPr>
                        <a:t>, via SMS and email</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Remote Device / Unattended Authentication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RADIUS Integration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0" name="Freeform 9"/>
          <p:cNvSpPr/>
          <p:nvPr/>
        </p:nvSpPr>
        <p:spPr bwMode="auto">
          <a:xfrm rot="17703980">
            <a:off x="7133680" y="2918701"/>
            <a:ext cx="118223"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29" y="2989015"/>
            <a:ext cx="5238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7" y="3203327"/>
            <a:ext cx="928687" cy="722313"/>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3360490"/>
            <a:ext cx="10668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3" y="3360890"/>
            <a:ext cx="154235"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3" y="4060293"/>
            <a:ext cx="648745" cy="667916"/>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4" y="3589090"/>
            <a:ext cx="677863" cy="800100"/>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4" y="4274890"/>
            <a:ext cx="779463" cy="53816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4808290"/>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4503490"/>
            <a:ext cx="533400" cy="692150"/>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176540" y="4229308"/>
            <a:ext cx="655694"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4" y="3270002"/>
            <a:ext cx="11461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5190877"/>
            <a:ext cx="533400" cy="690563"/>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5134166"/>
            <a:ext cx="854012" cy="60087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79" y="3128715"/>
            <a:ext cx="5810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4" y="48765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29" y="24000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666752"/>
            <a:ext cx="677862" cy="800100"/>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5708753"/>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29" y="4571752"/>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29" y="4190237"/>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3" y="5682135"/>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4987677"/>
            <a:ext cx="1066800" cy="741363"/>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3463677"/>
            <a:ext cx="369888" cy="768350"/>
          </a:xfrm>
          <a:prstGeom prst="rect">
            <a:avLst/>
          </a:prstGeom>
          <a:effectLst>
            <a:outerShdw blurRad="50800" dist="38100" dir="5400000">
              <a:srgbClr val="000000">
                <a:alpha val="43000"/>
              </a:srgbClr>
            </a:outerShdw>
          </a:effectLst>
        </p:spPr>
      </p:pic>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5756296"/>
            <a:ext cx="213020" cy="151969"/>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4271159"/>
            <a:ext cx="213020" cy="151969"/>
          </a:xfrm>
          <a:prstGeom prst="rect">
            <a:avLst/>
          </a:prstGeom>
        </p:spPr>
      </p:pic>
      <p:sp>
        <p:nvSpPr>
          <p:cNvPr id="42" name="Rectangle 4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184119"/>
            <a:ext cx="729142" cy="729142"/>
          </a:xfrm>
          <a:prstGeom prst="rect">
            <a:avLst/>
          </a:prstGeom>
        </p:spPr>
      </p:pic>
    </p:spTree>
    <p:extLst>
      <p:ext uri="{BB962C8B-B14F-4D97-AF65-F5344CB8AC3E}">
        <p14:creationId xmlns:p14="http://schemas.microsoft.com/office/powerpoint/2010/main" val="218158195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449311"/>
              </p:ext>
            </p:extLst>
          </p:nvPr>
        </p:nvGraphicFramePr>
        <p:xfrm>
          <a:off x="252000" y="1260000"/>
          <a:ext cx="8640001" cy="341848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smtClean="0">
                          <a:ln>
                            <a:noFill/>
                          </a:ln>
                          <a:effectLst/>
                          <a:uLnTx/>
                          <a:uFillTx/>
                          <a:latin typeface="Arial"/>
                          <a:cs typeface="Arial"/>
                        </a:rPr>
                        <a:t>FAC-1000D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a:t>
                      </a: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10,000</a:t>
                      </a: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 2x GE SPF</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6591591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143816914"/>
              </p:ext>
            </p:extLst>
          </p:nvPr>
        </p:nvGraphicFramePr>
        <p:xfrm>
          <a:off x="252000" y="1260000"/>
          <a:ext cx="8640000" cy="3973061"/>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 Base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FAC-VM-100-UG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a:t>
                      </a:r>
                    </a:p>
                  </a:txBody>
                  <a:tcPr anchor="ctr">
                    <a:solidFill>
                      <a:srgbClr val="C9C9C9"/>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+20,000</a:t>
                      </a: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a:t>
                      </a:r>
                    </a:p>
                  </a:txBody>
                  <a:tcPr anchor="ctr">
                    <a:solidFill>
                      <a:srgbClr val="E4E4E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a:t>
                      </a: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p>
                      <a:pPr algn="ct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Interfaces (Min/Max)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 4</a:t>
                      </a:r>
                    </a:p>
                  </a:txBody>
                  <a:tcPr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29339">
                <a:tc>
                  <a:txBody>
                    <a:bodyPr/>
                    <a:lstStyle/>
                    <a:p>
                      <a:r>
                        <a:rPr lang="en-US" sz="1300" b="1" dirty="0" smtClean="0">
                          <a:solidFill>
                            <a:srgbClr val="FFFFFF"/>
                          </a:solidFill>
                          <a:latin typeface="Arial"/>
                          <a:cs typeface="Arial"/>
                        </a:rPr>
                        <a:t>Storage Capacity (Min 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60 GB / 2 TB</a:t>
                      </a:r>
                      <a:endParaRPr lang="en-US" sz="1300" baseline="0" dirty="0" smtClean="0">
                        <a:latin typeface="Arial"/>
                        <a:cs typeface="Arial"/>
                      </a:endParaRPr>
                    </a:p>
                  </a:txBody>
                  <a:tcPr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2708261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7" y="2877715"/>
            <a:ext cx="729142" cy="729142"/>
          </a:xfrm>
          <a:prstGeom prst="rect">
            <a:avLst/>
          </a:prstGeom>
        </p:spPr>
      </p:pic>
    </p:spTree>
    <p:extLst>
      <p:ext uri="{BB962C8B-B14F-4D97-AF65-F5344CB8AC3E}">
        <p14:creationId xmlns:p14="http://schemas.microsoft.com/office/powerpoint/2010/main" val="430676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119262754"/>
              </p:ext>
            </p:extLst>
          </p:nvPr>
        </p:nvGraphicFramePr>
        <p:xfrm>
          <a:off x="454526" y="2187288"/>
          <a:ext cx="3399692" cy="329556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protection using ASIC</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Maintain appropriate protection dynamically</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based protection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1591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No MAC address changes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Multiple thresholds to detect subtle changes and provide rapid mitigation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cxnSp>
        <p:nvCxnSpPr>
          <p:cNvPr id="34" name="Straight Connector 33"/>
          <p:cNvCxnSpPr/>
          <p:nvPr/>
        </p:nvCxnSpPr>
        <p:spPr>
          <a:xfrm>
            <a:off x="6725994" y="375101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4" y="415106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4" y="3260480"/>
            <a:ext cx="1665287" cy="1290638"/>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587159" y="3231905"/>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3008068"/>
            <a:ext cx="1866900" cy="277812"/>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39304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19" y="4033593"/>
            <a:ext cx="268287"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3751018"/>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38542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4" y="3414468"/>
            <a:ext cx="269875"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4" y="3519243"/>
            <a:ext cx="269875" cy="346075"/>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4" y="4355855"/>
            <a:ext cx="819150" cy="277813"/>
          </a:xfrm>
          <a:prstGeom prst="rect">
            <a:avLst/>
          </a:prstGeom>
          <a:noFill/>
          <a:ln w="9525">
            <a:noFill/>
            <a:miter lim="800000"/>
            <a:headEnd/>
            <a:tailEnd/>
          </a:ln>
        </p:spPr>
        <p:txBody>
          <a:bodyPr>
            <a:spAutoFit/>
          </a:bodyPr>
          <a:lstStyle/>
          <a:p>
            <a:pPr algn="ctr">
              <a:defRPr/>
            </a:pPr>
            <a:r>
              <a:rPr lang="en-US" sz="120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3751018"/>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4" y="5491773"/>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2" y="5193323"/>
            <a:ext cx="1420812" cy="46037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595959"/>
                </a:solidFill>
              </a:rPr>
              <a:t>Legitimate Traffic</a:t>
            </a:r>
          </a:p>
          <a:p>
            <a:pPr eaLnBrk="1" hangingPunct="1"/>
            <a:r>
              <a:rPr lang="en-US" sz="1200">
                <a:solidFill>
                  <a:srgbClr val="595959"/>
                </a:solidFill>
              </a:rPr>
              <a:t>Malicious Traffic</a:t>
            </a:r>
          </a:p>
        </p:txBody>
      </p:sp>
      <p:cxnSp>
        <p:nvCxnSpPr>
          <p:cNvPr id="57" name="Straight Connector 56"/>
          <p:cNvCxnSpPr/>
          <p:nvPr/>
        </p:nvCxnSpPr>
        <p:spPr>
          <a:xfrm>
            <a:off x="6826494" y="5337786"/>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8" y="2463555"/>
            <a:ext cx="1679575" cy="1004888"/>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8" cy="4884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4" y="4184316"/>
            <a:ext cx="3227395" cy="446177"/>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54563" y="2196855"/>
            <a:ext cx="333375"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4024068"/>
            <a:ext cx="1239838"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2" y="4305055"/>
            <a:ext cx="1679575" cy="1006475"/>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7"/>
              <a:ext cx="883218" cy="487717"/>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3406530"/>
            <a:ext cx="1238250"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69" y="3517655"/>
            <a:ext cx="1385887" cy="8636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402144" y="3643068"/>
            <a:ext cx="11620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516444" y="3593855"/>
            <a:ext cx="504825" cy="735013"/>
          </a:xfrm>
          <a:prstGeom prst="rect">
            <a:avLst/>
          </a:prstGeom>
          <a:noFill/>
          <a:ln w="9525">
            <a:noFill/>
            <a:miter lim="800000"/>
            <a:headEnd/>
            <a:tailEnd/>
          </a:ln>
          <a:effectLst>
            <a:outerShdw blurRad="63500" dist="38100" dir="5400000" rotWithShape="0">
              <a:srgbClr val="000000">
                <a:alpha val="42999"/>
              </a:srgbClr>
            </a:outerShdw>
          </a:effectLst>
        </p:spPr>
      </p:pic>
      <p:pic>
        <p:nvPicPr>
          <p:cNvPr id="35" name="Picture 34"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13245" y="3302591"/>
            <a:ext cx="213020" cy="151969"/>
          </a:xfrm>
          <a:prstGeom prst="rect">
            <a:avLst/>
          </a:prstGeom>
        </p:spPr>
      </p:pic>
      <p:sp>
        <p:nvSpPr>
          <p:cNvPr id="37" name="Rectangle 3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Hardware Accelerated DDoS Intent Based Defense</a:t>
            </a:r>
          </a:p>
        </p:txBody>
      </p:sp>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64508" y="1193295"/>
            <a:ext cx="729142" cy="729142"/>
          </a:xfrm>
          <a:prstGeom prst="rect">
            <a:avLst/>
          </a:prstGeom>
        </p:spPr>
      </p:pic>
    </p:spTree>
    <p:extLst>
      <p:ext uri="{BB962C8B-B14F-4D97-AF65-F5344CB8AC3E}">
        <p14:creationId xmlns:p14="http://schemas.microsoft.com/office/powerpoint/2010/main" val="84143768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1000"/>
                                        <p:tgtEl>
                                          <p:spTgt spid="70"/>
                                        </p:tgtEl>
                                      </p:cBhvr>
                                    </p:animEffect>
                                    <p:set>
                                      <p:cBhvr>
                                        <p:cTn id="7" dur="1" fill="hold">
                                          <p:stCondLst>
                                            <p:cond delay="999"/>
                                          </p:stCondLst>
                                        </p:cTn>
                                        <p:tgtEl>
                                          <p:spTgt spid="70"/>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box(in)">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659003211"/>
              </p:ext>
            </p:extLst>
          </p:nvPr>
        </p:nvGraphicFramePr>
        <p:xfrm>
          <a:off x="252000" y="1260000"/>
          <a:ext cx="8640000" cy="317050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FDD-400B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FDD-800B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FDD-1000B/-DC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Throughput (Full Duplex)</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Gbps</a:t>
                      </a:r>
                    </a:p>
                  </a:txBody>
                  <a:tcPr anchor="ctr">
                    <a:solidFill>
                      <a:schemeClr val="accent4">
                        <a:lumMod val="40000"/>
                        <a:lumOff val="60000"/>
                      </a:schemeClr>
                    </a:solidFill>
                  </a:tcPr>
                </a:tc>
                <a:tc>
                  <a:txBody>
                    <a:bodyPr/>
                    <a:lstStyle/>
                    <a:p>
                      <a:pPr algn="ctr"/>
                      <a:r>
                        <a:rPr lang="en-US" sz="1300" dirty="0" smtClean="0"/>
                        <a:t>4 Gbps</a:t>
                      </a:r>
                      <a:endParaRPr lang="en-US" sz="1300" dirty="0"/>
                    </a:p>
                  </a:txBody>
                  <a:tcPr anchor="ctr">
                    <a:solidFill>
                      <a:schemeClr val="accent4">
                        <a:lumMod val="40000"/>
                        <a:lumOff val="60000"/>
                      </a:schemeClr>
                    </a:solidFill>
                  </a:tcPr>
                </a:tc>
                <a:tc>
                  <a:txBody>
                    <a:bodyPr/>
                    <a:lstStyle/>
                    <a:p>
                      <a:pPr algn="ctr"/>
                      <a:r>
                        <a:rPr lang="en-US" sz="1300" dirty="0" smtClean="0"/>
                        <a:t>8 Gbps</a:t>
                      </a:r>
                      <a:endParaRPr lang="en-US" sz="1300" dirty="0"/>
                    </a:p>
                  </a:txBody>
                  <a:tcPr anchor="ctr">
                    <a:solidFill>
                      <a:schemeClr val="accent4">
                        <a:lumMod val="40000"/>
                        <a:lumOff val="60000"/>
                      </a:schemeClr>
                    </a:solidFill>
                  </a:tcPr>
                </a:tc>
                <a:tc>
                  <a:txBody>
                    <a:bodyPr/>
                    <a:lstStyle/>
                    <a:p>
                      <a:pPr algn="ctr"/>
                      <a:r>
                        <a:rPr lang="en-US" sz="1300" dirty="0" smtClean="0"/>
                        <a:t>12 Gbps</a:t>
                      </a:r>
                      <a:endParaRPr lang="en-US" sz="1300" dirty="0"/>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Gbps</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Simultaneous Connections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3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Mil</a:t>
                      </a:r>
                    </a:p>
                  </a:txBody>
                  <a:tcPr anchor="ctr">
                    <a:solidFill>
                      <a:srgbClr val="E4E4E4"/>
                    </a:solidFill>
                  </a:tcPr>
                </a:tc>
              </a:tr>
              <a:tr h="329339">
                <a:tc>
                  <a:txBody>
                    <a:bodyPr/>
                    <a:lstStyle/>
                    <a:p>
                      <a:r>
                        <a:rPr lang="en-US" sz="1300" b="1" dirty="0" smtClean="0">
                          <a:solidFill>
                            <a:srgbClr val="FFFFFF"/>
                          </a:solidFill>
                          <a:latin typeface="+mn-lt"/>
                          <a:cs typeface="Arial"/>
                        </a:rPr>
                        <a:t>Session Setup/Teardown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200,000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300,000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600,000 / Second</a:t>
                      </a:r>
                    </a:p>
                  </a:txBody>
                  <a:tcPr anchor="ctr">
                    <a:solidFill>
                      <a:srgbClr val="C9C9C9"/>
                    </a:solidFill>
                  </a:tcPr>
                </a:tc>
              </a:tr>
              <a:tr h="329339">
                <a:tc>
                  <a:txBody>
                    <a:bodyPr/>
                    <a:lstStyle/>
                    <a:p>
                      <a:r>
                        <a:rPr lang="en-US" sz="1300" b="1" dirty="0" smtClean="0">
                          <a:solidFill>
                            <a:srgbClr val="FFFFFF"/>
                          </a:solidFill>
                          <a:latin typeface="+mn-lt"/>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r>
              <a:tr h="329339">
                <a:tc>
                  <a:txBody>
                    <a:bodyPr/>
                    <a:lstStyle/>
                    <a:p>
                      <a:r>
                        <a:rPr lang="en-US" sz="1300" b="1" dirty="0" smtClean="0">
                          <a:solidFill>
                            <a:srgbClr val="FFFFFF"/>
                          </a:solidFill>
                        </a:rPr>
                        <a:t>Interfaces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WAN Interfaces (Copper/SFP)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WAN Interfaces (Copper/SFP)</a:t>
                      </a:r>
                      <a:endParaRPr lang="en-US" sz="1300" dirty="0"/>
                    </a:p>
                  </a:txBody>
                  <a:tcPr anchor="ctr">
                    <a:solidFill>
                      <a:srgbClr val="C9C9C9"/>
                    </a:solidFill>
                  </a:tcPr>
                </a:tc>
                <a:tc>
                  <a:txBody>
                    <a:bodyPr/>
                    <a:lstStyle/>
                    <a:p>
                      <a:pPr algn="ctr"/>
                      <a:r>
                        <a:rPr lang="en-US" sz="1300" dirty="0" smtClean="0"/>
                        <a:t>8 LAN Interfaces (Copper/SFP), </a:t>
                      </a:r>
                    </a:p>
                    <a:p>
                      <a:pPr algn="ctr"/>
                      <a:r>
                        <a:rPr lang="en-US" sz="1300" dirty="0" smtClean="0"/>
                        <a:t>8 WAN Interfaces (Copper/SFP)</a:t>
                      </a:r>
                      <a:endParaRPr lang="en-US" sz="130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a:t>
                      </a:r>
                      <a:r>
                        <a:rPr lang="en-US" sz="1300" baseline="0" dirty="0" smtClean="0"/>
                        <a:t> &amp; </a:t>
                      </a:r>
                      <a:r>
                        <a:rPr lang="en-US" sz="1300" dirty="0" smtClean="0"/>
                        <a:t>WAN bypass 10GE SFP/+ </a:t>
                      </a: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26070212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967"/>
            <a:ext cx="729142" cy="729142"/>
          </a:xfrm>
          <a:prstGeom prst="rect">
            <a:avLst/>
          </a:prstGeom>
        </p:spPr>
      </p:pic>
    </p:spTree>
    <p:extLst>
      <p:ext uri="{BB962C8B-B14F-4D97-AF65-F5344CB8AC3E}">
        <p14:creationId xmlns:p14="http://schemas.microsoft.com/office/powerpoint/2010/main" val="4095967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200103351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 / 1 / 1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135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de-DE" sz="1000" b="0" i="0" dirty="0" smtClean="0">
                          <a:solidFill>
                            <a:srgbClr val="000000"/>
                          </a:solidFill>
                          <a:latin typeface="+mn-lt"/>
                        </a:rPr>
                        <a:t>20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400,000 </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5</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a:t>4</a:t>
            </a:r>
            <a:r>
              <a:rPr lang="en-US" sz="1200" dirty="0" smtClean="0"/>
              <a:t>x GE POE+ Ports</a:t>
            </a:r>
            <a:endParaRPr lang="en-US" sz="1200" dirty="0"/>
          </a:p>
          <a:p>
            <a:pPr marL="343047" indent="-343047" defTabSz="914417">
              <a:spcBef>
                <a:spcPts val="288"/>
              </a:spcBef>
              <a:spcAft>
                <a:spcPts val="200"/>
              </a:spcAft>
              <a:buFontTx/>
              <a:buChar char="•"/>
            </a:pPr>
            <a:r>
              <a:rPr lang="en-US" sz="1200" dirty="0" smtClean="0"/>
              <a:t>20 </a:t>
            </a:r>
            <a:r>
              <a:rPr lang="en-US" sz="1200" dirty="0"/>
              <a:t>x </a:t>
            </a:r>
            <a:r>
              <a:rPr lang="en-US" sz="1200" dirty="0" smtClean="0"/>
              <a:t>GE POE</a:t>
            </a:r>
            <a:r>
              <a:rPr lang="en-US" sz="1200" dirty="0"/>
              <a:t> </a:t>
            </a:r>
            <a:r>
              <a:rPr lang="en-US" sz="1200" dirty="0" smtClean="0"/>
              <a:t>Ports</a:t>
            </a:r>
            <a:endParaRPr lang="en-US" sz="1200" dirty="0"/>
          </a:p>
          <a:p>
            <a:pPr marL="343047" indent="-343047" defTabSz="914417">
              <a:spcBef>
                <a:spcPts val="288"/>
              </a:spcBef>
              <a:spcAft>
                <a:spcPts val="200"/>
              </a:spcAft>
              <a:buFontTx/>
              <a:buChar char="•"/>
            </a:pPr>
            <a:r>
              <a:rPr lang="en-US" sz="1200" dirty="0"/>
              <a:t>1</a:t>
            </a:r>
            <a:r>
              <a:rPr lang="en-US" sz="1200" dirty="0" smtClean="0"/>
              <a:t>x GE Management Port</a:t>
            </a:r>
            <a:endParaRPr lang="en-US" sz="1200" dirty="0"/>
          </a:p>
        </p:txBody>
      </p:sp>
      <p:pic>
        <p:nvPicPr>
          <p:cNvPr id="13"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77305"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9" descr="dark_1URackMoun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4069"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42781" y="1827530"/>
            <a:ext cx="4823977" cy="1398774"/>
          </a:xfrm>
          <a:prstGeom prst="rect">
            <a:avLst/>
          </a:prstGeom>
        </p:spPr>
      </p:pic>
      <p:pic>
        <p:nvPicPr>
          <p:cNvPr id="18" name="Picture 56" descr="dark_RPSSupplyOptio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43600" y="3505200"/>
            <a:ext cx="581025"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5837712" y="1980651"/>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38635" y="2226258"/>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39558" y="2460214"/>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22" name="Picture 47" descr="dark_OutputPort-POE_p.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109761"/>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87458" y="3515438"/>
            <a:ext cx="568719" cy="312704"/>
          </a:xfrm>
          <a:prstGeom prst="rect">
            <a:avLst/>
          </a:prstGeom>
        </p:spPr>
      </p:pic>
    </p:spTree>
    <p:extLst>
      <p:ext uri="{BB962C8B-B14F-4D97-AF65-F5344CB8AC3E}">
        <p14:creationId xmlns:p14="http://schemas.microsoft.com/office/powerpoint/2010/main" val="1091459357"/>
      </p:ext>
    </p:extLst>
  </p:cSld>
  <p:clrMapOvr>
    <a:masterClrMapping/>
  </p:clrMapOvr>
  <p:transition xmlns:p14="http://schemas.microsoft.com/office/powerpoint/2010/mai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White.png"/>
          <p:cNvPicPr>
            <a:picLocks noChangeAspect="1"/>
          </p:cNvPicPr>
          <p:nvPr/>
        </p:nvPicPr>
        <p:blipFill>
          <a:blip r:embed="rId3"/>
          <a:stretch>
            <a:fillRect/>
          </a:stretch>
        </p:blipFill>
        <p:spPr>
          <a:xfrm>
            <a:off x="6069669" y="2703109"/>
            <a:ext cx="2338762" cy="1572387"/>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5453250"/>
            <a:ext cx="990470" cy="756345"/>
          </a:xfrm>
          <a:prstGeom prst="rect">
            <a:avLst/>
          </a:prstGeom>
        </p:spPr>
      </p:pic>
      <p:graphicFrame>
        <p:nvGraphicFramePr>
          <p:cNvPr id="40" name="Content Placeholder 4"/>
          <p:cNvGraphicFramePr>
            <a:graphicFrameLocks/>
          </p:cNvGraphicFramePr>
          <p:nvPr>
            <p:extLst>
              <p:ext uri="{D42A27DB-BD31-4B8C-83A1-F6EECF244321}">
                <p14:modId xmlns:p14="http://schemas.microsoft.com/office/powerpoint/2010/main" val="3103752787"/>
              </p:ext>
            </p:extLst>
          </p:nvPr>
        </p:nvGraphicFramePr>
        <p:xfrm>
          <a:off x="454527" y="2199717"/>
          <a:ext cx="3650536" cy="3240849"/>
        </p:xfrm>
        <a:graphic>
          <a:graphicData uri="http://schemas.openxmlformats.org/drawingml/2006/table">
            <a:tbl>
              <a:tblPr bandRow="1">
                <a:tableStyleId>{073A0DAA-6AF3-43AB-8588-CEC1D06C72B9}</a:tableStyleId>
              </a:tblPr>
              <a:tblGrid>
                <a:gridCol w="3650536"/>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Advanced, bi-directional filtering prevents spread of spam, viruses, phishing, worms, and spyware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479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Transparent, Gateway, and Server modes that adapts to organizational needs and budget</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20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Secure, encrypted communication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502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On-box archiving facilitates policy and regulatory compliance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5489309"/>
            <a:ext cx="54366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2" y="5482420"/>
            <a:ext cx="839467" cy="7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6" y="5415902"/>
            <a:ext cx="438397" cy="64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4" y="4566027"/>
            <a:ext cx="885825" cy="650875"/>
          </a:xfrm>
          <a:prstGeom prst="rect">
            <a:avLst/>
          </a:prstGeom>
          <a:noFill/>
          <a:ln w="9525">
            <a:noFill/>
            <a:miter lim="800000"/>
            <a:headEnd/>
            <a:tailEnd/>
          </a:ln>
        </p:spPr>
      </p:pic>
      <p:sp>
        <p:nvSpPr>
          <p:cNvPr id="16" name="Line 113"/>
          <p:cNvSpPr>
            <a:spLocks noChangeShapeType="1"/>
          </p:cNvSpPr>
          <p:nvPr/>
        </p:nvSpPr>
        <p:spPr bwMode="auto">
          <a:xfrm flipV="1">
            <a:off x="5297993" y="436641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3974165"/>
            <a:ext cx="927572" cy="578628"/>
          </a:xfrm>
          <a:prstGeom prst="rect">
            <a:avLst/>
          </a:prstGeom>
        </p:spPr>
      </p:pic>
      <p:cxnSp>
        <p:nvCxnSpPr>
          <p:cNvPr id="21" name="Straight Connector 26"/>
          <p:cNvCxnSpPr>
            <a:cxnSpLocks noChangeShapeType="1"/>
          </p:cNvCxnSpPr>
          <p:nvPr/>
        </p:nvCxnSpPr>
        <p:spPr bwMode="auto">
          <a:xfrm>
            <a:off x="7094655" y="3865470"/>
            <a:ext cx="673134" cy="388503"/>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975263"/>
            <a:ext cx="509158" cy="65935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2" y="3481510"/>
            <a:ext cx="725487" cy="533400"/>
          </a:xfrm>
          <a:prstGeom prst="rect">
            <a:avLst/>
          </a:prstGeom>
          <a:noFill/>
          <a:ln w="9525">
            <a:noFill/>
            <a:miter lim="800000"/>
            <a:headEnd/>
            <a:tailEnd/>
          </a:ln>
        </p:spPr>
      </p:pic>
      <p:sp>
        <p:nvSpPr>
          <p:cNvPr id="27" name="Line 113"/>
          <p:cNvSpPr>
            <a:spLocks noChangeShapeType="1"/>
          </p:cNvSpPr>
          <p:nvPr/>
        </p:nvSpPr>
        <p:spPr bwMode="auto">
          <a:xfrm flipV="1">
            <a:off x="6326651" y="389319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3434869"/>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5" y="4201930"/>
            <a:ext cx="1310797" cy="745888"/>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962065"/>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385868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3929814"/>
            <a:ext cx="213020" cy="151969"/>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a:t>
            </a:r>
            <a:r>
              <a:rPr lang="en-US" sz="2000" b="1" dirty="0" smtClean="0">
                <a:solidFill>
                  <a:schemeClr val="bg1"/>
                </a:solidFill>
                <a:cs typeface="Arial Narrow"/>
              </a:rPr>
              <a:t>anti-spam </a:t>
            </a:r>
            <a:r>
              <a:rPr lang="en-US" sz="2000" b="1" dirty="0">
                <a:solidFill>
                  <a:schemeClr val="bg1"/>
                </a:solidFill>
                <a:cs typeface="Arial Narrow"/>
              </a:rPr>
              <a:t>and antivirus filtering </a:t>
            </a:r>
            <a:r>
              <a:rPr lang="en-US" sz="2000" b="1" dirty="0" smtClean="0">
                <a:solidFill>
                  <a:schemeClr val="bg1"/>
                </a:solidFill>
                <a:cs typeface="Arial Narrow"/>
              </a:rPr>
              <a:t>solution, </a:t>
            </a:r>
            <a:r>
              <a:rPr lang="en-US" sz="20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95546"/>
            <a:ext cx="729142" cy="729142"/>
          </a:xfrm>
          <a:prstGeom prst="rect">
            <a:avLst/>
          </a:prstGeom>
        </p:spPr>
      </p:pic>
    </p:spTree>
    <p:extLst>
      <p:ext uri="{BB962C8B-B14F-4D97-AF65-F5344CB8AC3E}">
        <p14:creationId xmlns:p14="http://schemas.microsoft.com/office/powerpoint/2010/main" val="10735907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2480331"/>
              </p:ext>
            </p:extLst>
          </p:nvPr>
        </p:nvGraphicFramePr>
        <p:xfrm>
          <a:off x="252000" y="1260000"/>
          <a:ext cx="8640000" cy="3920625"/>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FML-60D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76,000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680,000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a:t>
                      </a:r>
                      <a:r>
                        <a:rPr lang="en-US" sz="1300" baseline="0" dirty="0" smtClean="0">
                          <a:latin typeface="Arial"/>
                          <a:cs typeface="Arial"/>
                        </a:rPr>
                        <a:t> Mil</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120,000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1.3 Mil</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 SFP Slots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500GB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C9C9C9"/>
                    </a:solidFill>
                  </a:tcPr>
                </a:tc>
                <a:tc>
                  <a:txBody>
                    <a:bodyPr/>
                    <a:lstStyle/>
                    <a:p>
                      <a:pPr algn="ctr"/>
                      <a:r>
                        <a:rPr lang="en-US" sz="1300" dirty="0" smtClean="0">
                          <a:latin typeface="Arial"/>
                          <a:cs typeface="Arial"/>
                        </a:rPr>
                        <a:t>2x 1</a:t>
                      </a:r>
                      <a:r>
                        <a:rPr lang="en-US" sz="1300" baseline="0" dirty="0" smtClean="0">
                          <a:latin typeface="Arial"/>
                          <a:cs typeface="Arial"/>
                        </a:rPr>
                        <a:t>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2x 2TB</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(Opt. 12TB)</a:t>
                      </a:r>
                    </a:p>
                  </a:txBody>
                  <a:tcPr anchor="ctr">
                    <a:solidFill>
                      <a:srgbClr val="C9C9C9"/>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Desktop</a:t>
                      </a:r>
                      <a:endParaRPr lang="en-US" sz="1300" baseline="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Desktop</a:t>
                      </a:r>
                    </a:p>
                  </a:txBody>
                  <a:tcPr anchor="ctr">
                    <a:solidFill>
                      <a:srgbClr val="E4E4E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E4E4E4"/>
                    </a:solidFill>
                  </a:tcPr>
                </a:tc>
              </a:tr>
            </a:tbl>
          </a:graphicData>
        </a:graphic>
      </p:graphicFrame>
      <p:sp>
        <p:nvSpPr>
          <p:cNvPr id="3" name="TextBox 2"/>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829463932"/>
      </p:ext>
    </p:extLst>
  </p:cSld>
  <p:clrMapOvr>
    <a:masterClrMapping/>
  </p:clrMapOvr>
  <p:transition xmlns:p14="http://schemas.microsoft.com/office/powerpoint/2010/mai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05668394"/>
              </p:ext>
            </p:extLst>
          </p:nvPr>
        </p:nvGraphicFramePr>
        <p:xfrm>
          <a:off x="252000" y="1260000"/>
          <a:ext cx="8640000" cy="4078966"/>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FML-VM00</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FML-VM01</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34,000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306,000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675,000</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225,000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585,000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vNICs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2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4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8 TB</a:t>
                      </a: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4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8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16 GB</a:t>
                      </a:r>
                    </a:p>
                  </a:txBody>
                  <a:tcPr anchor="ctr">
                    <a:solidFill>
                      <a:srgbClr val="E4E4E4"/>
                    </a:solidFill>
                  </a:tcPr>
                </a:tc>
              </a:tr>
            </a:tbl>
          </a:graphicData>
        </a:graphic>
      </p:graphicFrame>
      <p:sp>
        <p:nvSpPr>
          <p:cNvPr id="6" name="TextBox 5"/>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145252224"/>
      </p:ext>
    </p:extLst>
  </p:cSld>
  <p:clrMapOvr>
    <a:masterClrMapping/>
  </p:clrMapOvr>
  <p:transition xmlns:p14="http://schemas.microsoft.com/office/powerpoint/2010/main" spd="slow">
    <p:wipe/>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142" y="2873478"/>
            <a:ext cx="730800" cy="730800"/>
          </a:xfrm>
          <a:prstGeom prst="rect">
            <a:avLst/>
          </a:prstGeom>
        </p:spPr>
      </p:pic>
    </p:spTree>
    <p:extLst>
      <p:ext uri="{BB962C8B-B14F-4D97-AF65-F5344CB8AC3E}">
        <p14:creationId xmlns:p14="http://schemas.microsoft.com/office/powerpoint/2010/main" val="24426928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41921328"/>
              </p:ext>
            </p:extLst>
          </p:nvPr>
        </p:nvGraphicFramePr>
        <p:xfrm>
          <a:off x="481263" y="2196540"/>
          <a:ext cx="3650536" cy="285516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Application layer </a:t>
                      </a:r>
                      <a:r>
                        <a:rPr kumimoji="0" lang="en-US" sz="1200" u="none" strike="noStrike" kern="1200" cap="none" spc="0" normalizeH="0" baseline="0" noProof="0" dirty="0" err="1" smtClean="0">
                          <a:ln>
                            <a:noFill/>
                          </a:ln>
                          <a:effectLst/>
                          <a:uLnTx/>
                          <a:uFillTx/>
                        </a:rPr>
                        <a:t>DDoS</a:t>
                      </a:r>
                      <a:r>
                        <a:rPr kumimoji="0" lang="en-US" sz="12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Geo IP data analysis and security</a:t>
                      </a:r>
                      <a:endParaRPr kumimoji="0" lang="en-US" sz="1400" u="none" strike="noStrike" kern="1200" cap="none" spc="0" normalizeH="0" baseline="0" noProof="0" dirty="0" smtClean="0">
                        <a:ln>
                          <a:noFill/>
                        </a:ln>
                        <a:effectLst/>
                        <a:uLnTx/>
                        <a:uFillTx/>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Scans, analyzes and detects web application vulnerabilities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Assures availability and accelerates performance of critical web applications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pic>
        <p:nvPicPr>
          <p:cNvPr id="8" name="Picture 7" descr="ICSA_Labs_WebAppFirewall_Logo.png"/>
          <p:cNvPicPr>
            <a:picLocks noChangeAspect="1"/>
          </p:cNvPicPr>
          <p:nvPr/>
        </p:nvPicPr>
        <p:blipFill>
          <a:blip r:embed="rId3"/>
          <a:stretch>
            <a:fillRect/>
          </a:stretch>
        </p:blipFill>
        <p:spPr>
          <a:xfrm>
            <a:off x="7533677" y="5538632"/>
            <a:ext cx="1300992" cy="524011"/>
          </a:xfrm>
          <a:prstGeom prst="rect">
            <a:avLst/>
          </a:prstGeom>
        </p:spPr>
      </p:pic>
      <p:pic>
        <p:nvPicPr>
          <p:cNvPr id="9" name="Picture 8" descr="Cloud-Teal.png"/>
          <p:cNvPicPr>
            <a:picLocks noChangeAspect="1"/>
          </p:cNvPicPr>
          <p:nvPr/>
        </p:nvPicPr>
        <p:blipFill>
          <a:blip r:embed="rId4"/>
          <a:stretch>
            <a:fillRect/>
          </a:stretch>
        </p:blipFill>
        <p:spPr>
          <a:xfrm>
            <a:off x="6544929" y="2252909"/>
            <a:ext cx="2362867" cy="1588594"/>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2413000"/>
            <a:ext cx="317500" cy="411163"/>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5" y="2743200"/>
            <a:ext cx="1025525" cy="6096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0" y="2495550"/>
            <a:ext cx="315913" cy="411163"/>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2595563"/>
            <a:ext cx="317500" cy="41116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749550"/>
            <a:ext cx="319088" cy="411163"/>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841625"/>
            <a:ext cx="317500" cy="411163"/>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3" y="3048000"/>
            <a:ext cx="725487" cy="53340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5" y="4132517"/>
            <a:ext cx="885825" cy="650875"/>
          </a:xfrm>
          <a:prstGeom prst="rect">
            <a:avLst/>
          </a:prstGeom>
          <a:noFill/>
          <a:ln w="9525">
            <a:noFill/>
            <a:miter lim="800000"/>
            <a:headEnd/>
            <a:tailEnd/>
          </a:ln>
        </p:spPr>
      </p:pic>
      <p:sp>
        <p:nvSpPr>
          <p:cNvPr id="18" name="Line 113"/>
          <p:cNvSpPr>
            <a:spLocks noChangeShapeType="1"/>
          </p:cNvSpPr>
          <p:nvPr/>
        </p:nvSpPr>
        <p:spPr bwMode="auto">
          <a:xfrm flipV="1">
            <a:off x="5709624" y="393290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345968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305783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915264"/>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6" y="3518719"/>
            <a:ext cx="981875" cy="609600"/>
          </a:xfrm>
          <a:prstGeom prst="rect">
            <a:avLst/>
          </a:prstGeom>
        </p:spPr>
      </p:pic>
      <p:sp>
        <p:nvSpPr>
          <p:cNvPr id="23" name="TextBox 62"/>
          <p:cNvSpPr txBox="1">
            <a:spLocks noChangeArrowheads="1"/>
          </p:cNvSpPr>
          <p:nvPr/>
        </p:nvSpPr>
        <p:spPr bwMode="auto">
          <a:xfrm>
            <a:off x="6716289" y="4113933"/>
            <a:ext cx="849035" cy="276926"/>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689983"/>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266439" y="4367528"/>
            <a:ext cx="1093029"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5516664"/>
            <a:ext cx="489000" cy="550675"/>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1" y="5126572"/>
            <a:ext cx="673047" cy="522255"/>
          </a:xfrm>
          <a:prstGeom prst="rect">
            <a:avLst/>
          </a:prstGeom>
          <a:effectLst>
            <a:outerShdw blurRad="50800" dist="25400" dir="5400000">
              <a:srgbClr val="000000">
                <a:alpha val="30000"/>
              </a:srgbClr>
            </a:outerShdw>
          </a:effectLst>
        </p:spPr>
      </p:pic>
      <p:sp>
        <p:nvSpPr>
          <p:cNvPr id="28" name="Explosion 1 27"/>
          <p:cNvSpPr/>
          <p:nvPr/>
        </p:nvSpPr>
        <p:spPr>
          <a:xfrm>
            <a:off x="6169004" y="3882805"/>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7" y="3573985"/>
            <a:ext cx="429409" cy="47196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6" y="3436806"/>
            <a:ext cx="433277" cy="475830"/>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3090417"/>
            <a:ext cx="429408" cy="483568"/>
          </a:xfrm>
          <a:prstGeom prst="rect">
            <a:avLst/>
          </a:prstGeom>
        </p:spPr>
      </p:pic>
      <p:cxnSp>
        <p:nvCxnSpPr>
          <p:cNvPr id="33" name="Curved Connector 32"/>
          <p:cNvCxnSpPr>
            <a:stCxn id="30" idx="2"/>
          </p:cNvCxnSpPr>
          <p:nvPr/>
        </p:nvCxnSpPr>
        <p:spPr bwMode="auto">
          <a:xfrm rot="5400000" flipH="1" flipV="1">
            <a:off x="5500194" y="3107895"/>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4815904"/>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4185064"/>
            <a:ext cx="213020" cy="151969"/>
          </a:xfrm>
          <a:prstGeom prst="rect">
            <a:avLst/>
          </a:prstGeom>
        </p:spPr>
      </p:pic>
      <p:sp>
        <p:nvSpPr>
          <p:cNvPr id="34" name="Rectangle 33"/>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206522"/>
            <a:ext cx="730800" cy="730800"/>
          </a:xfrm>
          <a:prstGeom prst="rect">
            <a:avLst/>
          </a:prstGeom>
        </p:spPr>
      </p:pic>
    </p:spTree>
    <p:extLst>
      <p:ext uri="{BB962C8B-B14F-4D97-AF65-F5344CB8AC3E}">
        <p14:creationId xmlns:p14="http://schemas.microsoft.com/office/powerpoint/2010/main" val="386146242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3995898"/>
              </p:ext>
            </p:extLst>
          </p:nvPr>
        </p:nvGraphicFramePr>
        <p:xfrm>
          <a:off x="252001" y="1260000"/>
          <a:ext cx="8639998" cy="2739145"/>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FWB-100D</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25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 Gbps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Sub-</a:t>
                      </a:r>
                      <a:r>
                        <a:rPr lang="en-US" sz="1300" dirty="0" err="1" smtClean="0">
                          <a:latin typeface="+mn-lt"/>
                          <a:cs typeface="Arial"/>
                        </a:rPr>
                        <a:t>ms</a:t>
                      </a:r>
                      <a:endParaRPr lang="en-US" sz="1300" dirty="0" smtClean="0">
                        <a:latin typeface="+mn-lt"/>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r>
              <a:tr h="308682">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 + 4 Bypass</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 + 4 Bypass</a:t>
                      </a:r>
                      <a:endParaRPr lang="en-US" sz="1300" dirty="0">
                        <a:latin typeface="+mn-lt"/>
                        <a:cs typeface="Arial"/>
                      </a:endParaRPr>
                    </a:p>
                  </a:txBody>
                  <a:tcPr anchor="ctr">
                    <a:solidFill>
                      <a:srgbClr val="C9C9C9"/>
                    </a:solidFill>
                  </a:tcPr>
                </a:tc>
                <a:tc>
                  <a:txBody>
                    <a:bodyPr/>
                    <a:lstStyle/>
                    <a:p>
                      <a:pPr algn="ctr"/>
                      <a:r>
                        <a:rPr lang="en-US" sz="1300" dirty="0" smtClean="0">
                          <a:latin typeface="Arial"/>
                          <a:cs typeface="Arial"/>
                        </a:rPr>
                        <a:t>4+ 4 Bypass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a:t>
                      </a:r>
                      <a:r>
                        <a:rPr lang="en-US" sz="1300" b="1" baseline="0" dirty="0" smtClean="0">
                          <a:solidFill>
                            <a:srgbClr val="FFFFFF"/>
                          </a:solidFill>
                          <a:latin typeface="Arial"/>
                          <a:cs typeface="Arial"/>
                        </a:rPr>
                        <a:t> SFP </a:t>
                      </a:r>
                      <a:r>
                        <a:rPr lang="en-US" sz="1300" b="1" dirty="0" smtClean="0">
                          <a:solidFill>
                            <a:srgbClr val="FFFFFF"/>
                          </a:solidFill>
                          <a:latin typeface="Arial"/>
                          <a:cs typeface="Arial"/>
                        </a:rPr>
                        <a:t>slots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algn="ctr"/>
                      <a:r>
                        <a:rPr lang="en-US" sz="1300" baseline="0" dirty="0" smtClean="0">
                          <a:latin typeface="+mn-lt"/>
                          <a:cs typeface="Arial"/>
                        </a:rPr>
                        <a:t>4 </a:t>
                      </a:r>
                      <a:endParaRPr lang="en-US" sz="1300" dirty="0">
                        <a:latin typeface="+mn-lt"/>
                        <a:cs typeface="Arial"/>
                      </a:endParaRPr>
                    </a:p>
                  </a:txBody>
                  <a:tcPr anchor="ctr">
                    <a:solidFill>
                      <a:srgbClr val="E4E4E4"/>
                    </a:solidFill>
                  </a:tcPr>
                </a:tc>
                <a:tc>
                  <a:txBody>
                    <a:bodyPr/>
                    <a:lstStyle/>
                    <a:p>
                      <a:pPr algn="ctr"/>
                      <a:r>
                        <a:rPr lang="en-US" sz="1300" baseline="0" dirty="0" smtClean="0">
                          <a:latin typeface="Arial"/>
                          <a:cs typeface="Arial"/>
                        </a:rPr>
                        <a:t>4 </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10GE SFP+</a:t>
                      </a: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a:t>
                      </a: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algn="ctr"/>
                      <a:r>
                        <a:rPr lang="en-US" sz="1300" dirty="0" smtClean="0">
                          <a:latin typeface="Arial"/>
                          <a:cs typeface="Arial"/>
                        </a:rPr>
                        <a:t>16 GB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a:t>
                      </a:r>
                      <a:r>
                        <a:rPr lang="en-US" sz="1300" baseline="0" dirty="0" smtClean="0">
                          <a:latin typeface="Arial"/>
                          <a:cs typeface="Arial"/>
                        </a:rPr>
                        <a:t>TB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TB</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algn="ctr"/>
                      <a:r>
                        <a:rPr lang="en-US" sz="1300" dirty="0" smtClean="0">
                          <a:latin typeface="Arial"/>
                          <a:cs typeface="Arial"/>
                        </a:rPr>
                        <a:t>Desktop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974493682"/>
      </p:ext>
    </p:extLst>
  </p:cSld>
  <p:clrMapOvr>
    <a:masterClrMapping/>
  </p:clrMapOvr>
  <p:transition xmlns:p14="http://schemas.microsoft.com/office/powerpoint/2010/main" spd="slow">
    <p:wipe/>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97597401"/>
              </p:ext>
            </p:extLst>
          </p:nvPr>
        </p:nvGraphicFramePr>
        <p:xfrm>
          <a:off x="252000" y="1260000"/>
          <a:ext cx="8640000" cy="2101124"/>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 Gbps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HTTP transactions / Sec</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24,000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36,000</a:t>
                      </a: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r>
                        <a:rPr lang="en-US" sz="1300" b="1" baseline="0" dirty="0" smtClean="0">
                          <a:solidFill>
                            <a:srgbClr val="FFFFFF"/>
                          </a:solidFill>
                          <a:latin typeface="Arial"/>
                          <a:cs typeface="Arial"/>
                        </a:rPr>
                        <a:t> (Min)</a:t>
                      </a:r>
                      <a:endParaRPr lang="en-US" sz="1300" b="1" dirty="0">
                        <a:solidFill>
                          <a:srgbClr val="FFFFFF"/>
                        </a:solidFill>
                        <a:latin typeface="Arial"/>
                        <a:cs typeface="Arial"/>
                      </a:endParaRPr>
                    </a:p>
                  </a:txBody>
                  <a:tcPr anchor="ctr">
                    <a:solidFill>
                      <a:schemeClr val="accent4"/>
                    </a:solidFill>
                  </a:tcPr>
                </a:tc>
                <a:tc gridSpan="3">
                  <a:txBody>
                    <a:bodyPr/>
                    <a:lstStyle/>
                    <a:p>
                      <a:pPr algn="ctr"/>
                      <a:r>
                        <a:rPr lang="en-US" sz="1300" dirty="0" smtClean="0">
                          <a:latin typeface="Arial"/>
                          <a:cs typeface="Arial"/>
                        </a:rPr>
                        <a:t>1 GB</a:t>
                      </a:r>
                      <a:endParaRPr lang="en-US" sz="1300" dirty="0">
                        <a:latin typeface="Arial"/>
                        <a:cs typeface="Arial"/>
                      </a:endParaRPr>
                    </a:p>
                  </a:txBody>
                  <a:tcPr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329339">
                <a:tc>
                  <a:txBody>
                    <a:bodyPr/>
                    <a:lstStyle/>
                    <a:p>
                      <a:r>
                        <a:rPr lang="en-US" sz="1300" b="1" dirty="0" smtClean="0">
                          <a:solidFill>
                            <a:srgbClr val="FFFFFF"/>
                          </a:solidFill>
                          <a:latin typeface="Arial"/>
                          <a:cs typeface="Arial"/>
                        </a:rPr>
                        <a:t>Storage capacity (Min)</a:t>
                      </a:r>
                    </a:p>
                  </a:txBody>
                  <a:tcPr anchor="ctr">
                    <a:solidFill>
                      <a:schemeClr val="accent4"/>
                    </a:solidFill>
                  </a:tcPr>
                </a:tc>
                <a:tc gridSpan="3">
                  <a:txBody>
                    <a:bodyPr/>
                    <a:lstStyle/>
                    <a:p>
                      <a:pPr algn="ctr"/>
                      <a:r>
                        <a:rPr lang="en-US" sz="1300" dirty="0" smtClean="0">
                          <a:latin typeface="Arial"/>
                          <a:cs typeface="Arial"/>
                        </a:rPr>
                        <a:t>40 GB</a:t>
                      </a:r>
                    </a:p>
                  </a:txBody>
                  <a:tcPr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750882542"/>
      </p:ext>
    </p:extLst>
  </p:cSld>
  <p:clrMapOvr>
    <a:masterClrMapping/>
  </p:clrMapOvr>
  <p:transition xmlns:p14="http://schemas.microsoft.com/office/powerpoint/2010/mai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46" y="2861516"/>
            <a:ext cx="730800" cy="730800"/>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Orange.png"/>
          <p:cNvPicPr>
            <a:picLocks noChangeAspect="1"/>
          </p:cNvPicPr>
          <p:nvPr/>
        </p:nvPicPr>
        <p:blipFill>
          <a:blip r:embed="rId3"/>
          <a:stretch>
            <a:fillRect/>
          </a:stretch>
        </p:blipFill>
        <p:spPr>
          <a:xfrm>
            <a:off x="6502448" y="3311203"/>
            <a:ext cx="2198114" cy="1477828"/>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2098621158"/>
              </p:ext>
            </p:extLst>
          </p:nvPr>
        </p:nvGraphicFramePr>
        <p:xfrm>
          <a:off x="467894" y="2206630"/>
          <a:ext cx="3650536" cy="3269554"/>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Block database attacks</a:t>
                      </a:r>
                      <a:r>
                        <a:rPr lang="en-US" sz="1200" kern="0" baseline="0" dirty="0" smtClean="0">
                          <a:solidFill>
                            <a:schemeClr val="bg2">
                              <a:lumMod val="25000"/>
                            </a:schemeClr>
                          </a:solidFill>
                          <a:latin typeface="+mn-lt"/>
                          <a:cs typeface="HelveticaNeue Condensed"/>
                        </a:rPr>
                        <a:t> in real time</a:t>
                      </a:r>
                      <a:endParaRPr lang="en-US" sz="1200" kern="0" dirty="0" smtClean="0">
                        <a:solidFill>
                          <a:schemeClr val="bg2">
                            <a:lumMod val="25000"/>
                          </a:schemeClr>
                        </a:solidFill>
                        <a:latin typeface="+mn-lt"/>
                        <a:cs typeface="HelveticaNeue Condensed"/>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Automated process of establishing IT controls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 compliance and forensics analysis purpose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sp>
        <p:nvSpPr>
          <p:cNvPr id="8" name="TextBox 67"/>
          <p:cNvSpPr txBox="1">
            <a:spLocks noChangeArrowheads="1"/>
          </p:cNvSpPr>
          <p:nvPr/>
        </p:nvSpPr>
        <p:spPr bwMode="auto">
          <a:xfrm>
            <a:off x="7697062" y="475492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4" y="3794157"/>
            <a:ext cx="1025525" cy="6096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4065620"/>
            <a:ext cx="652462" cy="338137"/>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4481545"/>
            <a:ext cx="1714500" cy="936625"/>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2" y="4098957"/>
            <a:ext cx="725487" cy="53340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2" y="5124482"/>
            <a:ext cx="885825" cy="650875"/>
          </a:xfrm>
          <a:prstGeom prst="rect">
            <a:avLst/>
          </a:prstGeom>
          <a:noFill/>
          <a:ln w="9525">
            <a:noFill/>
            <a:miter lim="800000"/>
            <a:headEnd/>
            <a:tailEnd/>
          </a:ln>
        </p:spPr>
      </p:pic>
      <p:sp>
        <p:nvSpPr>
          <p:cNvPr id="15" name="Line 113"/>
          <p:cNvSpPr>
            <a:spLocks noChangeShapeType="1"/>
          </p:cNvSpPr>
          <p:nvPr/>
        </p:nvSpPr>
        <p:spPr bwMode="auto">
          <a:xfrm flipH="1" flipV="1">
            <a:off x="6174789" y="3641757"/>
            <a:ext cx="762000" cy="533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3946557"/>
            <a:ext cx="304800" cy="152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4556157"/>
            <a:ext cx="1447800" cy="8382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3717957"/>
            <a:ext cx="762000" cy="53340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5" y="2825080"/>
            <a:ext cx="7489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3032157"/>
            <a:ext cx="1104900" cy="694509"/>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3336957"/>
            <a:ext cx="457200" cy="578112"/>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3489357"/>
            <a:ext cx="457200" cy="578112"/>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3641757"/>
            <a:ext cx="457200" cy="578112"/>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3794157"/>
            <a:ext cx="457200" cy="578112"/>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3717957"/>
            <a:ext cx="228600" cy="201011"/>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3870357"/>
            <a:ext cx="228600" cy="201011"/>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4022757"/>
            <a:ext cx="228600" cy="201011"/>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4175157"/>
            <a:ext cx="228600" cy="201011"/>
          </a:xfrm>
          <a:prstGeom prst="rect">
            <a:avLst/>
          </a:prstGeom>
        </p:spPr>
      </p:pic>
      <p:sp>
        <p:nvSpPr>
          <p:cNvPr id="29" name="TextBox 62"/>
          <p:cNvSpPr txBox="1">
            <a:spLocks noChangeArrowheads="1"/>
          </p:cNvSpPr>
          <p:nvPr/>
        </p:nvSpPr>
        <p:spPr bwMode="auto">
          <a:xfrm>
            <a:off x="6317008" y="5193762"/>
            <a:ext cx="1755609"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882878"/>
            <a:ext cx="213020" cy="151969"/>
          </a:xfrm>
          <a:prstGeom prst="rect">
            <a:avLst/>
          </a:prstGeom>
        </p:spPr>
      </p:pic>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2068" y="1204682"/>
            <a:ext cx="730800" cy="730800"/>
          </a:xfrm>
          <a:prstGeom prst="rect">
            <a:avLst/>
          </a:prstGeom>
        </p:spPr>
      </p:pic>
    </p:spTree>
    <p:extLst>
      <p:ext uri="{BB962C8B-B14F-4D97-AF65-F5344CB8AC3E}">
        <p14:creationId xmlns:p14="http://schemas.microsoft.com/office/powerpoint/2010/main" val="30253756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205077553"/>
              </p:ext>
            </p:extLst>
          </p:nvPr>
        </p:nvGraphicFramePr>
        <p:xfrm>
          <a:off x="252000" y="1260000"/>
          <a:ext cx="8640000" cy="2717700"/>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56071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FortiDB 400B</a:t>
                      </a:r>
                      <a:endParaRPr kumimoji="0" lang="en-US" sz="1300" b="1"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500D</a:t>
                      </a:r>
                      <a:endParaRPr kumimoji="0" lang="en-US" sz="1300" b="1" u="none" strike="noStrike" cap="none" normalizeH="0" baseline="0" dirty="0" smtClean="0">
                        <a:ln>
                          <a:noFill/>
                        </a:ln>
                        <a:solidFill>
                          <a:srgbClr val="FFFFFF"/>
                        </a:solidFill>
                        <a:effectLst/>
                        <a:latin typeface="+mn-lt"/>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10</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15</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smtClean="0">
                          <a:ln>
                            <a:noFill/>
                          </a:ln>
                          <a:solidFill>
                            <a:schemeClr val="bg1"/>
                          </a:solidFill>
                          <a:effectLst/>
                        </a:rPr>
                        <a:t>Total Interfaces</a:t>
                      </a: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6x GE RJ45, 2x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2x GE SFP </a:t>
                      </a: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Arial"/>
                          <a:cs typeface="Arial"/>
                        </a:rPr>
                        <a:t>Storage</a:t>
                      </a: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500 GB (1 TB max)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r>
              <a:tr h="50359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300" u="none" strike="noStrike" cap="none" normalizeH="0" baseline="0" dirty="0" smtClean="0">
                        <a:ln>
                          <a:noFill/>
                        </a:ln>
                        <a:effectLst/>
                        <a:latin typeface="+mn-lt"/>
                        <a:cs typeface="Arial"/>
                      </a:endParaRPr>
                    </a:p>
                  </a:txBody>
                  <a:tcPr marL="87087" marR="87087" marT="48984" marB="48984"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96720552"/>
      </p:ext>
    </p:extLst>
  </p:cSld>
  <p:clrMapOvr>
    <a:masterClrMapping/>
  </p:clrMapOvr>
  <p:transition xmlns:p14="http://schemas.microsoft.com/office/powerpoint/2010/mai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43178543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1.5 / 1.5 / 1.5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200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de-DE" sz="1000" b="0" i="0" dirty="0" smtClean="0">
                          <a:solidFill>
                            <a:srgbClr val="000000"/>
                          </a:solidFill>
                          <a:latin typeface="+mn-lt"/>
                        </a:rPr>
                        <a:t>35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500,000 </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5</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2" name="Picture 1"/>
          <p:cNvPicPr>
            <a:picLocks noChangeAspect="1"/>
          </p:cNvPicPr>
          <p:nvPr/>
        </p:nvPicPr>
        <p:blipFill>
          <a:blip r:embed="rId2"/>
          <a:stretch>
            <a:fillRect/>
          </a:stretch>
        </p:blipFill>
        <p:spPr>
          <a:xfrm>
            <a:off x="838200" y="1600200"/>
            <a:ext cx="4080807" cy="1866900"/>
          </a:xfrm>
          <a:prstGeom prst="rect">
            <a:avLst/>
          </a:prstGeom>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spTree>
    <p:extLst>
      <p:ext uri="{BB962C8B-B14F-4D97-AF65-F5344CB8AC3E}">
        <p14:creationId xmlns:p14="http://schemas.microsoft.com/office/powerpoint/2010/main" val="1766231910"/>
      </p:ext>
    </p:extLst>
  </p:cSld>
  <p:clrMapOvr>
    <a:masterClrMapping/>
  </p:clrMapOvr>
  <p:transition xmlns:p14="http://schemas.microsoft.com/office/powerpoint/2010/mai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3924"/>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123" descr="Cloud-White.png"/>
          <p:cNvPicPr>
            <a:picLocks noChangeAspect="1"/>
          </p:cNvPicPr>
          <p:nvPr/>
        </p:nvPicPr>
        <p:blipFill>
          <a:blip r:embed="rId3"/>
          <a:stretch>
            <a:fillRect/>
          </a:stretch>
        </p:blipFill>
        <p:spPr>
          <a:xfrm>
            <a:off x="6969625" y="4141157"/>
            <a:ext cx="2024062" cy="1358900"/>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2410477"/>
            <a:ext cx="2024062" cy="1358900"/>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3032307781"/>
              </p:ext>
            </p:extLst>
          </p:nvPr>
        </p:nvGraphicFramePr>
        <p:xfrm>
          <a:off x="441158" y="219654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Link Load Balancing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SSL Offload and acceleration </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Application Interoperability</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Implementation Guides  for Microsoft Exchange, </a:t>
                      </a:r>
                      <a:r>
                        <a:rPr kumimoji="0" lang="en-GB" sz="1200" u="none" strike="noStrike" kern="1200" cap="none" spc="0" normalizeH="0" baseline="0" noProof="0" dirty="0" err="1" smtClean="0">
                          <a:ln>
                            <a:noFill/>
                          </a:ln>
                          <a:effectLst/>
                          <a:uLnTx/>
                          <a:uFillTx/>
                        </a:rPr>
                        <a:t>Lync</a:t>
                      </a:r>
                      <a:r>
                        <a:rPr kumimoji="0" lang="en-GB" sz="1200" u="none" strike="noStrike" kern="1200" cap="none" spc="0" normalizeH="0" baseline="0" noProof="0" dirty="0" smtClean="0">
                          <a:ln>
                            <a:noFill/>
                          </a:ln>
                          <a:effectLst/>
                          <a:uLnTx/>
                          <a:uFillTx/>
                        </a:rPr>
                        <a:t>, SAP etc.</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 &amp; </a:t>
            </a:r>
            <a:r>
              <a:rPr lang="en-US" b="0" i="0" dirty="0" err="1" smtClean="0"/>
              <a:t>AscenLink</a:t>
            </a:r>
            <a:endParaRPr lang="en-US" b="0" i="0" dirty="0"/>
          </a:p>
        </p:txBody>
      </p:sp>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2632504"/>
            <a:ext cx="317500" cy="411163"/>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3007608"/>
            <a:ext cx="317500" cy="41116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7" y="5271560"/>
            <a:ext cx="429409" cy="47196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5" y="3781570"/>
            <a:ext cx="433277" cy="475830"/>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4149165"/>
            <a:ext cx="429408" cy="483568"/>
          </a:xfrm>
          <a:prstGeom prst="rect">
            <a:avLst/>
          </a:prstGeom>
        </p:spPr>
      </p:pic>
      <p:cxnSp>
        <p:nvCxnSpPr>
          <p:cNvPr id="35" name="Curved Connector 36"/>
          <p:cNvCxnSpPr/>
          <p:nvPr/>
        </p:nvCxnSpPr>
        <p:spPr bwMode="auto">
          <a:xfrm flipV="1">
            <a:off x="5283797" y="3860800"/>
            <a:ext cx="1073461" cy="66765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3335303"/>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3037860"/>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5636202"/>
            <a:ext cx="400702" cy="458288"/>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8" y="4804029"/>
            <a:ext cx="469719" cy="515568"/>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4126379"/>
            <a:ext cx="373344" cy="457940"/>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1" y="4314973"/>
            <a:ext cx="404485" cy="36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5569" y="3787125"/>
            <a:ext cx="1188146"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8" y="3301003"/>
            <a:ext cx="1340591" cy="777511"/>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4265361"/>
            <a:ext cx="317500" cy="411163"/>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4640465"/>
            <a:ext cx="317500" cy="411162"/>
          </a:xfrm>
          <a:prstGeom prst="rect">
            <a:avLst/>
          </a:prstGeom>
          <a:noFill/>
          <a:ln w="9525">
            <a:noFill/>
            <a:miter lim="800000"/>
            <a:headEnd/>
            <a:tailEnd/>
          </a:ln>
        </p:spPr>
      </p:pic>
      <p:cxnSp>
        <p:nvCxnSpPr>
          <p:cNvPr id="96" name="Curved Connector 95"/>
          <p:cNvCxnSpPr/>
          <p:nvPr/>
        </p:nvCxnSpPr>
        <p:spPr bwMode="auto">
          <a:xfrm flipV="1">
            <a:off x="7202664" y="4968160"/>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4670717"/>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199" y="4933860"/>
            <a:ext cx="1340591" cy="777511"/>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4680858"/>
            <a:ext cx="1298432" cy="38462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1" y="3048681"/>
            <a:ext cx="542925" cy="354012"/>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5580516"/>
            <a:ext cx="334962" cy="576262"/>
          </a:xfrm>
          <a:prstGeom prst="rect">
            <a:avLst/>
          </a:prstGeom>
          <a:noFill/>
          <a:ln w="9525">
            <a:noFill/>
            <a:miter lim="800000"/>
            <a:headEnd/>
            <a:tailEnd/>
          </a:ln>
        </p:spPr>
      </p:pic>
      <p:cxnSp>
        <p:nvCxnSpPr>
          <p:cNvPr id="106" name="Curved Connector 36"/>
          <p:cNvCxnSpPr/>
          <p:nvPr/>
        </p:nvCxnSpPr>
        <p:spPr bwMode="auto">
          <a:xfrm>
            <a:off x="4318597" y="4114801"/>
            <a:ext cx="265929" cy="23173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4992916"/>
            <a:ext cx="593892" cy="3002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4535716"/>
            <a:ext cx="340490" cy="1523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5173249"/>
            <a:ext cx="315338" cy="284125"/>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07347" y="5497859"/>
            <a:ext cx="455628"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1" y="4183693"/>
            <a:ext cx="1485957" cy="1091833"/>
          </a:xfrm>
          <a:prstGeom prst="rect">
            <a:avLst/>
          </a:prstGeom>
          <a:noFill/>
          <a:ln w="9525">
            <a:noFill/>
            <a:miter lim="800000"/>
            <a:headEnd/>
            <a:tailEnd/>
          </a:ln>
        </p:spPr>
      </p:pic>
      <p:sp>
        <p:nvSpPr>
          <p:cNvPr id="43" name="Rectangle 4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Optimize the availability</a:t>
            </a:r>
            <a:r>
              <a:rPr lang="en-US" sz="2000" b="1" dirty="0" smtClean="0">
                <a:solidFill>
                  <a:schemeClr val="bg1"/>
                </a:solidFill>
                <a:cs typeface="Arial Narrow"/>
              </a:rPr>
              <a:t>, </a:t>
            </a:r>
            <a:r>
              <a:rPr lang="en-US" sz="20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192871"/>
            <a:ext cx="729142" cy="729142"/>
          </a:xfrm>
          <a:prstGeom prst="rect">
            <a:avLst/>
          </a:prstGeom>
        </p:spPr>
      </p:pic>
    </p:spTree>
    <p:extLst>
      <p:ext uri="{BB962C8B-B14F-4D97-AF65-F5344CB8AC3E}">
        <p14:creationId xmlns:p14="http://schemas.microsoft.com/office/powerpoint/2010/main" val="2270553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351098901"/>
              </p:ext>
            </p:extLst>
          </p:nvPr>
        </p:nvGraphicFramePr>
        <p:xfrm>
          <a:off x="252000" y="1260000"/>
          <a:ext cx="8640000" cy="3334681"/>
        </p:xfrm>
        <a:graphic>
          <a:graphicData uri="http://schemas.openxmlformats.org/drawingml/2006/table">
            <a:tbl>
              <a:tblPr firstRow="1" bandRow="1">
                <a:effectLst/>
                <a:tableStyleId>{073A0DAA-6AF3-43AB-8588-CEC1D06C72B9}</a:tableStyleId>
              </a:tblPr>
              <a:tblGrid>
                <a:gridCol w="1660615"/>
                <a:gridCol w="1395877"/>
                <a:gridCol w="1395877"/>
                <a:gridCol w="1395877"/>
                <a:gridCol w="1395877"/>
                <a:gridCol w="1395877"/>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700D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1500D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61688">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15 Gbps</a:t>
                      </a:r>
                    </a:p>
                  </a:txBody>
                  <a:tcPr>
                    <a:solidFill>
                      <a:schemeClr val="accent4">
                        <a:lumMod val="40000"/>
                        <a:lumOff val="60000"/>
                      </a:schemeClr>
                    </a:solidFill>
                  </a:tcPr>
                </a:tc>
                <a:tc>
                  <a:txBody>
                    <a:bodyPr/>
                    <a:lstStyle/>
                    <a:p>
                      <a:pPr algn="ctr"/>
                      <a:r>
                        <a:rPr lang="en-US" sz="1300" dirty="0" smtClean="0">
                          <a:latin typeface="Arial"/>
                          <a:cs typeface="Arial"/>
                        </a:rPr>
                        <a:t>20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30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50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600,000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1,200,000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smtClean="0">
                          <a:latin typeface="Arial"/>
                          <a:cs typeface="Arial"/>
                        </a:rPr>
                        <a:t>1,600,000</a:t>
                      </a:r>
                      <a:endParaRPr lang="en-US" sz="1300" dirty="0" smtClean="0">
                        <a:latin typeface="Arial"/>
                        <a:cs typeface="Arial"/>
                      </a:endParaRP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10 GE SFP+,</a:t>
                      </a:r>
                      <a:br>
                        <a:rPr lang="en-US" sz="1300" dirty="0" smtClean="0">
                          <a:latin typeface="+mn-lt"/>
                          <a:cs typeface="Arial"/>
                        </a:rPr>
                      </a:br>
                      <a:r>
                        <a:rPr lang="en-US" sz="13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mn-lt"/>
                          <a:cs typeface="Arial"/>
                        </a:rPr>
                        <a:t>Single (optional 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FortiADC</a:t>
                      </a: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1927947399"/>
      </p:ext>
    </p:extLst>
  </p:cSld>
  <p:clrMapOvr>
    <a:masterClrMapping/>
  </p:clrMapOvr>
  <p:transition xmlns:p14="http://schemas.microsoft.com/office/powerpoint/2010/main" spd="slow">
    <p:wipe/>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2026204"/>
              </p:ext>
            </p:extLst>
          </p:nvPr>
        </p:nvGraphicFramePr>
        <p:xfrm>
          <a:off x="252000" y="1260000"/>
          <a:ext cx="8640005" cy="3543484"/>
        </p:xfrm>
        <a:graphic>
          <a:graphicData uri="http://schemas.openxmlformats.org/drawingml/2006/table">
            <a:tbl>
              <a:tblPr firstRow="1" bandRow="1">
                <a:effectLst/>
                <a:tableStyleId>{073A0DAA-6AF3-43AB-8588-CEC1D06C72B9}</a:tableStyleId>
              </a:tblPr>
              <a:tblGrid>
                <a:gridCol w="1641455"/>
                <a:gridCol w="1166425"/>
                <a:gridCol w="1166425"/>
                <a:gridCol w="1166425"/>
                <a:gridCol w="1166425"/>
                <a:gridCol w="1166425"/>
                <a:gridCol w="1166425"/>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100E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300E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600E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498363">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t>1 Gbps</a:t>
                      </a:r>
                      <a:endParaRPr lang="en-US" sz="1300" dirty="0"/>
                    </a:p>
                  </a:txBody>
                  <a:tcPr>
                    <a:solidFill>
                      <a:schemeClr val="accent4">
                        <a:lumMod val="40000"/>
                        <a:lumOff val="60000"/>
                      </a:schemeClr>
                    </a:solidFill>
                  </a:tcPr>
                </a:tc>
                <a:tc>
                  <a:txBody>
                    <a:bodyPr/>
                    <a:lstStyle/>
                    <a:p>
                      <a:pPr algn="ctr"/>
                      <a:r>
                        <a:rPr lang="en-US" sz="1300" dirty="0" smtClean="0"/>
                        <a:t>2.7 Gbps</a:t>
                      </a:r>
                      <a:endParaRPr lang="en-US" sz="1300" dirty="0"/>
                    </a:p>
                  </a:txBody>
                  <a:tcPr>
                    <a:solidFill>
                      <a:schemeClr val="accent4">
                        <a:lumMod val="40000"/>
                        <a:lumOff val="60000"/>
                      </a:schemeClr>
                    </a:solidFill>
                  </a:tcPr>
                </a:tc>
                <a:tc>
                  <a:txBody>
                    <a:bodyPr/>
                    <a:lstStyle/>
                    <a:p>
                      <a:pPr algn="ctr"/>
                      <a:r>
                        <a:rPr lang="en-US" sz="1300" dirty="0" smtClean="0">
                          <a:latin typeface="Arial"/>
                          <a:cs typeface="Arial"/>
                        </a:rPr>
                        <a:t>4.8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12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15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1,000</a:t>
                      </a:r>
                    </a:p>
                  </a:txBody>
                  <a:tcPr>
                    <a:solidFill>
                      <a:schemeClr val="accent4">
                        <a:lumMod val="20000"/>
                        <a:lumOff val="80000"/>
                      </a:schemeClr>
                    </a:solidFill>
                  </a:tcPr>
                </a:tc>
                <a:tc>
                  <a:txBody>
                    <a:bodyPr/>
                    <a:lstStyle/>
                    <a:p>
                      <a:pPr algn="ctr"/>
                      <a:r>
                        <a:rPr lang="fr-FR" sz="1300" dirty="0" smtClean="0"/>
                        <a:t>2,000</a:t>
                      </a:r>
                    </a:p>
                  </a:txBody>
                  <a:tcPr>
                    <a:solidFill>
                      <a:schemeClr val="accent4">
                        <a:lumMod val="20000"/>
                        <a:lumOff val="80000"/>
                      </a:schemeClr>
                    </a:solidFill>
                  </a:tcPr>
                </a:tc>
                <a:tc>
                  <a:txBody>
                    <a:bodyPr/>
                    <a:lstStyle/>
                    <a:p>
                      <a:pPr algn="ctr"/>
                      <a:r>
                        <a:rPr lang="en-US" sz="1300" dirty="0" smtClean="0">
                          <a:latin typeface="Arial"/>
                          <a:cs typeface="Arial"/>
                        </a:rPr>
                        <a:t>6,500</a:t>
                      </a:r>
                      <a:endParaRPr lang="en-US" sz="1300" dirty="0">
                        <a:latin typeface="Arial"/>
                        <a:cs typeface="Arial"/>
                      </a:endParaRPr>
                    </a:p>
                  </a:txBody>
                  <a:tcPr>
                    <a:solidFill>
                      <a:schemeClr val="accent4">
                        <a:lumMod val="20000"/>
                        <a:lumOff val="80000"/>
                      </a:schemeClr>
                    </a:solidFill>
                  </a:tcPr>
                </a:tc>
                <a:tc>
                  <a:txBody>
                    <a:bodyPr/>
                    <a:lstStyle/>
                    <a:p>
                      <a:pPr algn="ctr"/>
                      <a:r>
                        <a:rPr lang="en-US" sz="1300" dirty="0" smtClean="0">
                          <a:latin typeface="Arial"/>
                          <a:cs typeface="Arial"/>
                        </a:rPr>
                        <a:t>220,000</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280,000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450,000</a:t>
                      </a: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en-US" sz="1300" dirty="0" smtClean="0">
                          <a:latin typeface="Arial"/>
                          <a:cs typeface="Arial"/>
                        </a:rPr>
                        <a:t>6x GE RJ45</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 RJ45</a:t>
                      </a:r>
                    </a:p>
                    <a:p>
                      <a:pPr algn="ct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369315676"/>
      </p:ext>
    </p:extLst>
  </p:cSld>
  <p:clrMapOvr>
    <a:masterClrMapping/>
  </p:clrMapOvr>
  <p:transition xmlns:p14="http://schemas.microsoft.com/office/powerpoint/2010/main" spd="slow">
    <p:wipe/>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12" y="2869492"/>
            <a:ext cx="729218" cy="730800"/>
          </a:xfrm>
          <a:prstGeom prst="rect">
            <a:avLst/>
          </a:prstGeom>
        </p:spPr>
      </p:pic>
    </p:spTree>
    <p:extLst>
      <p:ext uri="{BB962C8B-B14F-4D97-AF65-F5344CB8AC3E}">
        <p14:creationId xmlns:p14="http://schemas.microsoft.com/office/powerpoint/2010/main" val="429209977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766224920"/>
              </p:ext>
            </p:extLst>
          </p:nvPr>
        </p:nvGraphicFramePr>
        <p:xfrm>
          <a:off x="252000" y="1260000"/>
          <a:ext cx="8640001" cy="1736568"/>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1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FortiWAN</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FWN-3000B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8866">
                <a:tc>
                  <a:txBody>
                    <a:bodyPr/>
                    <a:lstStyle/>
                    <a:p>
                      <a:r>
                        <a:rPr lang="en-US" sz="1300" b="1" dirty="0" smtClean="0">
                          <a:solidFill>
                            <a:srgbClr val="FFFFFF"/>
                          </a:solidFill>
                          <a:latin typeface="Arial"/>
                          <a:cs typeface="Arial"/>
                        </a:rPr>
                        <a:t>WAN Bandwidth</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60-200 Mbps*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500 Mbps – 1 Gbps*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1–3 Gbps*</a:t>
                      </a:r>
                      <a:endParaRPr lang="en-US" sz="1300" dirty="0">
                        <a:latin typeface="Arial"/>
                        <a:cs typeface="Arial"/>
                      </a:endParaRPr>
                    </a:p>
                  </a:txBody>
                  <a:tcPr marT="108000" marB="108000">
                    <a:solidFill>
                      <a:srgbClr val="C9C9C9"/>
                    </a:solidFill>
                  </a:tcPr>
                </a:tc>
              </a:tr>
              <a:tr h="298866">
                <a:tc>
                  <a:txBody>
                    <a:bodyPr/>
                    <a:lstStyle/>
                    <a:p>
                      <a:r>
                        <a:rPr lang="en-US" sz="1300" b="1" dirty="0" smtClean="0">
                          <a:solidFill>
                            <a:srgbClr val="FFFFFF"/>
                          </a:solidFill>
                          <a:latin typeface="Arial"/>
                          <a:cs typeface="Arial"/>
                        </a:rPr>
                        <a:t>Max. WAN Links</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25</a:t>
                      </a:r>
                      <a:endParaRPr lang="en-US" sz="1300" dirty="0">
                        <a:latin typeface="Arial"/>
                        <a:cs typeface="Arial"/>
                      </a:endParaRPr>
                    </a:p>
                  </a:txBody>
                  <a:tcPr marT="108000" marB="108000">
                    <a:solidFill>
                      <a:schemeClr val="accent4">
                        <a:lumMod val="20000"/>
                        <a:lumOff val="80000"/>
                      </a:schemeClr>
                    </a:solidFill>
                  </a:tcPr>
                </a:tc>
                <a:tc>
                  <a:txBody>
                    <a:bodyPr/>
                    <a:lstStyle/>
                    <a:p>
                      <a:pPr algn="ctr"/>
                      <a:r>
                        <a:rPr lang="en-US" sz="1300" dirty="0" smtClean="0">
                          <a:latin typeface="Arial"/>
                          <a:cs typeface="Arial"/>
                        </a:rPr>
                        <a:t>50</a:t>
                      </a:r>
                      <a:endParaRPr lang="en-US" sz="1300" dirty="0">
                        <a:latin typeface="Arial"/>
                        <a:cs typeface="Arial"/>
                      </a:endParaRPr>
                    </a:p>
                  </a:txBody>
                  <a:tcPr marT="108000" marB="108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a:t>
                      </a:r>
                    </a:p>
                  </a:txBody>
                  <a:tcPr marT="108000" marB="108000">
                    <a:solidFill>
                      <a:schemeClr val="accent4">
                        <a:lumMod val="20000"/>
                        <a:lumOff val="80000"/>
                      </a:schemeClr>
                    </a:solidFill>
                  </a:tcPr>
                </a:tc>
              </a:tr>
              <a:tr h="441847">
                <a:tc>
                  <a:txBody>
                    <a:bodyPr/>
                    <a:lstStyle/>
                    <a:p>
                      <a:r>
                        <a:rPr lang="en-US" sz="1300" b="1" dirty="0" smtClean="0">
                          <a:solidFill>
                            <a:srgbClr val="FFFFFF"/>
                          </a:solidFill>
                          <a:latin typeface="Arial"/>
                          <a:cs typeface="Arial"/>
                        </a:rPr>
                        <a:t>Network</a:t>
                      </a:r>
                      <a:r>
                        <a:rPr lang="en-US" sz="1300" b="1" baseline="0" dirty="0" smtClean="0">
                          <a:solidFill>
                            <a:srgbClr val="FFFFFF"/>
                          </a:solidFill>
                          <a:latin typeface="Arial"/>
                          <a:cs typeface="Arial"/>
                        </a:rPr>
                        <a:t> </a:t>
                      </a:r>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marT="108000" marB="108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Arial"/>
                          <a:cs typeface="Arial"/>
                        </a:rPr>
                        <a:t>5x GE </a:t>
                      </a:r>
                      <a:r>
                        <a:rPr lang="en-US" sz="1300" dirty="0" smtClean="0">
                          <a:latin typeface="+mn-lt"/>
                          <a:cs typeface="Arial"/>
                        </a:rPr>
                        <a:t>RJ45</a:t>
                      </a:r>
                      <a:endParaRPr lang="en-US" sz="1300" dirty="0" smtClean="0">
                        <a:latin typeface="Arial"/>
                        <a:cs typeface="Arial"/>
                      </a:endParaRPr>
                    </a:p>
                  </a:txBody>
                  <a:tcPr marT="108000" marB="108000">
                    <a:solidFill>
                      <a:srgbClr val="C9C9C9"/>
                    </a:solidFill>
                  </a:tcPr>
                </a:tc>
                <a:tc>
                  <a:txBody>
                    <a:bodyPr/>
                    <a:lstStyle/>
                    <a:p>
                      <a:pPr algn="ctr"/>
                      <a:r>
                        <a:rPr lang="en-US" sz="1300" dirty="0" smtClean="0">
                          <a:latin typeface="Arial"/>
                          <a:cs typeface="Arial"/>
                        </a:rPr>
                        <a:t>3x GE RJ45</a:t>
                      </a:r>
                      <a:r>
                        <a:rPr lang="en-US" sz="1300" baseline="0" dirty="0" smtClean="0">
                          <a:latin typeface="Arial"/>
                          <a:cs typeface="Arial"/>
                        </a:rPr>
                        <a:t>, </a:t>
                      </a:r>
                      <a:r>
                        <a:rPr lang="en-US" sz="1300" dirty="0" smtClean="0">
                          <a:latin typeface="Arial"/>
                          <a:cs typeface="Arial"/>
                        </a:rPr>
                        <a:t>4x GE SFP</a:t>
                      </a:r>
                      <a:endParaRPr lang="en-US" sz="1300" dirty="0">
                        <a:latin typeface="Arial"/>
                        <a:cs typeface="Arial"/>
                      </a:endParaRPr>
                    </a:p>
                  </a:txBody>
                  <a:tcPr marT="108000" marB="108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a:t>
                      </a:r>
                      <a:r>
                        <a:rPr lang="en-US" sz="1300" baseline="0" dirty="0" smtClean="0">
                          <a:latin typeface="Arial"/>
                          <a:cs typeface="Arial"/>
                        </a:rPr>
                        <a:t> 10GE SFP+, </a:t>
                      </a:r>
                      <a:r>
                        <a:rPr lang="en-US" sz="1300" dirty="0" smtClean="0">
                          <a:latin typeface="Arial"/>
                          <a:cs typeface="Arial"/>
                        </a:rPr>
                        <a:t>8x GE RJ45 ,</a:t>
                      </a:r>
                      <a:r>
                        <a:rPr lang="en-US" sz="1300" baseline="0" dirty="0" smtClean="0">
                          <a:latin typeface="Arial"/>
                          <a:cs typeface="Arial"/>
                        </a:rPr>
                        <a:t> </a:t>
                      </a:r>
                      <a:r>
                        <a:rPr lang="en-US" sz="1300" dirty="0" smtClean="0">
                          <a:latin typeface="Arial"/>
                          <a:cs typeface="Arial"/>
                        </a:rPr>
                        <a:t>8x GE SFP</a:t>
                      </a:r>
                    </a:p>
                  </a:txBody>
                  <a:tcPr marT="108000" marB="108000">
                    <a:solidFill>
                      <a:srgbClr val="C9C9C9"/>
                    </a:solidFill>
                  </a:tcPr>
                </a:tc>
              </a:tr>
            </a:tbl>
          </a:graphicData>
        </a:graphic>
      </p:graphicFrame>
      <p:sp>
        <p:nvSpPr>
          <p:cNvPr id="4" name="TextBox 3"/>
          <p:cNvSpPr txBox="1"/>
          <p:nvPr/>
        </p:nvSpPr>
        <p:spPr>
          <a:xfrm>
            <a:off x="436530" y="6059251"/>
            <a:ext cx="4008147" cy="261610"/>
          </a:xfrm>
          <a:prstGeom prst="rect">
            <a:avLst/>
          </a:prstGeom>
          <a:noFill/>
        </p:spPr>
        <p:txBody>
          <a:bodyPr wrap="square" rtlCol="0">
            <a:spAutoFit/>
          </a:bodyPr>
          <a:lstStyle/>
          <a:p>
            <a:r>
              <a:rPr lang="en-US" sz="1100" dirty="0"/>
              <a:t>* Throughputs based on license(s) selected. </a:t>
            </a:r>
          </a:p>
        </p:txBody>
      </p:sp>
    </p:spTree>
    <p:extLst>
      <p:ext uri="{BB962C8B-B14F-4D97-AF65-F5344CB8AC3E}">
        <p14:creationId xmlns:p14="http://schemas.microsoft.com/office/powerpoint/2010/main" val="3845177849"/>
      </p:ext>
    </p:extLst>
  </p:cSld>
  <p:clrMapOvr>
    <a:masterClrMapping/>
  </p:clrMapOvr>
  <p:transition xmlns:p14="http://schemas.microsoft.com/office/powerpoint/2010/main" spd="slow">
    <p:wipe/>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8" y="2863194"/>
            <a:ext cx="729142" cy="729142"/>
          </a:xfrm>
          <a:prstGeom prst="rect">
            <a:avLst/>
          </a:prstGeom>
        </p:spPr>
      </p:pic>
    </p:spTree>
    <p:extLst>
      <p:ext uri="{BB962C8B-B14F-4D97-AF65-F5344CB8AC3E}">
        <p14:creationId xmlns:p14="http://schemas.microsoft.com/office/powerpoint/2010/main" val="38653119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67054749"/>
              </p:ext>
            </p:extLst>
          </p:nvPr>
        </p:nvGraphicFramePr>
        <p:xfrm>
          <a:off x="454526" y="2223277"/>
          <a:ext cx="3650536" cy="32209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smtClean="0">
                          <a:ln>
                            <a:noFill/>
                          </a:ln>
                          <a:effectLst/>
                          <a:uLnTx/>
                          <a:uFillTx/>
                        </a:rPr>
                        <a:t>FortiGuard Web Filtering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Video Caching</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Supports seek forwards and backwards in video, </a:t>
                      </a:r>
                      <a:r>
                        <a:rPr kumimoji="0" lang="en-GB" sz="1200" u="none" strike="noStrike" kern="1200" cap="none" spc="0" normalizeH="0" baseline="0" noProof="0" dirty="0" err="1" smtClean="0">
                          <a:ln>
                            <a:noFill/>
                          </a:ln>
                          <a:effectLst/>
                          <a:uLnTx/>
                          <a:uFillTx/>
                        </a:rPr>
                        <a:t>detectd</a:t>
                      </a:r>
                      <a:r>
                        <a:rPr kumimoji="0" lang="en-GB" sz="1200" u="none" strike="noStrike" kern="1200" cap="none" spc="0" normalizeH="0" baseline="0" noProof="0" dirty="0" smtClean="0">
                          <a:ln>
                            <a:noFill/>
                          </a:ln>
                          <a:effectLst/>
                          <a:uLnTx/>
                          <a:uFillTx/>
                        </a:rPr>
                        <a:t> preceding adverts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Interoperates with FortiGate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3748041" y="2529343"/>
            <a:ext cx="5163729" cy="3595686"/>
          </a:xfrm>
          <a:prstGeom prst="rect">
            <a:avLst/>
          </a:prstGeom>
          <a:noFill/>
          <a:ln w="9525">
            <a:noFill/>
            <a:miter lim="800000"/>
            <a:headEnd/>
            <a:tailEnd/>
          </a:ln>
          <a:effectLst/>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Reduce the cost and impact of downloaded content, while increasing </a:t>
            </a:r>
            <a:r>
              <a:rPr lang="en-US" sz="2000" b="1" dirty="0" smtClean="0">
                <a:solidFill>
                  <a:schemeClr val="bg1"/>
                </a:solidFill>
                <a:cs typeface="Arial Narrow"/>
              </a:rPr>
              <a:t>performance </a:t>
            </a:r>
            <a:r>
              <a:rPr lang="en-US" sz="20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205510"/>
            <a:ext cx="729142" cy="729142"/>
          </a:xfrm>
          <a:prstGeom prst="rect">
            <a:avLst/>
          </a:prstGeom>
        </p:spPr>
      </p:pic>
    </p:spTree>
    <p:extLst>
      <p:ext uri="{BB962C8B-B14F-4D97-AF65-F5344CB8AC3E}">
        <p14:creationId xmlns:p14="http://schemas.microsoft.com/office/powerpoint/2010/main" val="38898667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1486292"/>
              </p:ext>
            </p:extLst>
          </p:nvPr>
        </p:nvGraphicFramePr>
        <p:xfrm>
          <a:off x="252000" y="1260000"/>
          <a:ext cx="8640001" cy="1798907"/>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FCH-3000C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FCH-3000D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80Mbps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200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800 Mbps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4x GE bypass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2x GE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1 TB </a:t>
                      </a:r>
                      <a:br>
                        <a:rPr lang="en-US" sz="1300" baseline="0" dirty="0" smtClean="0">
                          <a:latin typeface="Arial"/>
                          <a:cs typeface="Arial"/>
                        </a:rPr>
                      </a:br>
                      <a:r>
                        <a:rPr lang="en-US" sz="1300" baseline="0" dirty="0" smtClean="0">
                          <a:latin typeface="Arial"/>
                          <a:cs typeface="Arial"/>
                        </a:rPr>
                        <a:t>(6 TB Max)</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2 TB </a:t>
                      </a:r>
                      <a:br>
                        <a:rPr lang="en-US" sz="1300" baseline="0" dirty="0" smtClean="0">
                          <a:latin typeface="Arial"/>
                          <a:cs typeface="Arial"/>
                        </a:rPr>
                      </a:br>
                      <a:r>
                        <a:rPr lang="en-US" sz="1300" baseline="0" dirty="0" smtClean="0">
                          <a:latin typeface="Arial"/>
                          <a:cs typeface="Arial"/>
                        </a:rPr>
                        <a:t>(16 TB Max)</a:t>
                      </a:r>
                      <a:endParaRPr lang="en-US" sz="1300" dirty="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3009564005"/>
      </p:ext>
    </p:extLst>
  </p:cSld>
  <p:clrMapOvr>
    <a:masterClrMapping/>
  </p:clrMapOvr>
  <p:transition xmlns:p14="http://schemas.microsoft.com/office/powerpoint/2010/mai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681146"/>
            <a:ext cx="7230055" cy="1098425"/>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24" y="2897405"/>
            <a:ext cx="702564" cy="702564"/>
          </a:xfrm>
          <a:prstGeom prst="rect">
            <a:avLst/>
          </a:prstGeom>
        </p:spPr>
      </p:pic>
    </p:spTree>
    <p:extLst>
      <p:ext uri="{BB962C8B-B14F-4D97-AF65-F5344CB8AC3E}">
        <p14:creationId xmlns:p14="http://schemas.microsoft.com/office/powerpoint/2010/main" val="33486961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5" y="4538895"/>
            <a:ext cx="6870095" cy="1768772"/>
          </a:xfrm>
          <a:prstGeom prst="rect">
            <a:avLst/>
          </a:prstGeom>
          <a:solidFill>
            <a:schemeClr val="accent3">
              <a:lumMod val="60000"/>
              <a:lumOff val="40000"/>
            </a:schemeClr>
          </a:solidFill>
          <a:ln w="9525">
            <a:noFill/>
            <a:round/>
            <a:headEnd/>
            <a:tailEnd/>
          </a:ln>
          <a:extLst/>
        </p:spPr>
        <p:txBody>
          <a:bodyPr wrap="square"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6" y="1153583"/>
            <a:ext cx="6870095" cy="1364236"/>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58" name="Rectangle 57"/>
          <p:cNvSpPr/>
          <p:nvPr/>
        </p:nvSpPr>
        <p:spPr bwMode="invGray">
          <a:xfrm>
            <a:off x="1079500" y="4540251"/>
            <a:ext cx="6879167" cy="1164166"/>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12" name="TextBox 11"/>
          <p:cNvSpPr txBox="1"/>
          <p:nvPr/>
        </p:nvSpPr>
        <p:spPr>
          <a:xfrm>
            <a:off x="219207" y="2691512"/>
            <a:ext cx="827276" cy="253916"/>
          </a:xfrm>
          <a:prstGeom prst="rect">
            <a:avLst/>
          </a:prstGeom>
          <a:noFill/>
        </p:spPr>
        <p:txBody>
          <a:bodyPr wrap="square" rtlCol="0">
            <a:spAutoFit/>
          </a:bodyPr>
          <a:lstStyle/>
          <a:p>
            <a:r>
              <a:rPr lang="en-US" sz="1050" b="1" dirty="0" smtClean="0">
                <a:solidFill>
                  <a:srgbClr val="3C3C3C"/>
                </a:solidFill>
              </a:rPr>
              <a:t>USERS</a:t>
            </a:r>
            <a:endParaRPr lang="en-US" sz="1050" b="1" dirty="0">
              <a:solidFill>
                <a:srgbClr val="3C3C3C"/>
              </a:solidFill>
            </a:endParaRPr>
          </a:p>
        </p:txBody>
      </p:sp>
      <p:sp>
        <p:nvSpPr>
          <p:cNvPr id="11" name="Rectangle 10"/>
          <p:cNvSpPr/>
          <p:nvPr/>
        </p:nvSpPr>
        <p:spPr bwMode="invGray">
          <a:xfrm>
            <a:off x="1073696" y="1756833"/>
            <a:ext cx="1319262" cy="3374581"/>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0" name="Oval 9"/>
          <p:cNvSpPr/>
          <p:nvPr/>
        </p:nvSpPr>
        <p:spPr bwMode="invGray">
          <a:xfrm>
            <a:off x="1154798" y="3161424"/>
            <a:ext cx="1157057" cy="116584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3" name="TextBox 12"/>
          <p:cNvSpPr txBox="1"/>
          <p:nvPr/>
        </p:nvSpPr>
        <p:spPr>
          <a:xfrm>
            <a:off x="1163149" y="2691512"/>
            <a:ext cx="1140355" cy="253916"/>
          </a:xfrm>
          <a:prstGeom prst="rect">
            <a:avLst/>
          </a:prstGeom>
          <a:noFill/>
        </p:spPr>
        <p:txBody>
          <a:bodyPr wrap="square" rtlCol="0">
            <a:spAutoFit/>
          </a:bodyPr>
          <a:lstStyle/>
          <a:p>
            <a:pPr algn="ctr"/>
            <a:r>
              <a:rPr lang="en-US" sz="1050" b="1" dirty="0" smtClean="0">
                <a:solidFill>
                  <a:schemeClr val="accent4">
                    <a:lumMod val="50000"/>
                  </a:schemeClr>
                </a:solidFill>
              </a:rPr>
              <a:t>ENDPOINTS</a:t>
            </a:r>
            <a:endParaRPr lang="en-US" sz="1050" b="1" dirty="0">
              <a:solidFill>
                <a:schemeClr val="accent4">
                  <a:lumMod val="50000"/>
                </a:schemeClr>
              </a:solidFill>
            </a:endParaRPr>
          </a:p>
        </p:txBody>
      </p:sp>
      <p:sp>
        <p:nvSpPr>
          <p:cNvPr id="14" name="Rectangle 13"/>
          <p:cNvSpPr/>
          <p:nvPr/>
        </p:nvSpPr>
        <p:spPr bwMode="invGray">
          <a:xfrm>
            <a:off x="2466310" y="1756833"/>
            <a:ext cx="1319262" cy="3374581"/>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5" name="Oval 14"/>
          <p:cNvSpPr/>
          <p:nvPr/>
        </p:nvSpPr>
        <p:spPr bwMode="invGray">
          <a:xfrm>
            <a:off x="2547412" y="3161424"/>
            <a:ext cx="1157057" cy="116584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8" name="TextBox 17"/>
          <p:cNvSpPr txBox="1"/>
          <p:nvPr/>
        </p:nvSpPr>
        <p:spPr>
          <a:xfrm>
            <a:off x="2680100" y="2691512"/>
            <a:ext cx="891681" cy="253916"/>
          </a:xfrm>
          <a:prstGeom prst="rect">
            <a:avLst/>
          </a:prstGeom>
          <a:noFill/>
        </p:spPr>
        <p:txBody>
          <a:bodyPr wrap="square" rtlCol="0">
            <a:spAutoFit/>
          </a:bodyPr>
          <a:lstStyle/>
          <a:p>
            <a:pPr algn="ctr"/>
            <a:r>
              <a:rPr lang="en-US" sz="1050" b="1" dirty="0" smtClean="0">
                <a:solidFill>
                  <a:schemeClr val="accent4">
                    <a:lumMod val="50000"/>
                  </a:schemeClr>
                </a:solidFill>
              </a:rPr>
              <a:t>ACCESS</a:t>
            </a:r>
            <a:endParaRPr lang="en-US" sz="1050" b="1" dirty="0">
              <a:solidFill>
                <a:schemeClr val="accent4">
                  <a:lumMod val="50000"/>
                </a:schemeClr>
              </a:solidFill>
            </a:endParaRPr>
          </a:p>
        </p:txBody>
      </p:sp>
      <p:sp>
        <p:nvSpPr>
          <p:cNvPr id="21" name="Rectangle 20"/>
          <p:cNvSpPr/>
          <p:nvPr/>
        </p:nvSpPr>
        <p:spPr bwMode="invGray">
          <a:xfrm>
            <a:off x="3858924" y="1756833"/>
            <a:ext cx="1319262" cy="3374581"/>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2" name="Oval 21"/>
          <p:cNvSpPr/>
          <p:nvPr/>
        </p:nvSpPr>
        <p:spPr bwMode="invGray">
          <a:xfrm>
            <a:off x="3940026" y="3161424"/>
            <a:ext cx="1157057" cy="116584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23" name="TextBox 22"/>
          <p:cNvSpPr txBox="1"/>
          <p:nvPr/>
        </p:nvSpPr>
        <p:spPr>
          <a:xfrm>
            <a:off x="3847717" y="2691512"/>
            <a:ext cx="1377079" cy="253916"/>
          </a:xfrm>
          <a:prstGeom prst="rect">
            <a:avLst/>
          </a:prstGeom>
          <a:noFill/>
        </p:spPr>
        <p:txBody>
          <a:bodyPr wrap="square" rtlCol="0">
            <a:spAutoFit/>
          </a:bodyPr>
          <a:lstStyle/>
          <a:p>
            <a:pPr algn="ctr"/>
            <a:r>
              <a:rPr lang="en-US" sz="1050" b="1" dirty="0" smtClean="0">
                <a:solidFill>
                  <a:schemeClr val="accent4">
                    <a:lumMod val="50000"/>
                  </a:schemeClr>
                </a:solidFill>
              </a:rPr>
              <a:t>SEGMENTATION</a:t>
            </a:r>
            <a:endParaRPr lang="en-US" sz="1050" b="1" dirty="0">
              <a:solidFill>
                <a:schemeClr val="accent4">
                  <a:lumMod val="50000"/>
                </a:schemeClr>
              </a:solidFill>
            </a:endParaRPr>
          </a:p>
        </p:txBody>
      </p:sp>
      <p:sp>
        <p:nvSpPr>
          <p:cNvPr id="28" name="Rectangle 27"/>
          <p:cNvSpPr/>
          <p:nvPr/>
        </p:nvSpPr>
        <p:spPr bwMode="invGray">
          <a:xfrm>
            <a:off x="5251538" y="1756833"/>
            <a:ext cx="1319262" cy="3374581"/>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invGray">
          <a:xfrm>
            <a:off x="5332640" y="3161424"/>
            <a:ext cx="1157057" cy="116584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0" name="TextBox 29"/>
          <p:cNvSpPr txBox="1"/>
          <p:nvPr/>
        </p:nvSpPr>
        <p:spPr>
          <a:xfrm>
            <a:off x="5283645" y="2691512"/>
            <a:ext cx="1318228" cy="253916"/>
          </a:xfrm>
          <a:prstGeom prst="rect">
            <a:avLst/>
          </a:prstGeom>
          <a:noFill/>
        </p:spPr>
        <p:txBody>
          <a:bodyPr wrap="square" rtlCol="0">
            <a:spAutoFit/>
          </a:bodyPr>
          <a:lstStyle/>
          <a:p>
            <a:pPr algn="ctr"/>
            <a:r>
              <a:rPr lang="en-US" sz="1050" b="1" dirty="0" smtClean="0">
                <a:solidFill>
                  <a:schemeClr val="accent4">
                    <a:lumMod val="50000"/>
                  </a:schemeClr>
                </a:solidFill>
              </a:rPr>
              <a:t>NETWORK</a:t>
            </a:r>
            <a:endParaRPr lang="en-US" sz="1050" b="1" dirty="0">
              <a:solidFill>
                <a:schemeClr val="accent4">
                  <a:lumMod val="50000"/>
                </a:schemeClr>
              </a:solidFill>
            </a:endParaRPr>
          </a:p>
        </p:txBody>
      </p:sp>
      <p:sp>
        <p:nvSpPr>
          <p:cNvPr id="33" name="Rectangle 32"/>
          <p:cNvSpPr/>
          <p:nvPr/>
        </p:nvSpPr>
        <p:spPr bwMode="invGray">
          <a:xfrm>
            <a:off x="6636150" y="1756833"/>
            <a:ext cx="1319262" cy="3374581"/>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34" name="Oval 33"/>
          <p:cNvSpPr/>
          <p:nvPr/>
        </p:nvSpPr>
        <p:spPr bwMode="invGray">
          <a:xfrm>
            <a:off x="6717252" y="3161424"/>
            <a:ext cx="1157057" cy="116584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5" name="TextBox 34"/>
          <p:cNvSpPr txBox="1"/>
          <p:nvPr/>
        </p:nvSpPr>
        <p:spPr>
          <a:xfrm>
            <a:off x="6660722" y="2691512"/>
            <a:ext cx="1247609" cy="253916"/>
          </a:xfrm>
          <a:prstGeom prst="rect">
            <a:avLst/>
          </a:prstGeom>
          <a:noFill/>
        </p:spPr>
        <p:txBody>
          <a:bodyPr wrap="square" rtlCol="0">
            <a:spAutoFit/>
          </a:bodyPr>
          <a:lstStyle/>
          <a:p>
            <a:pPr algn="ctr"/>
            <a:r>
              <a:rPr lang="en-US" sz="1050" b="1" dirty="0" smtClean="0">
                <a:solidFill>
                  <a:schemeClr val="accent4">
                    <a:lumMod val="50000"/>
                  </a:schemeClr>
                </a:solidFill>
              </a:rPr>
              <a:t>APPLICATION</a:t>
            </a:r>
            <a:endParaRPr lang="en-US" sz="1050" b="1" dirty="0">
              <a:solidFill>
                <a:schemeClr val="accent4">
                  <a:lumMod val="50000"/>
                </a:schemeClr>
              </a:solidFill>
            </a:endParaRPr>
          </a:p>
        </p:txBody>
      </p:sp>
      <p:sp>
        <p:nvSpPr>
          <p:cNvPr id="40" name="TextBox 39"/>
          <p:cNvSpPr txBox="1"/>
          <p:nvPr/>
        </p:nvSpPr>
        <p:spPr>
          <a:xfrm>
            <a:off x="7963797" y="2691512"/>
            <a:ext cx="827276" cy="253916"/>
          </a:xfrm>
          <a:prstGeom prst="rect">
            <a:avLst/>
          </a:prstGeom>
          <a:noFill/>
        </p:spPr>
        <p:txBody>
          <a:bodyPr wrap="square" rtlCol="0">
            <a:spAutoFit/>
          </a:bodyPr>
          <a:lstStyle/>
          <a:p>
            <a:pPr algn="ctr"/>
            <a:r>
              <a:rPr lang="en-US" sz="1050" b="1" dirty="0" smtClean="0">
                <a:solidFill>
                  <a:srgbClr val="3C3C3C"/>
                </a:solidFill>
              </a:rPr>
              <a:t>DATA</a:t>
            </a:r>
            <a:endParaRPr lang="en-US" sz="1050" b="1" dirty="0">
              <a:solidFill>
                <a:srgbClr val="3C3C3C"/>
              </a:solidFill>
            </a:endParaRPr>
          </a:p>
        </p:txBody>
      </p:sp>
      <p:sp>
        <p:nvSpPr>
          <p:cNvPr id="59" name="TextBox 58"/>
          <p:cNvSpPr txBox="1"/>
          <p:nvPr/>
        </p:nvSpPr>
        <p:spPr>
          <a:xfrm>
            <a:off x="1527369" y="5225757"/>
            <a:ext cx="3855819" cy="376511"/>
          </a:xfrm>
          <a:prstGeom prst="rect">
            <a:avLst/>
          </a:prstGeom>
          <a:noFill/>
        </p:spPr>
        <p:txBody>
          <a:bodyPr wrap="square" rtlCol="0">
            <a:spAutoFit/>
          </a:bodyPr>
          <a:lstStyle/>
          <a:p>
            <a:r>
              <a:rPr lang="en-US" sz="1600" b="1" dirty="0" smtClean="0">
                <a:solidFill>
                  <a:schemeClr val="accent2">
                    <a:lumMod val="50000"/>
                  </a:schemeClr>
                </a:solidFill>
              </a:rPr>
              <a:t>SECURITY</a:t>
            </a:r>
            <a:endParaRPr lang="en-US" sz="1600" b="1" dirty="0">
              <a:solidFill>
                <a:schemeClr val="accent2">
                  <a:lumMod val="50000"/>
                </a:schemeClr>
              </a:solidFill>
            </a:endParaRPr>
          </a:p>
        </p:txBody>
      </p:sp>
      <p:sp>
        <p:nvSpPr>
          <p:cNvPr id="61" name="TextBox 60"/>
          <p:cNvSpPr txBox="1"/>
          <p:nvPr/>
        </p:nvSpPr>
        <p:spPr>
          <a:xfrm>
            <a:off x="1601451" y="1315030"/>
            <a:ext cx="3855819" cy="376511"/>
          </a:xfrm>
          <a:prstGeom prst="rect">
            <a:avLst/>
          </a:prstGeom>
          <a:noFill/>
        </p:spPr>
        <p:txBody>
          <a:bodyPr wrap="square" rtlCol="0">
            <a:spAutoFit/>
          </a:bodyPr>
          <a:lstStyle/>
          <a:p>
            <a:r>
              <a:rPr lang="en-US" sz="1600" b="1" dirty="0" smtClean="0">
                <a:solidFill>
                  <a:schemeClr val="accent2">
                    <a:lumMod val="50000"/>
                  </a:schemeClr>
                </a:solidFill>
              </a:rPr>
              <a:t>MANAGEMENT</a:t>
            </a:r>
            <a:endParaRPr lang="en-US" sz="1600" b="1" dirty="0">
              <a:solidFill>
                <a:schemeClr val="accent2">
                  <a:lumMod val="50000"/>
                </a:schemeClr>
              </a:solidFill>
            </a:endParaRPr>
          </a:p>
        </p:txBody>
      </p:sp>
      <p:sp>
        <p:nvSpPr>
          <p:cNvPr id="62" name="Rectangle 61"/>
          <p:cNvSpPr/>
          <p:nvPr/>
        </p:nvSpPr>
        <p:spPr bwMode="invGray">
          <a:xfrm>
            <a:off x="1503182" y="2021590"/>
            <a:ext cx="6137985" cy="494334"/>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63" name="TextBox 62"/>
          <p:cNvSpPr txBox="1"/>
          <p:nvPr/>
        </p:nvSpPr>
        <p:spPr>
          <a:xfrm>
            <a:off x="1602599" y="2092382"/>
            <a:ext cx="3855819" cy="376511"/>
          </a:xfrm>
          <a:prstGeom prst="rect">
            <a:avLst/>
          </a:prstGeom>
          <a:noFill/>
        </p:spPr>
        <p:txBody>
          <a:bodyPr wrap="square" rtlCol="0">
            <a:spAutoFit/>
          </a:bodyPr>
          <a:lstStyle/>
          <a:p>
            <a:r>
              <a:rPr lang="en-US" sz="1600" b="1" dirty="0" smtClean="0">
                <a:solidFill>
                  <a:schemeClr val="accent2">
                    <a:lumMod val="50000"/>
                  </a:schemeClr>
                </a:solidFill>
              </a:rPr>
              <a:t>PLATFORM</a:t>
            </a:r>
            <a:endParaRPr lang="en-US" sz="1600" b="1" dirty="0">
              <a:solidFill>
                <a:schemeClr val="accent2">
                  <a:lumMod val="50000"/>
                </a:schemeClr>
              </a:solidFill>
            </a:endParaRPr>
          </a:p>
        </p:txBody>
      </p:sp>
      <p:pic>
        <p:nvPicPr>
          <p:cNvPr id="78" name="Picture 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79389" y="2055603"/>
            <a:ext cx="399528" cy="466768"/>
          </a:xfrm>
          <a:prstGeom prst="rect">
            <a:avLst/>
          </a:prstGeom>
        </p:spPr>
      </p:pic>
      <p:grpSp>
        <p:nvGrpSpPr>
          <p:cNvPr id="83" name="Group 82"/>
          <p:cNvGrpSpPr/>
          <p:nvPr/>
        </p:nvGrpSpPr>
        <p:grpSpPr>
          <a:xfrm>
            <a:off x="5049306" y="2086819"/>
            <a:ext cx="530635" cy="410848"/>
            <a:chOff x="632051" y="1834810"/>
            <a:chExt cx="3806765" cy="2947416"/>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4774" y="1834810"/>
              <a:ext cx="3317748" cy="2947416"/>
            </a:xfrm>
            <a:prstGeom prst="rect">
              <a:avLst/>
            </a:prstGeom>
          </p:spPr>
        </p:pic>
        <p:sp>
          <p:nvSpPr>
            <p:cNvPr id="85" name="TextBox 84"/>
            <p:cNvSpPr txBox="1"/>
            <p:nvPr/>
          </p:nvSpPr>
          <p:spPr>
            <a:xfrm>
              <a:off x="632051" y="2770876"/>
              <a:ext cx="3806765" cy="1338407"/>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smtClean="0">
                  <a:solidFill>
                    <a:schemeClr val="bg1">
                      <a:lumMod val="50000"/>
                    </a:schemeClr>
                  </a:solidFill>
                </a:rPr>
                <a:t>Cloud</a:t>
              </a:r>
              <a:endParaRPr lang="en-US" sz="800" b="1" dirty="0">
                <a:solidFill>
                  <a:schemeClr val="bg1">
                    <a:lumMod val="50000"/>
                  </a:schemeClr>
                </a:solidFill>
              </a:endParaRPr>
            </a:p>
          </p:txBody>
        </p:sp>
      </p:grpSp>
      <p:pic>
        <p:nvPicPr>
          <p:cNvPr id="87" name="Picture 86"/>
          <p:cNvPicPr>
            <a:picLocks noChangeAspect="1"/>
          </p:cNvPicPr>
          <p:nvPr/>
        </p:nvPicPr>
        <p:blipFill>
          <a:blip r:embed="rId4"/>
          <a:stretch>
            <a:fillRect/>
          </a:stretch>
        </p:blipFill>
        <p:spPr>
          <a:xfrm>
            <a:off x="3923379" y="2073628"/>
            <a:ext cx="341704" cy="432456"/>
          </a:xfrm>
          <a:prstGeom prst="rect">
            <a:avLst/>
          </a:prstGeom>
        </p:spPr>
      </p:pic>
      <p:pic>
        <p:nvPicPr>
          <p:cNvPr id="86" name="Picture 85"/>
          <p:cNvPicPr>
            <a:picLocks noChangeAspect="1"/>
          </p:cNvPicPr>
          <p:nvPr/>
        </p:nvPicPr>
        <p:blipFill>
          <a:blip r:embed="rId5">
            <a:grayscl/>
          </a:blip>
          <a:stretch>
            <a:fillRect/>
          </a:stretch>
        </p:blipFill>
        <p:spPr>
          <a:xfrm>
            <a:off x="3647819" y="2200647"/>
            <a:ext cx="344973" cy="238177"/>
          </a:xfrm>
          <a:prstGeom prst="rect">
            <a:avLst/>
          </a:prstGeom>
        </p:spPr>
      </p:pic>
      <p:grpSp>
        <p:nvGrpSpPr>
          <p:cNvPr id="100" name="Group 99"/>
          <p:cNvGrpSpPr/>
          <p:nvPr/>
        </p:nvGrpSpPr>
        <p:grpSpPr>
          <a:xfrm>
            <a:off x="7085991" y="4781654"/>
            <a:ext cx="1179591" cy="1100345"/>
            <a:chOff x="2619826" y="4633487"/>
            <a:chExt cx="840904" cy="784411"/>
          </a:xfrm>
        </p:grpSpPr>
        <p:sp>
          <p:nvSpPr>
            <p:cNvPr id="101"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102" name="Gruppieren 1"/>
            <p:cNvGrpSpPr/>
            <p:nvPr/>
          </p:nvGrpSpPr>
          <p:grpSpPr>
            <a:xfrm>
              <a:off x="2645506" y="4656790"/>
              <a:ext cx="789721" cy="736667"/>
              <a:chOff x="2799777" y="1916114"/>
              <a:chExt cx="3519486" cy="3519487"/>
            </a:xfrm>
            <a:effectLst/>
          </p:grpSpPr>
          <p:sp>
            <p:nvSpPr>
              <p:cNvPr id="107"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108"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109"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103"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Detect</a:t>
              </a:r>
              <a:endParaRPr lang="de-DE" sz="700" b="1" dirty="0">
                <a:solidFill>
                  <a:schemeClr val="bg1"/>
                </a:solidFill>
              </a:endParaRPr>
            </a:p>
          </p:txBody>
        </p:sp>
        <p:sp>
          <p:nvSpPr>
            <p:cNvPr id="104"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Prevent</a:t>
              </a:r>
              <a:endParaRPr lang="de-DE" sz="700" b="1" dirty="0">
                <a:solidFill>
                  <a:schemeClr val="bg1"/>
                </a:solidFill>
              </a:endParaRPr>
            </a:p>
          </p:txBody>
        </p:sp>
        <p:sp>
          <p:nvSpPr>
            <p:cNvPr id="105"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smtClean="0">
                  <a:solidFill>
                    <a:schemeClr val="bg1"/>
                  </a:solidFill>
                </a:rPr>
                <a:t>Mitigate</a:t>
              </a:r>
              <a:endParaRPr lang="de-DE" sz="700" b="1" dirty="0">
                <a:solidFill>
                  <a:schemeClr val="bg1"/>
                </a:solidFill>
              </a:endParaRPr>
            </a:p>
          </p:txBody>
        </p:sp>
      </p:grpSp>
      <p:pic>
        <p:nvPicPr>
          <p:cNvPr id="64" name="Picture 63"/>
          <p:cNvPicPr>
            <a:picLocks noChangeAspect="1"/>
          </p:cNvPicPr>
          <p:nvPr/>
        </p:nvPicPr>
        <p:blipFill>
          <a:blip r:embed="rId6"/>
          <a:stretch>
            <a:fillRect/>
          </a:stretch>
        </p:blipFill>
        <p:spPr>
          <a:xfrm>
            <a:off x="6619143" y="5314679"/>
            <a:ext cx="757015" cy="548487"/>
          </a:xfrm>
          <a:prstGeom prst="rect">
            <a:avLst/>
          </a:prstGeom>
        </p:spPr>
      </p:pic>
      <p:pic>
        <p:nvPicPr>
          <p:cNvPr id="68" name="Picture 67"/>
          <p:cNvPicPr>
            <a:picLocks noChangeAspect="1"/>
          </p:cNvPicPr>
          <p:nvPr/>
        </p:nvPicPr>
        <p:blipFill>
          <a:blip r:embed="rId7"/>
          <a:stretch>
            <a:fillRect/>
          </a:stretch>
        </p:blipFill>
        <p:spPr>
          <a:xfrm>
            <a:off x="7038812" y="1179769"/>
            <a:ext cx="755243" cy="547200"/>
          </a:xfrm>
          <a:prstGeom prst="rect">
            <a:avLst/>
          </a:prstGeom>
        </p:spPr>
      </p:pic>
      <p:pic>
        <p:nvPicPr>
          <p:cNvPr id="69" name="Picture 68"/>
          <p:cNvPicPr>
            <a:picLocks noChangeAspect="1"/>
          </p:cNvPicPr>
          <p:nvPr/>
        </p:nvPicPr>
        <p:blipFill>
          <a:blip r:embed="rId8"/>
          <a:stretch>
            <a:fillRect/>
          </a:stretch>
        </p:blipFill>
        <p:spPr>
          <a:xfrm>
            <a:off x="6171002" y="1180259"/>
            <a:ext cx="755239" cy="547200"/>
          </a:xfrm>
          <a:prstGeom prst="rect">
            <a:avLst/>
          </a:prstGeom>
        </p:spPr>
      </p:pic>
      <p:pic>
        <p:nvPicPr>
          <p:cNvPr id="70" name="Picture 69"/>
          <p:cNvPicPr>
            <a:picLocks noChangeAspect="1"/>
          </p:cNvPicPr>
          <p:nvPr/>
        </p:nvPicPr>
        <p:blipFill>
          <a:blip r:embed="rId9"/>
          <a:stretch>
            <a:fillRect/>
          </a:stretch>
        </p:blipFill>
        <p:spPr>
          <a:xfrm>
            <a:off x="5273103" y="1180496"/>
            <a:ext cx="755244" cy="547200"/>
          </a:xfrm>
          <a:prstGeom prst="rect">
            <a:avLst/>
          </a:prstGeom>
        </p:spPr>
      </p:pic>
      <p:sp>
        <p:nvSpPr>
          <p:cNvPr id="3" name="Rectangle 2"/>
          <p:cNvSpPr/>
          <p:nvPr/>
        </p:nvSpPr>
        <p:spPr>
          <a:xfrm>
            <a:off x="1529679" y="5816085"/>
            <a:ext cx="2563222" cy="338554"/>
          </a:xfrm>
          <a:prstGeom prst="rect">
            <a:avLst/>
          </a:prstGeom>
        </p:spPr>
        <p:txBody>
          <a:bodyPr wrap="none">
            <a:spAutoFit/>
          </a:bodyPr>
          <a:lstStyle/>
          <a:p>
            <a:r>
              <a:rPr lang="en-US" sz="1600" b="1" dirty="0" smtClean="0">
                <a:solidFill>
                  <a:schemeClr val="accent2">
                    <a:lumMod val="50000"/>
                  </a:schemeClr>
                </a:solidFill>
              </a:rPr>
              <a:t>THREAT INTELLIGENCE</a:t>
            </a:r>
            <a:endParaRPr lang="en-US" sz="1600" b="1" dirty="0">
              <a:solidFill>
                <a:schemeClr val="accent2">
                  <a:lumMod val="50000"/>
                </a:schemeClr>
              </a:solidFill>
            </a:endParaRPr>
          </a:p>
        </p:txBody>
      </p:sp>
      <p:sp>
        <p:nvSpPr>
          <p:cNvPr id="4" name="Left-Right Arrow 3"/>
          <p:cNvSpPr/>
          <p:nvPr/>
        </p:nvSpPr>
        <p:spPr bwMode="invGray">
          <a:xfrm>
            <a:off x="391583" y="3206751"/>
            <a:ext cx="8244417" cy="1132417"/>
          </a:xfrm>
          <a:prstGeom prst="leftRightArrow">
            <a:avLst/>
          </a:prstGeom>
          <a:solidFill>
            <a:schemeClr val="bg2">
              <a:lumMod val="50000"/>
              <a:alpha val="50000"/>
            </a:schemeClr>
          </a:solidFill>
          <a:ln w="9525">
            <a:noFill/>
            <a:round/>
            <a:headEnd/>
            <a:tailEnd/>
          </a:ln>
          <a:extLst/>
        </p:spPr>
        <p:txBody>
          <a:bodyPr wrap="square" rtlCol="0" anchor="ctr"/>
          <a:lstStyle/>
          <a:p>
            <a:pPr algn="ctr" defTabSz="342879"/>
            <a:endParaRPr lang="en-US" sz="2000" dirty="0" smtClean="0"/>
          </a:p>
        </p:txBody>
      </p:sp>
      <p:pic>
        <p:nvPicPr>
          <p:cNvPr id="7" name="Picture 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flipH="1">
            <a:off x="212144" y="3418532"/>
            <a:ext cx="306814" cy="407436"/>
          </a:xfrm>
          <a:prstGeom prst="rect">
            <a:avLst/>
          </a:prstGeom>
          <a:noFill/>
        </p:spPr>
      </p:pic>
      <p:pic>
        <p:nvPicPr>
          <p:cNvPr id="8" name="Picture 2"/>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526874" y="3672637"/>
            <a:ext cx="302667" cy="407436"/>
          </a:xfrm>
          <a:prstGeom prst="rect">
            <a:avLst/>
          </a:prstGeom>
          <a:noFill/>
        </p:spPr>
      </p:pic>
      <p:pic>
        <p:nvPicPr>
          <p:cNvPr id="76" name="Picture 7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113805" y="5817742"/>
            <a:ext cx="326278" cy="415915"/>
          </a:xfrm>
          <a:prstGeom prst="rect">
            <a:avLst/>
          </a:prstGeom>
        </p:spPr>
      </p:pic>
      <p:pic>
        <p:nvPicPr>
          <p:cNvPr id="5" name="Picture 4"/>
          <p:cNvPicPr>
            <a:picLocks noChangeAspect="1"/>
          </p:cNvPicPr>
          <p:nvPr/>
        </p:nvPicPr>
        <p:blipFill>
          <a:blip r:embed="rId13"/>
          <a:stretch>
            <a:fillRect/>
          </a:stretch>
        </p:blipFill>
        <p:spPr>
          <a:xfrm>
            <a:off x="1466838" y="3285492"/>
            <a:ext cx="203430" cy="555337"/>
          </a:xfrm>
          <a:prstGeom prst="rect">
            <a:avLst/>
          </a:prstGeom>
        </p:spPr>
      </p:pic>
      <p:pic>
        <p:nvPicPr>
          <p:cNvPr id="6" name="Picture 5"/>
          <p:cNvPicPr>
            <a:picLocks noChangeAspect="1"/>
          </p:cNvPicPr>
          <p:nvPr/>
        </p:nvPicPr>
        <p:blipFill>
          <a:blip r:embed="rId14"/>
          <a:stretch>
            <a:fillRect/>
          </a:stretch>
        </p:blipFill>
        <p:spPr>
          <a:xfrm flipH="1">
            <a:off x="1586431" y="3541520"/>
            <a:ext cx="578632" cy="617862"/>
          </a:xfrm>
          <a:prstGeom prst="rect">
            <a:avLst/>
          </a:prstGeom>
        </p:spPr>
      </p:pic>
      <p:pic>
        <p:nvPicPr>
          <p:cNvPr id="26" name="Picture 25"/>
          <p:cNvPicPr>
            <a:picLocks noChangeAspect="1"/>
          </p:cNvPicPr>
          <p:nvPr/>
        </p:nvPicPr>
        <p:blipFill>
          <a:blip r:embed="rId15"/>
          <a:stretch>
            <a:fillRect/>
          </a:stretch>
        </p:blipFill>
        <p:spPr>
          <a:xfrm>
            <a:off x="4068071" y="3371557"/>
            <a:ext cx="952649" cy="745360"/>
          </a:xfrm>
          <a:prstGeom prst="rect">
            <a:avLst/>
          </a:prstGeom>
        </p:spPr>
      </p:pic>
      <p:pic>
        <p:nvPicPr>
          <p:cNvPr id="53" name="Picture 52"/>
          <p:cNvPicPr>
            <a:picLocks noChangeAspect="1"/>
          </p:cNvPicPr>
          <p:nvPr/>
        </p:nvPicPr>
        <p:blipFill>
          <a:blip r:embed="rId16" cstate="print"/>
          <a:stretch>
            <a:fillRect/>
          </a:stretch>
        </p:blipFill>
        <p:spPr>
          <a:xfrm>
            <a:off x="5603087" y="3727195"/>
            <a:ext cx="631923" cy="457853"/>
          </a:xfrm>
          <a:prstGeom prst="rect">
            <a:avLst/>
          </a:prstGeom>
        </p:spPr>
      </p:pic>
      <p:pic>
        <p:nvPicPr>
          <p:cNvPr id="54" name="Picture 53"/>
          <p:cNvPicPr>
            <a:picLocks noChangeAspect="1"/>
          </p:cNvPicPr>
          <p:nvPr/>
        </p:nvPicPr>
        <p:blipFill>
          <a:blip r:embed="rId17" cstate="print"/>
          <a:stretch>
            <a:fillRect/>
          </a:stretch>
        </p:blipFill>
        <p:spPr>
          <a:xfrm>
            <a:off x="5603061" y="3285470"/>
            <a:ext cx="631956" cy="457875"/>
          </a:xfrm>
          <a:prstGeom prst="rect">
            <a:avLst/>
          </a:prstGeom>
        </p:spPr>
      </p:pic>
      <p:pic>
        <p:nvPicPr>
          <p:cNvPr id="55" name="Picture 54"/>
          <p:cNvPicPr>
            <a:picLocks noChangeAspect="1"/>
          </p:cNvPicPr>
          <p:nvPr/>
        </p:nvPicPr>
        <p:blipFill>
          <a:blip r:embed="rId18" cstate="print"/>
          <a:stretch>
            <a:fillRect/>
          </a:stretch>
        </p:blipFill>
        <p:spPr>
          <a:xfrm>
            <a:off x="6931503" y="3354527"/>
            <a:ext cx="506261" cy="366804"/>
          </a:xfrm>
          <a:prstGeom prst="rect">
            <a:avLst/>
          </a:prstGeom>
        </p:spPr>
      </p:pic>
      <p:pic>
        <p:nvPicPr>
          <p:cNvPr id="56" name="Picture 55"/>
          <p:cNvPicPr>
            <a:picLocks noChangeAspect="1"/>
          </p:cNvPicPr>
          <p:nvPr/>
        </p:nvPicPr>
        <p:blipFill>
          <a:blip r:embed="rId19" cstate="print"/>
          <a:stretch>
            <a:fillRect/>
          </a:stretch>
        </p:blipFill>
        <p:spPr>
          <a:xfrm>
            <a:off x="6890172" y="3756424"/>
            <a:ext cx="507674" cy="367829"/>
          </a:xfrm>
          <a:prstGeom prst="rect">
            <a:avLst/>
          </a:prstGeom>
        </p:spPr>
      </p:pic>
      <p:pic>
        <p:nvPicPr>
          <p:cNvPr id="57" name="Picture 56"/>
          <p:cNvPicPr>
            <a:picLocks noChangeAspect="1"/>
          </p:cNvPicPr>
          <p:nvPr/>
        </p:nvPicPr>
        <p:blipFill>
          <a:blip r:embed="rId20" cstate="print"/>
          <a:stretch>
            <a:fillRect/>
          </a:stretch>
        </p:blipFill>
        <p:spPr>
          <a:xfrm>
            <a:off x="7321188" y="3626846"/>
            <a:ext cx="511309" cy="370463"/>
          </a:xfrm>
          <a:prstGeom prst="rect">
            <a:avLst/>
          </a:prstGeom>
        </p:spPr>
      </p:pic>
      <p:pic>
        <p:nvPicPr>
          <p:cNvPr id="65" name="Picture 64"/>
          <p:cNvPicPr>
            <a:picLocks noChangeAspect="1"/>
          </p:cNvPicPr>
          <p:nvPr/>
        </p:nvPicPr>
        <p:blipFill>
          <a:blip r:embed="rId21"/>
          <a:stretch>
            <a:fillRect/>
          </a:stretch>
        </p:blipFill>
        <p:spPr>
          <a:xfrm>
            <a:off x="2988097" y="3781219"/>
            <a:ext cx="557745" cy="388614"/>
          </a:xfrm>
          <a:prstGeom prst="rect">
            <a:avLst/>
          </a:prstGeom>
        </p:spPr>
      </p:pic>
      <p:pic>
        <p:nvPicPr>
          <p:cNvPr id="66" name="Picture 65"/>
          <p:cNvPicPr>
            <a:picLocks noChangeAspect="1"/>
          </p:cNvPicPr>
          <p:nvPr/>
        </p:nvPicPr>
        <p:blipFill>
          <a:blip r:embed="rId22"/>
          <a:stretch>
            <a:fillRect/>
          </a:stretch>
        </p:blipFill>
        <p:spPr>
          <a:xfrm>
            <a:off x="2739040" y="3308673"/>
            <a:ext cx="490741" cy="488288"/>
          </a:xfrm>
          <a:prstGeom prst="rect">
            <a:avLst/>
          </a:prstGeom>
        </p:spPr>
      </p:pic>
      <p:pic>
        <p:nvPicPr>
          <p:cNvPr id="38" name="Picture 37"/>
          <p:cNvPicPr>
            <a:picLocks noChangeAspect="1"/>
          </p:cNvPicPr>
          <p:nvPr/>
        </p:nvPicPr>
        <p:blipFill>
          <a:blip r:embed="rId23"/>
          <a:stretch>
            <a:fillRect/>
          </a:stretch>
        </p:blipFill>
        <p:spPr>
          <a:xfrm>
            <a:off x="8087386" y="3310887"/>
            <a:ext cx="409089" cy="582218"/>
          </a:xfrm>
          <a:prstGeom prst="rect">
            <a:avLst/>
          </a:prstGeom>
        </p:spPr>
      </p:pic>
      <p:pic>
        <p:nvPicPr>
          <p:cNvPr id="39" name="Picture 38"/>
          <p:cNvPicPr>
            <a:picLocks noChangeAspect="1"/>
          </p:cNvPicPr>
          <p:nvPr/>
        </p:nvPicPr>
        <p:blipFill>
          <a:blip r:embed="rId24"/>
          <a:stretch>
            <a:fillRect/>
          </a:stretch>
        </p:blipFill>
        <p:spPr>
          <a:xfrm>
            <a:off x="8286023" y="3535496"/>
            <a:ext cx="457618" cy="730160"/>
          </a:xfrm>
          <a:prstGeom prst="rect">
            <a:avLst/>
          </a:prstGeom>
        </p:spPr>
      </p:pic>
    </p:spTree>
    <p:extLst>
      <p:ext uri="{BB962C8B-B14F-4D97-AF65-F5344CB8AC3E}">
        <p14:creationId xmlns:p14="http://schemas.microsoft.com/office/powerpoint/2010/main" val="1455761685"/>
      </p:ext>
    </p:extLst>
  </p:cSld>
  <p:clrMapOvr>
    <a:masterClrMapping/>
  </p:clrMapOvr>
  <p:transition xmlns:p14="http://schemas.microsoft.com/office/powerpoint/2010/mai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350753782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1.5 / 1.5 / 1.5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200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de-DE" sz="1000" b="0" i="0" dirty="0" smtClean="0">
                          <a:solidFill>
                            <a:srgbClr val="000000"/>
                          </a:solidFill>
                          <a:latin typeface="+mn-lt"/>
                        </a:rPr>
                        <a:t>35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500,000 </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5</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a:t>
            </a:r>
            <a:r>
              <a:rPr lang="en-US" sz="1200" dirty="0" smtClean="0"/>
              <a:t>Ports </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smtClean="0"/>
              <a:t>7x </a:t>
            </a:r>
            <a:r>
              <a:rPr lang="en-US" sz="1200" dirty="0"/>
              <a:t>GE </a:t>
            </a:r>
            <a:r>
              <a:rPr lang="en-US" sz="1200" dirty="0" smtClean="0"/>
              <a:t>Switched Ports </a:t>
            </a:r>
            <a:r>
              <a:rPr lang="en-US" sz="1200" dirty="0"/>
              <a:t>(</a:t>
            </a:r>
            <a:r>
              <a:rPr lang="en-US" sz="1200" dirty="0" err="1"/>
              <a:t>inc.</a:t>
            </a:r>
            <a:r>
              <a:rPr lang="en-US" sz="1200" dirty="0"/>
              <a:t> 2</a:t>
            </a:r>
            <a:r>
              <a:rPr lang="en-US" sz="1200" dirty="0" smtClean="0"/>
              <a:t>x PoE)</a:t>
            </a:r>
            <a:endParaRPr lang="en-US" sz="1200" b="1" dirty="0"/>
          </a:p>
          <a:p>
            <a:pPr marL="343047" lvl="0" indent="-343047" defTabSz="914417">
              <a:spcBef>
                <a:spcPct val="20000"/>
              </a:spcBef>
              <a:buFontTx/>
              <a:buChar char="•"/>
            </a:pPr>
            <a:endParaRPr lang="en-US" sz="1200" dirty="0"/>
          </a:p>
        </p:txBody>
      </p:sp>
      <p:pic>
        <p:nvPicPr>
          <p:cNvPr id="21" name="Picture 2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2" name="Picture 2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3" name="Picture 2"/>
          <p:cNvPicPr>
            <a:picLocks noChangeAspect="1"/>
          </p:cNvPicPr>
          <p:nvPr/>
        </p:nvPicPr>
        <p:blipFill>
          <a:blip r:embed="rId5"/>
          <a:stretch>
            <a:fillRect/>
          </a:stretch>
        </p:blipFill>
        <p:spPr>
          <a:xfrm>
            <a:off x="914400" y="1676400"/>
            <a:ext cx="3962400" cy="715758"/>
          </a:xfrm>
          <a:prstGeom prst="rect">
            <a:avLst/>
          </a:prstGeom>
        </p:spPr>
      </p:pic>
      <p:pic>
        <p:nvPicPr>
          <p:cNvPr id="4" name="Picture 3"/>
          <p:cNvPicPr>
            <a:picLocks noChangeAspect="1"/>
          </p:cNvPicPr>
          <p:nvPr/>
        </p:nvPicPr>
        <p:blipFill>
          <a:blip r:embed="rId6"/>
          <a:stretch>
            <a:fillRect/>
          </a:stretch>
        </p:blipFill>
        <p:spPr>
          <a:xfrm>
            <a:off x="950496" y="2590800"/>
            <a:ext cx="3886200" cy="699796"/>
          </a:xfrm>
          <a:prstGeom prst="rect">
            <a:avLst/>
          </a:prstGeom>
        </p:spPr>
      </p:pic>
      <p:pic>
        <p:nvPicPr>
          <p:cNvPr id="13"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392904"/>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32026"/>
      </p:ext>
    </p:extLst>
  </p:cSld>
  <p:clrMapOvr>
    <a:masterClrMapping/>
  </p:clrMapOvr>
  <p:transition xmlns:p14="http://schemas.microsoft.com/office/powerpoint/2010/mai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Network-based Video Security that </a:t>
            </a:r>
            <a:r>
              <a:rPr lang="en-US" sz="2000" b="1" dirty="0" smtClean="0">
                <a:solidFill>
                  <a:schemeClr val="bg1"/>
                </a:solidFill>
                <a:cs typeface="Arial Narrow"/>
              </a:rPr>
              <a:t>simplify </a:t>
            </a:r>
            <a:r>
              <a:rPr lang="en-US" sz="2000" b="1" dirty="0">
                <a:solidFill>
                  <a:schemeClr val="bg1"/>
                </a:solidFill>
                <a:cs typeface="Arial Narrow"/>
              </a:rPr>
              <a:t>surveillance while streamlining the user </a:t>
            </a:r>
            <a:r>
              <a:rPr lang="en-US" sz="2000" b="1" dirty="0" smtClean="0">
                <a:solidFill>
                  <a:schemeClr val="bg1"/>
                </a:solidFill>
                <a:cs typeface="Arial Narrow"/>
              </a:rPr>
              <a:t>experience.</a:t>
            </a:r>
            <a:endParaRPr lang="en-US" sz="2000" b="1" dirty="0">
              <a:solidFill>
                <a:schemeClr val="bg1"/>
              </a:solidFill>
              <a:cs typeface="Arial Narrow"/>
            </a:endParaRPr>
          </a:p>
        </p:txBody>
      </p:sp>
      <p:sp>
        <p:nvSpPr>
          <p:cNvPr id="2" name="Rectangle 1"/>
          <p:cNvSpPr/>
          <p:nvPr/>
        </p:nvSpPr>
        <p:spPr>
          <a:xfrm>
            <a:off x="441933" y="2354450"/>
            <a:ext cx="3895887" cy="3785652"/>
          </a:xfrm>
          <a:prstGeom prst="rect">
            <a:avLst/>
          </a:prstGeom>
        </p:spPr>
        <p:txBody>
          <a:bodyPr wrap="square">
            <a:spAutoFit/>
          </a:bodyPr>
          <a:lstStyle/>
          <a:p>
            <a:pPr marL="285750" indent="-176400">
              <a:buClr>
                <a:schemeClr val="accent6"/>
              </a:buClr>
              <a:buFont typeface="Wingdings" charset="2"/>
              <a:buChar char="§"/>
            </a:pPr>
            <a:r>
              <a:rPr lang="en-US" sz="1600" dirty="0"/>
              <a:t>Capture continuous or motion-based recording (or both)</a:t>
            </a:r>
          </a:p>
          <a:p>
            <a:pPr marL="285750" indent="-176400">
              <a:buClr>
                <a:schemeClr val="accent6"/>
              </a:buClr>
              <a:buFont typeface="Wingdings" charset="2"/>
              <a:buChar char="§"/>
            </a:pPr>
            <a:r>
              <a:rPr lang="en-US" sz="1600" dirty="0"/>
              <a:t>Alarms and snapshot notifications keep you aware of what’s going on</a:t>
            </a:r>
          </a:p>
          <a:p>
            <a:pPr marL="285750" indent="-176400">
              <a:buClr>
                <a:schemeClr val="accent6"/>
              </a:buClr>
              <a:buFont typeface="Wingdings" charset="2"/>
              <a:buChar char="§"/>
            </a:pPr>
            <a:r>
              <a:rPr lang="en-US" sz="1600" dirty="0"/>
              <a:t>An event timeline lets you find and review motion events quickly and easily</a:t>
            </a:r>
          </a:p>
          <a:p>
            <a:pPr marL="285750" indent="-176400">
              <a:buClr>
                <a:schemeClr val="accent6"/>
              </a:buClr>
              <a:buFont typeface="Wingdings" charset="2"/>
              <a:buChar char="§"/>
            </a:pPr>
            <a:r>
              <a:rPr lang="en-US" sz="1600" dirty="0"/>
              <a:t>IOS and Android apps for mobile camera access</a:t>
            </a:r>
          </a:p>
          <a:p>
            <a:pPr marL="285750" indent="-176400">
              <a:buClr>
                <a:schemeClr val="accent6"/>
              </a:buClr>
              <a:buFont typeface="Wingdings" charset="2"/>
              <a:buChar char="§"/>
            </a:pPr>
            <a:r>
              <a:rPr lang="en-US" sz="1600" dirty="0"/>
              <a:t>Cameras use Power over Ethernet (PoE) for easy installation</a:t>
            </a:r>
          </a:p>
          <a:p>
            <a:pPr marL="285750" indent="-176400">
              <a:buClr>
                <a:schemeClr val="accent6"/>
              </a:buClr>
              <a:buFont typeface="Wingdings" charset="2"/>
              <a:buChar char="§"/>
            </a:pPr>
            <a:r>
              <a:rPr lang="en-US" sz="1600" dirty="0"/>
              <a:t>Web-based interface with no need for dedicated client</a:t>
            </a:r>
          </a:p>
          <a:p>
            <a:pPr marL="285750" indent="-176400">
              <a:buClr>
                <a:schemeClr val="accent6"/>
              </a:buClr>
              <a:buFont typeface="Wingdings" charset="2"/>
              <a:buChar char="§"/>
            </a:pPr>
            <a:r>
              <a:rPr lang="en-US" sz="1600" dirty="0"/>
              <a:t>Video Management System for Windows (FortiRecorder Central</a:t>
            </a:r>
            <a:r>
              <a:rPr lang="en-US" sz="1600" dirty="0" smtClean="0"/>
              <a:t>)</a:t>
            </a:r>
            <a:endParaRPr lang="en-US" sz="16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94630"/>
            <a:ext cx="702564" cy="702564"/>
          </a:xfrm>
          <a:prstGeom prst="rect">
            <a:avLst/>
          </a:prstGeom>
        </p:spPr>
      </p:pic>
      <p:pic>
        <p:nvPicPr>
          <p:cNvPr id="3" name="Picture 2"/>
          <p:cNvPicPr>
            <a:picLocks noChangeAspect="1"/>
          </p:cNvPicPr>
          <p:nvPr/>
        </p:nvPicPr>
        <p:blipFill>
          <a:blip r:embed="rId4"/>
          <a:stretch>
            <a:fillRect/>
          </a:stretch>
        </p:blipFill>
        <p:spPr>
          <a:xfrm>
            <a:off x="4379192" y="2827363"/>
            <a:ext cx="4456939" cy="2742732"/>
          </a:xfrm>
          <a:prstGeom prst="rect">
            <a:avLst/>
          </a:prstGeom>
        </p:spPr>
      </p:pic>
    </p:spTree>
    <p:extLst>
      <p:ext uri="{BB962C8B-B14F-4D97-AF65-F5344CB8AC3E}">
        <p14:creationId xmlns:p14="http://schemas.microsoft.com/office/powerpoint/2010/main" val="509915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45692949"/>
              </p:ext>
            </p:extLst>
          </p:nvPr>
        </p:nvGraphicFramePr>
        <p:xfrm>
          <a:off x="252000" y="1260001"/>
          <a:ext cx="8640000" cy="186984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FRD-100D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FRD-200D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FRD-VM</a:t>
                      </a:r>
                    </a:p>
                  </a:txBody>
                  <a:tcPr marT="72000" marB="72000" anchor="ctr">
                    <a:solidFill>
                      <a:schemeClr val="accent4">
                        <a:lumMod val="50000"/>
                      </a:schemeClr>
                    </a:solidFill>
                  </a:tcPr>
                </a:tc>
              </a:tr>
              <a:tr h="0">
                <a:tc>
                  <a:txBody>
                    <a:bodyPr/>
                    <a:lstStyle/>
                    <a:p>
                      <a:r>
                        <a:rPr lang="en-US" sz="1100" b="1" dirty="0" smtClean="0">
                          <a:solidFill>
                            <a:srgbClr val="FFFFFF"/>
                          </a:solidFill>
                        </a:rPr>
                        <a:t>Camera Capacity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16</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64</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1024</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Form Factor</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Desktop</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RU</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VM</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3x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to 4 network cards supported</a:t>
                      </a:r>
                    </a:p>
                  </a:txBody>
                  <a:tcPr marT="72000" marB="72000" anchor="ctr">
                    <a:solidFill>
                      <a:srgbClr val="C9C9C9"/>
                    </a:solidFill>
                  </a:tcPr>
                </a:tc>
              </a:tr>
              <a:tr h="0">
                <a:tc>
                  <a:txBody>
                    <a:bodyPr/>
                    <a:lstStyle/>
                    <a:p>
                      <a:r>
                        <a:rPr lang="en-US" sz="1100" b="1" dirty="0" smtClean="0">
                          <a:solidFill>
                            <a:srgbClr val="FFFFFF"/>
                          </a:solidFill>
                        </a:rPr>
                        <a:t>Storage</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Unrestricted</a:t>
                      </a:r>
                    </a:p>
                  </a:txBody>
                  <a:tcPr marT="72000" marB="72000" anchor="ctr">
                    <a:solidFill>
                      <a:srgbClr val="E4E4E4"/>
                    </a:solidFill>
                  </a:tcPr>
                </a:tc>
              </a:tr>
              <a:tr h="0">
                <a:tc>
                  <a:txBody>
                    <a:bodyPr/>
                    <a:lstStyle/>
                    <a:p>
                      <a:r>
                        <a:rPr lang="en-US" sz="1100" b="1" dirty="0" smtClean="0">
                          <a:solidFill>
                            <a:srgbClr val="FFFFFF"/>
                          </a:solidFill>
                        </a:rPr>
                        <a:t>Management Tools</a:t>
                      </a:r>
                      <a:endParaRPr lang="en-US" sz="1100" b="1" dirty="0">
                        <a:solidFill>
                          <a:srgbClr val="FFFFFF"/>
                        </a:solidFill>
                      </a:endParaRPr>
                    </a:p>
                  </a:txBody>
                  <a:tcPr marT="72000" marB="72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FortiRecorder</a:t>
                      </a:r>
                      <a:r>
                        <a:rPr lang="en-US" sz="1100" b="0" i="0" baseline="0" dirty="0" smtClean="0">
                          <a:solidFill>
                            <a:schemeClr val="tx1"/>
                          </a:solidFill>
                          <a:latin typeface="+mn-lt"/>
                        </a:rPr>
                        <a:t> Mobile Apps (iOS, Android), FortiRecorder Central (Windows)</a:t>
                      </a: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2311928797"/>
      </p:ext>
    </p:extLst>
  </p:cSld>
  <p:clrMapOvr>
    <a:masterClrMapping/>
  </p:clrMapOvr>
  <p:transition xmlns:p14="http://schemas.microsoft.com/office/powerpoint/2010/main">
    <p:wipe dir="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252830998"/>
              </p:ext>
            </p:extLst>
          </p:nvPr>
        </p:nvGraphicFramePr>
        <p:xfrm>
          <a:off x="252000" y="2707068"/>
          <a:ext cx="8640001" cy="3480538"/>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FCM-MB13</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FCM-20A</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FCM-CB20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FCM-OB20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FCM-AP214B-A</a:t>
                      </a:r>
                      <a:endParaRPr lang="en-US" sz="1050" dirty="0" smtClean="0"/>
                    </a:p>
                  </a:txBody>
                  <a:tcPr marT="72000" marB="72000" anchor="ctr">
                    <a:solidFill>
                      <a:schemeClr val="accent4">
                        <a:lumMod val="50000"/>
                      </a:schemeClr>
                    </a:solidFill>
                  </a:tcPr>
                </a:tc>
              </a:tr>
              <a:tr h="916498">
                <a:tc>
                  <a:txBody>
                    <a:bodyPr/>
                    <a:lstStyle/>
                    <a:p>
                      <a:r>
                        <a:rPr lang="en-US" sz="1100" b="1" dirty="0" smtClean="0">
                          <a:solidFill>
                            <a:srgbClr val="FFFFFF"/>
                          </a:solidFill>
                        </a:rPr>
                        <a:t>Description</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Compact, friendly indoor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Weatherproof &amp; Vandal proof indoor/outdoor camera</a:t>
                      </a: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chemeClr val="tx1"/>
                          </a:solidFill>
                          <a:latin typeface="+mn-lt"/>
                        </a:rPr>
                        <a:t>Varifocal</a:t>
                      </a:r>
                      <a:r>
                        <a:rPr lang="en-US" sz="1100" b="0" i="0" dirty="0" smtClean="0">
                          <a:solidFill>
                            <a:schemeClr val="tx1"/>
                          </a:solidFill>
                          <a:latin typeface="+mn-lt"/>
                        </a:rPr>
                        <a:t> zoom lens, indoor/outdoor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Motorized autofocus wide angle zoom lens,</a:t>
                      </a:r>
                      <a:r>
                        <a:rPr lang="en-US" sz="1100" b="0" i="0" baseline="0" dirty="0" smtClean="0">
                          <a:solidFill>
                            <a:schemeClr val="tx1"/>
                          </a:solidFill>
                          <a:latin typeface="+mn-lt"/>
                        </a:rPr>
                        <a:t> </a:t>
                      </a:r>
                      <a:r>
                        <a:rPr lang="en-CA" sz="1100" dirty="0" smtClean="0"/>
                        <a:t>outdoor Camera</a:t>
                      </a:r>
                      <a:endParaRPr lang="en-US" sz="1100" b="0" i="0" dirty="0" smtClean="0">
                        <a:solidFill>
                          <a:schemeClr val="tx1"/>
                        </a:solidFill>
                        <a:latin typeface="+mn-lt"/>
                      </a:endParaRP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Indoor Fixed Dome IP Camera with</a:t>
                      </a:r>
                      <a:r>
                        <a:rPr lang="en-US" sz="1100" b="0" i="0" baseline="0" dirty="0" smtClean="0">
                          <a:solidFill>
                            <a:schemeClr val="tx1"/>
                          </a:solidFill>
                          <a:latin typeface="+mn-lt"/>
                        </a:rPr>
                        <a:t> </a:t>
                      </a:r>
                      <a:r>
                        <a:rPr lang="en-US" sz="1100" b="0" i="0" dirty="0" smtClean="0">
                          <a:solidFill>
                            <a:schemeClr val="tx1"/>
                          </a:solidFill>
                          <a:latin typeface="+mn-lt"/>
                        </a:rPr>
                        <a:t>built-in wireless AP</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Camera</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1.3 Megapixel Mini Box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1.3 Megapixel Fixed Dome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2 Megapixel Bullet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Bullet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Indoor Fixed Dome IP Camera</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Additional Features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Vandal Proof,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2.8 - 12mm </a:t>
                      </a:r>
                      <a:r>
                        <a:rPr lang="en-US" sz="1100" b="0" i="0" dirty="0" err="1" smtClean="0">
                          <a:solidFill>
                            <a:schemeClr val="tx1"/>
                          </a:solidFill>
                          <a:latin typeface="+mn-lt"/>
                        </a:rPr>
                        <a:t>varifocal</a:t>
                      </a:r>
                      <a:r>
                        <a:rPr lang="en-US" sz="1100" b="0" i="0" dirty="0" smtClean="0">
                          <a:solidFill>
                            <a:schemeClr val="tx1"/>
                          </a:solidFill>
                          <a:latin typeface="+mn-lt"/>
                        </a:rPr>
                        <a:t> lens, IP66</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LED Night Vision, PIR, Audio, DIDO</a:t>
                      </a:r>
                    </a:p>
                  </a:txBody>
                  <a:tcPr marT="72000" marB="72000" anchor="ctr">
                    <a:solidFill>
                      <a:srgbClr val="C9C9C9"/>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a:t>
                      </a:r>
                      <a:endParaRPr lang="en-US" sz="11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a:t>
                      </a:r>
                      <a:r>
                        <a:rPr kumimoji="0" lang="en-US" sz="1100" b="0" i="0" u="none" strike="noStrike" cap="none" normalizeH="0" baseline="0" dirty="0" smtClean="0">
                          <a:ln>
                            <a:noFill/>
                          </a:ln>
                          <a:solidFill>
                            <a:schemeClr val="dk1"/>
                          </a:solidFill>
                          <a:effectLst/>
                          <a:latin typeface="+mn-lt"/>
                        </a:rPr>
                        <a:t>802.3af or 802.3at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x GE RJ45, </a:t>
                      </a:r>
                      <a:r>
                        <a:rPr kumimoji="0" lang="da-DK" sz="1100" b="0" i="0" u="none" strike="noStrike" cap="none" normalizeH="0" baseline="0" dirty="0" smtClean="0">
                          <a:ln>
                            <a:noFill/>
                          </a:ln>
                          <a:solidFill>
                            <a:schemeClr val="dk1"/>
                          </a:solidFill>
                          <a:effectLst/>
                          <a:latin typeface="+mn-lt"/>
                        </a:rPr>
                        <a:t>802.3af PoE</a:t>
                      </a:r>
                      <a:endParaRPr kumimoji="0" lang="en-US" sz="1100" b="0" i="0" u="none" strike="noStrike" cap="none" normalizeH="0" baseline="0" dirty="0" smtClean="0">
                        <a:ln>
                          <a:noFill/>
                        </a:ln>
                        <a:solidFill>
                          <a:schemeClr val="dk1"/>
                        </a:solidFill>
                        <a:effectLst/>
                        <a:latin typeface="+mn-lt"/>
                      </a:endParaRPr>
                    </a:p>
                  </a:txBody>
                  <a:tcPr marT="72000" marB="72000" anchor="ctr">
                    <a:solidFill>
                      <a:srgbClr val="C9C9C9"/>
                    </a:solidFill>
                  </a:tcPr>
                </a:tc>
              </a:tr>
              <a:tr h="0">
                <a:tc>
                  <a:txBody>
                    <a:bodyPr/>
                    <a:lstStyle/>
                    <a:p>
                      <a:r>
                        <a:rPr lang="en-US" sz="1100" b="1" dirty="0" smtClean="0">
                          <a:solidFill>
                            <a:srgbClr val="FFFFFF"/>
                          </a:solidFill>
                        </a:rPr>
                        <a:t>Wireless AP</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single radio (802.11 a/b/g/n, 2x2 MIMO)</a:t>
                      </a:r>
                    </a:p>
                  </a:txBody>
                  <a:tcPr marT="72000" marB="72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78069" y="1204882"/>
            <a:ext cx="1095127" cy="1324889"/>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0282" y="1446218"/>
            <a:ext cx="1291564" cy="842217"/>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06533" y="1338374"/>
            <a:ext cx="1316832" cy="1057905"/>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28588" y="1451644"/>
            <a:ext cx="1248095" cy="831365"/>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45446" y="1411509"/>
            <a:ext cx="1057426" cy="911635"/>
          </a:xfrm>
          <a:prstGeom prst="rect">
            <a:avLst/>
          </a:prstGeom>
        </p:spPr>
      </p:pic>
    </p:spTree>
    <p:extLst>
      <p:ext uri="{BB962C8B-B14F-4D97-AF65-F5344CB8AC3E}">
        <p14:creationId xmlns:p14="http://schemas.microsoft.com/office/powerpoint/2010/main" val="181012140"/>
      </p:ext>
    </p:extLst>
  </p:cSld>
  <p:clrMapOvr>
    <a:masterClrMapping/>
  </p:clrMapOvr>
  <p:transition xmlns:p14="http://schemas.microsoft.com/office/powerpoint/2010/main">
    <p:wipe dir="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2" y="2872214"/>
            <a:ext cx="729218" cy="730800"/>
          </a:xfrm>
          <a:prstGeom prst="rect">
            <a:avLst/>
          </a:prstGeom>
        </p:spPr>
      </p:pic>
    </p:spTree>
    <p:extLst>
      <p:ext uri="{BB962C8B-B14F-4D97-AF65-F5344CB8AC3E}">
        <p14:creationId xmlns:p14="http://schemas.microsoft.com/office/powerpoint/2010/main" val="304842598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Network device that automatically </a:t>
            </a:r>
            <a:r>
              <a:rPr lang="en-US" sz="2000" b="1" dirty="0">
                <a:solidFill>
                  <a:schemeClr val="bg1"/>
                </a:solidFill>
                <a:cs typeface="Arial Narrow"/>
              </a:rPr>
              <a:t>bridge network traffic in the event of a system failure or power </a:t>
            </a:r>
            <a:r>
              <a:rPr lang="en-US" sz="2000" b="1" dirty="0" smtClean="0">
                <a:solidFill>
                  <a:schemeClr val="bg1"/>
                </a:solidFill>
                <a:cs typeface="Arial Narrow"/>
              </a:rPr>
              <a:t>outage.</a:t>
            </a:r>
            <a:endParaRPr lang="en-US" sz="2000" b="1" dirty="0">
              <a:solidFill>
                <a:schemeClr val="bg1"/>
              </a:solidFill>
              <a:cs typeface="Arial Narrow"/>
            </a:endParaRPr>
          </a:p>
        </p:txBody>
      </p:sp>
      <p:sp>
        <p:nvSpPr>
          <p:cNvPr id="2" name="Rectangle 1"/>
          <p:cNvSpPr/>
          <p:nvPr/>
        </p:nvSpPr>
        <p:spPr>
          <a:xfrm>
            <a:off x="441933" y="2469890"/>
            <a:ext cx="3895887" cy="3539430"/>
          </a:xfrm>
          <a:prstGeom prst="rect">
            <a:avLst/>
          </a:prstGeom>
        </p:spPr>
        <p:txBody>
          <a:bodyPr wrap="square">
            <a:spAutoFit/>
          </a:bodyPr>
          <a:lstStyle/>
          <a:p>
            <a:pPr marL="285750" indent="-176400">
              <a:buClr>
                <a:schemeClr val="accent6"/>
              </a:buClr>
              <a:buFont typeface="Wingdings" charset="2"/>
              <a:buChar char="§"/>
            </a:pPr>
            <a:r>
              <a:rPr lang="en-US" sz="1600" dirty="0"/>
              <a:t>Maximizes network uptime by automatically re-routing traffic in the event of a power outage or any other type of event that would cause an in line security device to degrade the availability of the network </a:t>
            </a:r>
            <a:r>
              <a:rPr lang="en-US" sz="1600" dirty="0" smtClean="0"/>
              <a:t>segment.</a:t>
            </a:r>
          </a:p>
          <a:p>
            <a:pPr marL="285750" indent="-176400">
              <a:buClr>
                <a:schemeClr val="accent6"/>
              </a:buClr>
              <a:buFont typeface="Wingdings" charset="2"/>
              <a:buChar char="§"/>
            </a:pPr>
            <a:r>
              <a:rPr lang="en-US" sz="1600" dirty="0" smtClean="0"/>
              <a:t>Monitor </a:t>
            </a:r>
            <a:r>
              <a:rPr lang="en-US" sz="16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5" y="1192030"/>
            <a:ext cx="729218" cy="730800"/>
          </a:xfrm>
          <a:prstGeom prst="rect">
            <a:avLst/>
          </a:prstGeom>
        </p:spPr>
      </p:pic>
      <p:cxnSp>
        <p:nvCxnSpPr>
          <p:cNvPr id="29" name="Straight Connector 28"/>
          <p:cNvCxnSpPr/>
          <p:nvPr/>
        </p:nvCxnSpPr>
        <p:spPr bwMode="auto">
          <a:xfrm>
            <a:off x="63505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217958" y="3640971"/>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283665" y="5510432"/>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381870" y="3654295"/>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0363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270798" y="3274046"/>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424908" y="3287372"/>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5893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036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08908" y="3041866"/>
            <a:ext cx="1589610" cy="1107830"/>
          </a:xfrm>
          <a:prstGeom prst="rect">
            <a:avLst/>
          </a:prstGeom>
        </p:spPr>
      </p:pic>
      <p:sp>
        <p:nvSpPr>
          <p:cNvPr id="39" name="TextBox 38"/>
          <p:cNvSpPr txBox="1"/>
          <p:nvPr/>
        </p:nvSpPr>
        <p:spPr>
          <a:xfrm>
            <a:off x="6755857" y="2874984"/>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87588" y="3395205"/>
            <a:ext cx="756967" cy="541948"/>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33402" y="3420354"/>
            <a:ext cx="756967" cy="541948"/>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24825" y="4811590"/>
            <a:ext cx="1072041" cy="747124"/>
          </a:xfrm>
          <a:prstGeom prst="rect">
            <a:avLst/>
          </a:prstGeom>
        </p:spPr>
      </p:pic>
    </p:spTree>
    <p:extLst>
      <p:ext uri="{BB962C8B-B14F-4D97-AF65-F5344CB8AC3E}">
        <p14:creationId xmlns:p14="http://schemas.microsoft.com/office/powerpoint/2010/main" val="19337938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5023933"/>
              </p:ext>
            </p:extLst>
          </p:nvPr>
        </p:nvGraphicFramePr>
        <p:xfrm>
          <a:off x="252000" y="1260001"/>
          <a:ext cx="8640001" cy="503352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FBG-2002X</a:t>
                      </a:r>
                    </a:p>
                  </a:txBody>
                  <a:tcPr marT="72000" marB="72000" anchor="ctr">
                    <a:solidFill>
                      <a:schemeClr val="accent4">
                        <a:lumMod val="50000"/>
                      </a:schemeClr>
                    </a:solidFill>
                  </a:tcP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solidFill>
                      <a:srgbClr val="C9C9C9"/>
                    </a:solidFill>
                  </a:tcP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Single</a:t>
                      </a: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r>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FBG-3041S</a:t>
                      </a:r>
                    </a:p>
                  </a:txBody>
                  <a:tcPr marT="72000" marB="72000" anchor="ctr">
                    <a:solidFill>
                      <a:schemeClr val="accent4">
                        <a:lumMod val="50000"/>
                      </a:schemeClr>
                    </a:solidFill>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Chassis + Module(s)</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Modules</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a:t>
                      </a:r>
                    </a:p>
                  </a:txBody>
                  <a:tcPr marT="72000" marB="72000" anchor="ct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40G</a:t>
                      </a:r>
                    </a:p>
                  </a:txBody>
                  <a:tcPr marT="72000" marB="72000" anchor="ctr"/>
                </a:tc>
              </a:tr>
              <a:tr h="0">
                <a:tc>
                  <a:txBody>
                    <a:bodyPr/>
                    <a:lstStyle/>
                    <a:p>
                      <a:r>
                        <a:rPr lang="en-US" sz="11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algn="ctr"/>
                      <a:r>
                        <a:rPr kumimoji="0" lang="en-US" sz="1100" b="0" i="0" u="none" strike="noStrike" cap="none" normalizeH="0" baseline="0" dirty="0" smtClean="0">
                          <a:ln>
                            <a:noFill/>
                          </a:ln>
                          <a:solidFill>
                            <a:schemeClr val="dk1"/>
                          </a:solidFill>
                          <a:effectLst/>
                          <a:latin typeface="+mn-lt"/>
                        </a:rPr>
                        <a:t>4x LC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MPO (40G)</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Monitor Ports </a:t>
                      </a:r>
                    </a:p>
                    <a:p>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SR QSFP+</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Dual</a:t>
                      </a: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r>
            </a:tbl>
          </a:graphicData>
        </a:graphic>
      </p:graphicFrame>
    </p:spTree>
    <p:extLst>
      <p:ext uri="{BB962C8B-B14F-4D97-AF65-F5344CB8AC3E}">
        <p14:creationId xmlns:p14="http://schemas.microsoft.com/office/powerpoint/2010/main" val="1503730058"/>
      </p:ext>
    </p:extLst>
  </p:cSld>
  <p:clrMapOvr>
    <a:masterClrMapping/>
  </p:clrMapOvr>
  <p:transition xmlns:p14="http://schemas.microsoft.com/office/powerpoint/2010/main">
    <p:wipe dir="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460" y="2931776"/>
            <a:ext cx="616216" cy="617552"/>
          </a:xfrm>
          <a:prstGeom prst="rect">
            <a:avLst/>
          </a:prstGeom>
        </p:spPr>
      </p:pic>
    </p:spTree>
    <p:extLst>
      <p:ext uri="{BB962C8B-B14F-4D97-AF65-F5344CB8AC3E}">
        <p14:creationId xmlns:p14="http://schemas.microsoft.com/office/powerpoint/2010/main" val="1511941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Passive network taps provide a simple and powerful way to monitor optical networks</a:t>
            </a:r>
          </a:p>
        </p:txBody>
      </p:sp>
      <p:sp>
        <p:nvSpPr>
          <p:cNvPr id="2" name="Rectangle 1"/>
          <p:cNvSpPr/>
          <p:nvPr/>
        </p:nvSpPr>
        <p:spPr>
          <a:xfrm>
            <a:off x="441934" y="2469890"/>
            <a:ext cx="3983900" cy="2893100"/>
          </a:xfrm>
          <a:prstGeom prst="rect">
            <a:avLst/>
          </a:prstGeom>
        </p:spPr>
        <p:txBody>
          <a:bodyPr wrap="square">
            <a:spAutoFit/>
          </a:bodyPr>
          <a:lstStyle/>
          <a:p>
            <a:pPr marL="285750" indent="-176400">
              <a:buClr>
                <a:schemeClr val="accent6"/>
              </a:buClr>
              <a:buFont typeface="Wingdings" charset="2"/>
              <a:buChar char="§"/>
            </a:pPr>
            <a:r>
              <a:rPr lang="en-US" sz="1600" dirty="0"/>
              <a:t>Facilitate forensic analysis and reporting on network traffic flows</a:t>
            </a:r>
          </a:p>
          <a:p>
            <a:pPr marL="285750" indent="-176400">
              <a:buClr>
                <a:schemeClr val="accent6"/>
              </a:buClr>
              <a:buFont typeface="Wingdings" charset="2"/>
              <a:buChar char="§"/>
            </a:pPr>
            <a:r>
              <a:rPr lang="en-US" sz="1600" dirty="0"/>
              <a:t>Overcome inline network device monitoring system limitations</a:t>
            </a:r>
          </a:p>
          <a:p>
            <a:pPr marL="742950" lvl="1" indent="-176400">
              <a:buClr>
                <a:schemeClr val="accent6"/>
              </a:buClr>
              <a:buFont typeface="Wingdings" charset="2"/>
              <a:buChar char="§"/>
            </a:pPr>
            <a:r>
              <a:rPr lang="en-US" sz="1400" dirty="0"/>
              <a:t>Significantly less performance impact on network traffic</a:t>
            </a:r>
          </a:p>
          <a:p>
            <a:pPr marL="742950" lvl="1" indent="-176400">
              <a:buClr>
                <a:schemeClr val="accent6"/>
              </a:buClr>
              <a:buFont typeface="Wingdings" charset="2"/>
              <a:buChar char="§"/>
            </a:pPr>
            <a:r>
              <a:rPr lang="en-US" sz="1400" dirty="0"/>
              <a:t>More cost efficient when monitoring high bandwidth aggregated links with 10G interfaces and beyond</a:t>
            </a:r>
          </a:p>
          <a:p>
            <a:pPr marL="285750" indent="-176400">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238361"/>
            <a:ext cx="616216" cy="617552"/>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9829" y="2885135"/>
            <a:ext cx="1525270" cy="1062990"/>
          </a:xfrm>
          <a:prstGeom prst="rect">
            <a:avLst/>
          </a:prstGeom>
        </p:spPr>
      </p:pic>
      <p:cxnSp>
        <p:nvCxnSpPr>
          <p:cNvPr id="24" name="Straight Connector 23"/>
          <p:cNvCxnSpPr/>
          <p:nvPr/>
        </p:nvCxnSpPr>
        <p:spPr bwMode="auto">
          <a:xfrm>
            <a:off x="6737865" y="3952117"/>
            <a:ext cx="8572" cy="381215"/>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214516" y="3458943"/>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3" y="5328404"/>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3472267"/>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7" y="4319957"/>
            <a:ext cx="777319" cy="17448"/>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358507" y="3092018"/>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49" y="3099268"/>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4001068"/>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692956"/>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2" y="4635639"/>
            <a:ext cx="1072041" cy="747124"/>
          </a:xfrm>
          <a:prstGeom prst="rect">
            <a:avLst/>
          </a:prstGeom>
        </p:spPr>
      </p:pic>
      <p:cxnSp>
        <p:nvCxnSpPr>
          <p:cNvPr id="51" name="Straight Connector 50"/>
          <p:cNvCxnSpPr/>
          <p:nvPr/>
        </p:nvCxnSpPr>
        <p:spPr bwMode="auto">
          <a:xfrm flipH="1" flipV="1">
            <a:off x="6351930" y="4327744"/>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4310005"/>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11751" y="3128235"/>
            <a:ext cx="418225" cy="667407"/>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3107819"/>
            <a:ext cx="550254" cy="717081"/>
          </a:xfrm>
          <a:prstGeom prst="rect">
            <a:avLst/>
          </a:prstGeom>
        </p:spPr>
      </p:pic>
    </p:spTree>
    <p:extLst>
      <p:ext uri="{BB962C8B-B14F-4D97-AF65-F5344CB8AC3E}">
        <p14:creationId xmlns:p14="http://schemas.microsoft.com/office/powerpoint/2010/main" val="19473950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074334" y="1185334"/>
            <a:ext cx="6194777" cy="1354666"/>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411107"/>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2399799"/>
            <a:ext cx="1270000" cy="1693334"/>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2371577"/>
            <a:ext cx="1453448" cy="1707445"/>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4" y="2286910"/>
            <a:ext cx="1382887" cy="191911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227343377"/>
              </p:ext>
            </p:extLst>
          </p:nvPr>
        </p:nvGraphicFramePr>
        <p:xfrm>
          <a:off x="381000" y="4200376"/>
          <a:ext cx="8367888" cy="191008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370840">
                <a:tc>
                  <a:txBody>
                    <a:bodyPr/>
                    <a:lstStyle/>
                    <a:p>
                      <a:endParaRPr lang="en-US" sz="1300" dirty="0"/>
                    </a:p>
                  </a:txBody>
                  <a:tcPr anchor="ctr">
                    <a:solidFill>
                      <a:srgbClr val="3C3C3C"/>
                    </a:solidFill>
                  </a:tcPr>
                </a:tc>
                <a:tc gridSpan="2">
                  <a:txBody>
                    <a:bodyPr/>
                    <a:lstStyle/>
                    <a:p>
                      <a:pPr algn="ctr"/>
                      <a:r>
                        <a:rPr lang="en-CA" sz="1300" b="1" dirty="0" smtClean="0"/>
                        <a:t>1G/10G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300" b="1" dirty="0" smtClean="0"/>
                        <a:t>40G Module</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c gridSpan="2">
                  <a:txBody>
                    <a:bodyPr/>
                    <a:lstStyle/>
                    <a:p>
                      <a:pPr algn="ctr"/>
                      <a:r>
                        <a:rPr lang="en-CA" sz="1300" b="1" dirty="0" smtClean="0"/>
                        <a:t>100G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r>
              <a:tr h="370840">
                <a:tc>
                  <a:txBody>
                    <a:bodyPr/>
                    <a:lstStyle/>
                    <a:p>
                      <a:endParaRPr lang="en-US" sz="1200" b="1" dirty="0">
                        <a:solidFill>
                          <a:srgbClr val="F2F2F2"/>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r>
              <a:tr h="370840">
                <a:tc>
                  <a:txBody>
                    <a:bodyPr/>
                    <a:lstStyle/>
                    <a:p>
                      <a:r>
                        <a:rPr lang="en-US" sz="1300" b="1" dirty="0" smtClean="0">
                          <a:solidFill>
                            <a:srgbClr val="F2F2F2"/>
                          </a:solidFill>
                        </a:rPr>
                        <a:t>50/50 Split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FTP-105S</a:t>
                      </a:r>
                      <a:endParaRPr lang="en-US" sz="1300" b="0" dirty="0">
                        <a:solidFill>
                          <a:schemeClr val="tx1"/>
                        </a:solidFill>
                      </a:endParaRPr>
                    </a:p>
                  </a:txBody>
                  <a:tcPr anchor="ctr">
                    <a:solidFill>
                      <a:schemeClr val="accent4">
                        <a:lumMod val="40000"/>
                        <a:lumOff val="60000"/>
                      </a:schemeClr>
                    </a:solidFill>
                  </a:tcPr>
                </a:tc>
              </a:tr>
              <a:tr h="370840">
                <a:tc>
                  <a:txBody>
                    <a:bodyPr/>
                    <a:lstStyle/>
                    <a:p>
                      <a:r>
                        <a:rPr lang="en-US" sz="1300" b="1" dirty="0" smtClean="0">
                          <a:solidFill>
                            <a:srgbClr val="F2F2F2"/>
                          </a:solidFill>
                        </a:rPr>
                        <a:t>70/30</a:t>
                      </a:r>
                      <a:r>
                        <a:rPr lang="en-US" sz="1300" b="1" baseline="0" dirty="0" smtClean="0">
                          <a:solidFill>
                            <a:srgbClr val="F2F2F2"/>
                          </a:solidFill>
                        </a:rPr>
                        <a:t> Spilt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FTP-107S</a:t>
                      </a:r>
                      <a:endParaRPr lang="en-US" sz="1300" b="0" dirty="0">
                        <a:solidFill>
                          <a:schemeClr val="tx1"/>
                        </a:solidFill>
                      </a:endParaRPr>
                    </a:p>
                  </a:txBody>
                  <a:tcPr anchor="ctr">
                    <a:solidFill>
                      <a:schemeClr val="accent4">
                        <a:lumMod val="20000"/>
                        <a:lumOff val="80000"/>
                      </a:schemeClr>
                    </a:solidFill>
                  </a:tcPr>
                </a:tc>
              </a:tr>
              <a:tr h="370840">
                <a:tc>
                  <a:txBody>
                    <a:bodyPr/>
                    <a:lstStyle/>
                    <a:p>
                      <a:r>
                        <a:rPr lang="en-US" sz="1300" b="1" dirty="0" smtClean="0">
                          <a:solidFill>
                            <a:srgbClr val="F2F2F2"/>
                          </a:solidFill>
                        </a:rPr>
                        <a:t>FortiCare</a:t>
                      </a:r>
                      <a:endParaRPr lang="en-US" sz="1300" b="1" dirty="0">
                        <a:solidFill>
                          <a:srgbClr val="F2F2F2"/>
                        </a:solidFill>
                      </a:endParaRPr>
                    </a:p>
                  </a:txBody>
                  <a:tcPr anchor="ctr">
                    <a:solidFill>
                      <a:schemeClr val="accent4"/>
                    </a:solidFill>
                  </a:tcPr>
                </a:tc>
                <a:tc gridSpan="6">
                  <a:txBody>
                    <a:bodyPr/>
                    <a:lstStyle/>
                    <a:p>
                      <a:pPr algn="ctr"/>
                      <a:r>
                        <a:rPr lang="en-US" sz="1300" b="0" dirty="0" smtClean="0">
                          <a:solidFill>
                            <a:schemeClr val="tx1"/>
                          </a:solidFill>
                        </a:rPr>
                        <a:t>8x5 Annual Contract</a:t>
                      </a:r>
                      <a:endParaRPr lang="en-US" sz="1300" b="0" dirty="0">
                        <a:solidFill>
                          <a:schemeClr val="tx1"/>
                        </a:solidFill>
                      </a:endParaRPr>
                    </a:p>
                  </a:txBody>
                  <a:tcPr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4" y="3046083"/>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643196279"/>
      </p:ext>
    </p:extLst>
  </p:cSld>
  <p:clrMapOvr>
    <a:masterClrMapping/>
  </p:clrMapOvr>
  <p:transition xmlns:p14="http://schemas.microsoft.com/office/powerpoint/2010/main">
    <p:wipe dir="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48" y="2869066"/>
            <a:ext cx="729219" cy="730800"/>
          </a:xfrm>
          <a:prstGeom prst="rect">
            <a:avLst/>
          </a:prstGeom>
        </p:spPr>
      </p:pic>
    </p:spTree>
    <p:extLst>
      <p:ext uri="{BB962C8B-B14F-4D97-AF65-F5344CB8AC3E}">
        <p14:creationId xmlns:p14="http://schemas.microsoft.com/office/powerpoint/2010/main" val="391073975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358998162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1.5 / 1.5 / 1.5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200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de-DE" sz="1000" b="0" i="0" dirty="0" smtClean="0">
                          <a:solidFill>
                            <a:srgbClr val="000000"/>
                          </a:solidFill>
                          <a:latin typeface="+mn-lt"/>
                        </a:rPr>
                        <a:t>35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500,000 </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5</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0" name="Picture 7" descr="dark_port_3g4g.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24638" y="339509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838200" y="1600200"/>
            <a:ext cx="4080807" cy="1866900"/>
          </a:xfrm>
          <a:prstGeom prst="rect">
            <a:avLst/>
          </a:prstGeom>
        </p:spPr>
      </p:pic>
    </p:spTree>
    <p:extLst>
      <p:ext uri="{BB962C8B-B14F-4D97-AF65-F5344CB8AC3E}">
        <p14:creationId xmlns:p14="http://schemas.microsoft.com/office/powerpoint/2010/main" val="1981784826"/>
      </p:ext>
    </p:extLst>
  </p:cSld>
  <p:clrMapOvr>
    <a:masterClrMapping/>
  </p:clrMapOvr>
  <p:transition xmlns:p14="http://schemas.microsoft.com/office/powerpoint/2010/main" spd="slow">
    <p:wip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 performance </a:t>
            </a:r>
            <a:r>
              <a:rPr lang="en-US" sz="2000" b="1" dirty="0" smtClean="0">
                <a:solidFill>
                  <a:schemeClr val="bg1"/>
                </a:solidFill>
                <a:cs typeface="Arial Narrow"/>
              </a:rPr>
              <a:t>tester that aids in infrastructure optimization and configuration validation</a:t>
            </a:r>
            <a:endParaRPr lang="en-US" sz="2000" b="1" dirty="0">
              <a:solidFill>
                <a:schemeClr val="bg1"/>
              </a:solidFill>
              <a:cs typeface="Arial Narrow"/>
            </a:endParaRPr>
          </a:p>
        </p:txBody>
      </p:sp>
      <p:sp>
        <p:nvSpPr>
          <p:cNvPr id="20" name="Content Placeholder 9"/>
          <p:cNvSpPr txBox="1">
            <a:spLocks/>
          </p:cNvSpPr>
          <p:nvPr/>
        </p:nvSpPr>
        <p:spPr>
          <a:xfrm>
            <a:off x="652087" y="2171112"/>
            <a:ext cx="3972153" cy="4179370"/>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Ability to run 8 types of network performance tests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Ease-to-use web-based UI</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973" y="1212233"/>
            <a:ext cx="729219" cy="730800"/>
          </a:xfrm>
          <a:prstGeom prst="rect">
            <a:avLst/>
          </a:prstGeom>
        </p:spPr>
      </p:pic>
      <p:pic>
        <p:nvPicPr>
          <p:cNvPr id="3" name="Picture 2" descr="2015-01-15_11-37-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674" y="2537568"/>
            <a:ext cx="4172399" cy="24691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4788616"/>
      </p:ext>
    </p:extLst>
  </p:cSld>
  <p:clrMapOvr>
    <a:masterClrMapping/>
  </p:clrMapOvr>
  <p:transition xmlns:p14="http://schemas.microsoft.com/office/powerpoint/2010/main" spd="slow">
    <p:wipe/>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996057058"/>
              </p:ext>
            </p:extLst>
          </p:nvPr>
        </p:nvGraphicFramePr>
        <p:xfrm>
          <a:off x="252000" y="1260000"/>
          <a:ext cx="8640000" cy="3918817"/>
        </p:xfrm>
        <a:graphic>
          <a:graphicData uri="http://schemas.openxmlformats.org/drawingml/2006/table">
            <a:tbl>
              <a:tblPr firstRow="1" bandRow="1">
                <a:effectLst/>
                <a:tableStyleId>{073A0DAA-6AF3-43AB-8588-CEC1D06C72B9}</a:tableStyleId>
              </a:tblPr>
              <a:tblGrid>
                <a:gridCol w="3241512"/>
                <a:gridCol w="539848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FTS-2000D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Target Use Case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Performance testing for multi-gigabit networks/appliance</a:t>
                      </a:r>
                    </a:p>
                  </a:txBody>
                  <a:tcPr anchor="ctr">
                    <a:solidFill>
                      <a:srgbClr val="C9C9C9"/>
                    </a:solidFill>
                  </a:tcPr>
                </a:tc>
              </a:tr>
              <a:tr h="329339">
                <a:tc>
                  <a:txBody>
                    <a:bodyPr/>
                    <a:lstStyle/>
                    <a:p>
                      <a:r>
                        <a:rPr lang="en-US" sz="1300" b="1" dirty="0" smtClean="0">
                          <a:solidFill>
                            <a:srgbClr val="FFFFFF"/>
                          </a:solidFill>
                          <a:latin typeface="+mn-lt"/>
                          <a:cs typeface="Arial"/>
                        </a:rPr>
                        <a:t>TCP Throughput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19 Gbps</a:t>
                      </a:r>
                    </a:p>
                  </a:txBody>
                  <a:tcPr anchor="ctr">
                    <a:solidFill>
                      <a:schemeClr val="accent4">
                        <a:lumMod val="20000"/>
                        <a:lumOff val="80000"/>
                      </a:schemeClr>
                    </a:solidFill>
                  </a:tcPr>
                </a:tc>
              </a:tr>
              <a:tr h="3293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TCP Connection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550,000</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HTTP CPS</a:t>
                      </a:r>
                    </a:p>
                  </a:txBody>
                  <a:tcPr anchor="ctr">
                    <a:solidFill>
                      <a:schemeClr val="accent4"/>
                    </a:solidFill>
                  </a:tcPr>
                </a:tc>
                <a:tc>
                  <a:txBody>
                    <a:bodyPr/>
                    <a:lstStyle/>
                    <a:p>
                      <a:pPr algn="ctr"/>
                      <a:r>
                        <a:rPr lang="en-US" sz="1300" dirty="0" smtClean="0">
                          <a:latin typeface="Arial"/>
                          <a:cs typeface="Arial"/>
                        </a:rPr>
                        <a:t>950,000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CPS</a:t>
                      </a:r>
                    </a:p>
                  </a:txBody>
                  <a:tcPr anchor="ctr">
                    <a:solidFill>
                      <a:schemeClr val="accent4"/>
                    </a:solidFill>
                  </a:tcPr>
                </a:tc>
                <a:tc>
                  <a:txBody>
                    <a:bodyPr/>
                    <a:lstStyle/>
                    <a:p>
                      <a:pPr algn="ctr"/>
                      <a:r>
                        <a:rPr lang="en-US" sz="1300" dirty="0" smtClean="0">
                          <a:latin typeface="Arial"/>
                          <a:cs typeface="Arial"/>
                        </a:rPr>
                        <a:t>7,000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HTTP RPS</a:t>
                      </a:r>
                    </a:p>
                  </a:txBody>
                  <a:tcPr anchor="ctr">
                    <a:solidFill>
                      <a:schemeClr val="accent4"/>
                    </a:solidFill>
                  </a:tcPr>
                </a:tc>
                <a:tc>
                  <a:txBody>
                    <a:bodyPr/>
                    <a:lstStyle/>
                    <a:p>
                      <a:pPr algn="ctr"/>
                      <a:r>
                        <a:rPr lang="en-US" sz="1300" dirty="0" smtClean="0">
                          <a:latin typeface="Arial"/>
                          <a:cs typeface="Arial"/>
                        </a:rPr>
                        <a:t>800,000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RPS</a:t>
                      </a:r>
                    </a:p>
                  </a:txBody>
                  <a:tcPr anchor="ctr">
                    <a:solidFill>
                      <a:schemeClr val="accent4"/>
                    </a:solidFill>
                  </a:tcPr>
                </a:tc>
                <a:tc>
                  <a:txBody>
                    <a:bodyPr/>
                    <a:lstStyle/>
                    <a:p>
                      <a:pPr algn="ctr"/>
                      <a:r>
                        <a:rPr lang="en-US" sz="1300" dirty="0" smtClean="0">
                          <a:latin typeface="Arial"/>
                          <a:cs typeface="Arial"/>
                        </a:rPr>
                        <a:t>19,000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CAPWAP Throughput</a:t>
                      </a:r>
                    </a:p>
                  </a:txBody>
                  <a:tcPr anchor="ct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10GE SFP+, 1x MGMT GE RJ45</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Form Factor</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1U</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 GB SSD</a:t>
                      </a:r>
                      <a:endParaRPr lang="en-US" sz="1300" dirty="0">
                        <a:latin typeface="Arial"/>
                        <a:cs typeface="Arial"/>
                      </a:endParaRPr>
                    </a:p>
                  </a:txBody>
                  <a:tcPr anchor="ctr">
                    <a:solidFill>
                      <a:schemeClr val="accent4">
                        <a:lumMod val="40000"/>
                        <a:lumOff val="60000"/>
                      </a:schemeClr>
                    </a:solidFill>
                  </a:tcPr>
                </a:tc>
              </a:tr>
            </a:tbl>
          </a:graphicData>
        </a:graphic>
      </p:graphicFrame>
      <p:sp>
        <p:nvSpPr>
          <p:cNvPr id="5" name="TextBox 4"/>
          <p:cNvSpPr txBox="1"/>
          <p:nvPr/>
        </p:nvSpPr>
        <p:spPr>
          <a:xfrm>
            <a:off x="4399280" y="955040"/>
            <a:ext cx="4490720" cy="261610"/>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1442436690"/>
      </p:ext>
    </p:extLst>
  </p:cSld>
  <p:clrMapOvr>
    <a:masterClrMapping/>
  </p:clrMapOvr>
  <p:transition xmlns:p14="http://schemas.microsoft.com/office/powerpoint/2010/main" spd="slow">
    <p:wipe/>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193730566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807362" y="6068701"/>
            <a:ext cx="3124200" cy="400110"/>
          </a:xfrm>
          <a:prstGeom prst="rect">
            <a:avLst/>
          </a:prstGeom>
          <a:noFill/>
        </p:spPr>
        <p:txBody>
          <a:bodyPr wrap="square" rtlCol="0">
            <a:spAutoFit/>
          </a:bodyPr>
          <a:lstStyle/>
          <a:p>
            <a:pPr algn="r"/>
            <a:r>
              <a:rPr lang="en-US" sz="1000" dirty="0" smtClean="0">
                <a:solidFill>
                  <a:srgbClr val="404040"/>
                </a:solidFill>
                <a:latin typeface="Helvetica 55 Roman"/>
                <a:cs typeface="Helvetica 55 Roman"/>
              </a:rPr>
              <a:t>* Also as FortiGate-VMX for </a:t>
            </a:r>
            <a:r>
              <a:rPr lang="en-US" sz="1000" dirty="0" err="1" smtClean="0">
                <a:solidFill>
                  <a:srgbClr val="404040"/>
                </a:solidFill>
                <a:latin typeface="Helvetica 55 Roman"/>
                <a:cs typeface="Helvetica 55 Roman"/>
              </a:rPr>
              <a:t>VMWare</a:t>
            </a:r>
            <a:r>
              <a:rPr lang="en-US" sz="1000" dirty="0" smtClean="0">
                <a:solidFill>
                  <a:srgbClr val="404040"/>
                </a:solidFill>
                <a:latin typeface="Helvetica 55 Roman"/>
                <a:cs typeface="Helvetica 55 Roman"/>
              </a:rPr>
              <a:t> NSX</a:t>
            </a:r>
            <a:br>
              <a:rPr lang="en-US" sz="1000" dirty="0" smtClean="0">
                <a:solidFill>
                  <a:srgbClr val="404040"/>
                </a:solidFill>
                <a:latin typeface="Helvetica 55 Roman"/>
                <a:cs typeface="Helvetica 55 Roman"/>
              </a:rPr>
            </a:br>
            <a:r>
              <a:rPr lang="en-US" sz="10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092991876"/>
              </p:ext>
            </p:extLst>
          </p:nvPr>
        </p:nvGraphicFramePr>
        <p:xfrm>
          <a:off x="219579" y="1026013"/>
          <a:ext cx="8639996" cy="483504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355254">
                <a:tc rowSpan="2">
                  <a:txBody>
                    <a:bodyPr/>
                    <a:lstStyle/>
                    <a:p>
                      <a:pPr algn="ctr" fontAlgn="ctr"/>
                      <a:r>
                        <a:rPr lang="en-US" sz="1200" b="1" u="none" strike="noStrike" dirty="0" smtClean="0">
                          <a:solidFill>
                            <a:schemeClr val="bg1"/>
                          </a:solidFill>
                          <a:effectLst/>
                        </a:rPr>
                        <a:t>Virtual Appliance</a:t>
                      </a:r>
                    </a:p>
                  </a:txBody>
                  <a:tcPr marL="127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1050" u="none" strike="noStrike" dirty="0">
                          <a:effectLst/>
                        </a:rPr>
                        <a:t>VMware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1050" u="none" strike="noStrike" dirty="0">
                          <a:effectLst/>
                        </a:rPr>
                        <a:t>Citrix</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1050" u="none" strike="noStrike" dirty="0">
                          <a:effectLst/>
                        </a:rPr>
                        <a:t>Open Source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1050" u="none" strike="noStrike" dirty="0">
                          <a:effectLst/>
                        </a:rPr>
                        <a:t>Amazon</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1050" u="none" strike="noStrike" dirty="0">
                          <a:effectLst/>
                        </a:rPr>
                        <a:t>Microsoft</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571998">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000" b="0" u="none" strike="noStrike" dirty="0" smtClean="0">
                          <a:solidFill>
                            <a:srgbClr val="FFFFFF"/>
                          </a:solidFill>
                          <a:effectLst/>
                        </a:rPr>
                        <a:t>vSphere v4.x</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v5.x</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a:t>
                      </a:r>
                    </a:p>
                    <a:p>
                      <a:pPr algn="ctr" fontAlgn="ctr"/>
                      <a:r>
                        <a:rPr lang="en-US" sz="1000" b="0" u="none" strike="noStrike" dirty="0" smtClean="0">
                          <a:solidFill>
                            <a:srgbClr val="FFFFFF"/>
                          </a:solidFill>
                          <a:effectLst/>
                        </a:rPr>
                        <a:t>v5.6 SP2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 </a:t>
                      </a:r>
                    </a:p>
                    <a:p>
                      <a:pPr algn="ctr" fontAlgn="ctr"/>
                      <a:r>
                        <a:rPr lang="en-US" sz="1000" b="0" u="none" strike="noStrike" dirty="0" smtClean="0">
                          <a:solidFill>
                            <a:srgbClr val="FFFFFF"/>
                          </a:solidFill>
                          <a:effectLst/>
                        </a:rPr>
                        <a:t>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KVM</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AWS</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2008 R2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2012</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i="0" u="none" strike="noStrike" dirty="0" smtClean="0">
                          <a:solidFill>
                            <a:srgbClr val="FFFFFF"/>
                          </a:solidFill>
                          <a:effectLst/>
                          <a:latin typeface="Arial"/>
                          <a:cs typeface="Arial"/>
                        </a:rPr>
                        <a:t>Azure</a:t>
                      </a:r>
                      <a:endParaRPr lang="en-US" sz="1050" b="0" i="0" u="none" strike="noStrike" dirty="0">
                        <a:solidFill>
                          <a:srgbClr val="FFFFFF"/>
                        </a:solidFill>
                        <a:effectLst/>
                        <a:latin typeface="Arial"/>
                        <a:cs typeface="Aria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55254">
                <a:tc>
                  <a:txBody>
                    <a:bodyPr/>
                    <a:lstStyle/>
                    <a:p>
                      <a:pPr algn="l" fontAlgn="ctr"/>
                      <a:r>
                        <a:rPr lang="en-US" sz="1050" b="1" u="none" strike="noStrike" dirty="0">
                          <a:solidFill>
                            <a:schemeClr val="bg1"/>
                          </a:solidFill>
                          <a:effectLst/>
                          <a:latin typeface="Arial"/>
                          <a:cs typeface="Arial"/>
                        </a:rPr>
                        <a:t>FortiGate-</a:t>
                      </a:r>
                      <a:r>
                        <a:rPr lang="en-US" sz="1050" b="1" u="none" strike="noStrike" dirty="0" smtClean="0">
                          <a:solidFill>
                            <a:schemeClr val="bg1"/>
                          </a:solidFill>
                          <a:effectLst/>
                          <a:latin typeface="Arial"/>
                          <a:cs typeface="Arial"/>
                        </a:rPr>
                        <a:t>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FortiManager-VM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FortiAnalyzer-VM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FortiWeb-VM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100" dirty="0" smtClean="0">
                        <a:solidFill>
                          <a:srgbClr val="36424A"/>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baseline="0" dirty="0" smtClean="0">
                          <a:solidFill>
                            <a:srgbClr val="637F7F"/>
                          </a:solidFill>
                          <a:latin typeface="Zapf Dingbats"/>
                          <a:ea typeface="Zapf Dingbats"/>
                          <a:cs typeface="Zapf Dingbats"/>
                          <a:sym typeface="Zapf Dingbats"/>
                        </a:rPr>
                        <a:t> </a:t>
                      </a: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baseline="0" dirty="0" smtClean="0">
                          <a:solidFill>
                            <a:srgbClr val="637F7F"/>
                          </a:solidFill>
                          <a:latin typeface="Zapf Dingbats"/>
                          <a:ea typeface="Zapf Dingbats"/>
                          <a:cs typeface="Zapf Dingbats"/>
                          <a:sym typeface="Zapf Dingbats"/>
                        </a:rPr>
                        <a:t> </a:t>
                      </a: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FortiMail-VM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637F7F"/>
                          </a:solidFill>
                          <a:effectLst/>
                        </a:rPr>
                        <a:t> </a:t>
                      </a:r>
                      <a:endParaRPr lang="en-US" sz="1100" b="0" i="0" u="none" strike="noStrike">
                        <a:solidFill>
                          <a:srgbClr val="637F7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FortiAuthenticator-VM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11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Zapf Dingbats"/>
                          <a:ea typeface="Zapf Dingbats"/>
                          <a:cs typeface="Zapf Dingbats"/>
                          <a:sym typeface="Zapf Dingbats"/>
                        </a:rPr>
                        <a:t>✔</a:t>
                      </a: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FortiADC-VM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u="none" strike="noStrike">
                          <a:solidFill>
                            <a:schemeClr val="tx1"/>
                          </a:solidFill>
                          <a:effectLst/>
                        </a:rPr>
                        <a:t> </a:t>
                      </a:r>
                      <a:endParaRPr lang="en-US" sz="1100" b="0" i="0" u="none" strike="noStrike">
                        <a:solidFill>
                          <a:schemeClr val="tx1"/>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endParaRPr lang="en-US" sz="1100" b="0" i="0" dirty="0" smtClean="0">
                        <a:solidFill>
                          <a:srgbClr val="446E60"/>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100" b="0" i="0" dirty="0" smtClean="0">
                        <a:solidFill>
                          <a:srgbClr val="446E60"/>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FortiCache-VM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FortiVoice-VM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FortiRecorder-VM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050" b="1" i="0" u="none" strike="noStrike" dirty="0" smtClean="0">
                          <a:solidFill>
                            <a:schemeClr val="bg1"/>
                          </a:solidFill>
                          <a:effectLst/>
                          <a:latin typeface="Arial"/>
                          <a:cs typeface="Arial"/>
                        </a:rPr>
                        <a:t>FortiSandbox-VM</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lumMod val="65000"/>
                              <a:lumOff val="35000"/>
                            </a:schemeClr>
                          </a:solidFill>
                          <a:latin typeface="+mn-lt"/>
                          <a:ea typeface="Zapf Dingbats"/>
                          <a:cs typeface="Zapf Dingbats"/>
                          <a:sym typeface="Zapf Dingbats"/>
                        </a:rPr>
                        <a:t>5.1,</a:t>
                      </a:r>
                      <a:r>
                        <a:rPr lang="en-US" sz="1100" b="0" i="0" baseline="0" dirty="0" smtClean="0">
                          <a:solidFill>
                            <a:schemeClr val="tx1">
                              <a:lumMod val="65000"/>
                              <a:lumOff val="35000"/>
                            </a:schemeClr>
                          </a:solidFill>
                          <a:latin typeface="+mn-lt"/>
                          <a:ea typeface="Zapf Dingbats"/>
                          <a:cs typeface="Zapf Dingbats"/>
                          <a:sym typeface="Zapf Dingbats"/>
                        </a:rPr>
                        <a:t> 5.5</a:t>
                      </a:r>
                      <a:endParaRPr lang="en-US" sz="1100" b="0" i="0" dirty="0" smtClean="0">
                        <a:solidFill>
                          <a:schemeClr val="tx1">
                            <a:lumMod val="65000"/>
                            <a:lumOff val="35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884035"/>
            <a:ext cx="494632"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
        <p:nvSpPr>
          <p:cNvPr id="10" name="TextBox 9"/>
          <p:cNvSpPr txBox="1"/>
          <p:nvPr/>
        </p:nvSpPr>
        <p:spPr>
          <a:xfrm>
            <a:off x="6622716" y="2611278"/>
            <a:ext cx="494632"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18013659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70563623"/>
              </p:ext>
            </p:extLst>
          </p:nvPr>
        </p:nvGraphicFramePr>
        <p:xfrm>
          <a:off x="252002" y="1260000"/>
          <a:ext cx="8640006" cy="4100476"/>
        </p:xfrm>
        <a:graphic>
          <a:graphicData uri="http://schemas.openxmlformats.org/drawingml/2006/table">
            <a:tbl>
              <a:tblPr firstRow="1" bandRow="1">
                <a:effectLst/>
                <a:tableStyleId>{E8034E78-7F5D-4C2E-B375-FC64B27BC917}</a:tableStyleId>
              </a:tblPr>
              <a:tblGrid>
                <a:gridCol w="1837788"/>
                <a:gridCol w="755802"/>
                <a:gridCol w="755802"/>
                <a:gridCol w="755802"/>
                <a:gridCol w="755802"/>
                <a:gridCol w="755802"/>
                <a:gridCol w="755802"/>
                <a:gridCol w="755802"/>
                <a:gridCol w="755802"/>
                <a:gridCol w="755802"/>
              </a:tblGrid>
              <a:tr h="677136">
                <a:tc>
                  <a:txBody>
                    <a:bodyPr/>
                    <a:lstStyle/>
                    <a:p>
                      <a:pPr algn="l" fontAlgn="ct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App.</a:t>
                      </a:r>
                      <a:r>
                        <a:rPr lang="en-US" sz="12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bg1"/>
                          </a:solidFill>
                          <a:latin typeface="+mn-lt"/>
                        </a:rPr>
                        <a:t>Control</a:t>
                      </a:r>
                      <a:endParaRPr lang="en-US" sz="1200" b="1"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IPS</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AV</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Anti-bot</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Filtering</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Anti-spam</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Scan</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WAF</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Security</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342334">
                <a:tc>
                  <a:txBody>
                    <a:bodyPr/>
                    <a:lstStyle/>
                    <a:p>
                      <a:pPr algn="l" fontAlgn="ctr"/>
                      <a:r>
                        <a:rPr lang="en-US" sz="1100" b="1" u="none" strike="noStrike" dirty="0" smtClean="0">
                          <a:solidFill>
                            <a:schemeClr val="bg1"/>
                          </a:solidFill>
                          <a:effectLst/>
                          <a:latin typeface="Arial"/>
                          <a:cs typeface="Arial"/>
                        </a:rPr>
                        <a:t>FortiGate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smtClean="0">
                          <a:solidFill>
                            <a:schemeClr val="bg1"/>
                          </a:solidFill>
                          <a:latin typeface="Zapf Dingbats"/>
                          <a:ea typeface="Zapf Dingbats"/>
                          <a:cs typeface="Zapf Dingbats"/>
                          <a:sym typeface="Zapf Dingbats"/>
                        </a:rPr>
                        <a:t>✔</a:t>
                      </a:r>
                      <a:endParaRPr lang="en-US" sz="1200" b="0"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1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11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12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FortiClient*</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FortiCache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342334">
                <a:tc>
                  <a:txBody>
                    <a:bodyPr/>
                    <a:lstStyle/>
                    <a:p>
                      <a:pPr algn="l" fontAlgn="ctr"/>
                      <a:r>
                        <a:rPr lang="en-US" sz="1100" b="1" u="none" strike="noStrike" dirty="0" smtClean="0">
                          <a:solidFill>
                            <a:schemeClr val="bg1"/>
                          </a:solidFill>
                          <a:effectLst/>
                          <a:latin typeface="Arial"/>
                          <a:cs typeface="Arial"/>
                        </a:rPr>
                        <a:t>FortiMail</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2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FortiWeb</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FortiADC</a:t>
                      </a:r>
                      <a:r>
                        <a:rPr lang="en-US" sz="1100" b="1" u="none" strike="noStrike" baseline="0" dirty="0" smtClean="0">
                          <a:solidFill>
                            <a:schemeClr val="bg1"/>
                          </a:solidFill>
                          <a:effectLst/>
                          <a:latin typeface="Arial"/>
                          <a:cs typeface="Arial"/>
                        </a:rPr>
                        <a:t> D-Series</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1200" dirty="0" smtClean="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FortiADC E-Series</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FortiDDoS</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FortiDB</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1200" b="0" i="0" dirty="0" smtClean="0">
                          <a:solidFill>
                            <a:srgbClr val="FFFFFF"/>
                          </a:solidFill>
                          <a:latin typeface="Zapf Dingbats"/>
                          <a:ea typeface="Zapf Dingbats"/>
                          <a:cs typeface="Zapf Dingbats"/>
                          <a:sym typeface="Zapf Dingbats"/>
                        </a:rPr>
                        <a:t>✔</a:t>
                      </a: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217366" y="5504657"/>
            <a:ext cx="3124200" cy="400110"/>
          </a:xfrm>
          <a:prstGeom prst="rect">
            <a:avLst/>
          </a:prstGeom>
          <a:noFill/>
        </p:spPr>
        <p:txBody>
          <a:bodyPr wrap="square" rtlCol="0">
            <a:spAutoFit/>
          </a:bodyPr>
          <a:lstStyle/>
          <a:p>
            <a:r>
              <a:rPr lang="en-US" sz="1000" dirty="0" smtClean="0">
                <a:solidFill>
                  <a:srgbClr val="404040"/>
                </a:solidFill>
                <a:latin typeface="Helvetica 55 Roman"/>
                <a:cs typeface="Helvetica 55 Roman"/>
              </a:rPr>
              <a:t>* Free Subscription Service(s)</a:t>
            </a:r>
          </a:p>
          <a:p>
            <a:r>
              <a:rPr lang="en-US" sz="10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3300" y="1426620"/>
            <a:ext cx="1452966" cy="391974"/>
          </a:xfrm>
          <a:prstGeom prst="rect">
            <a:avLst/>
          </a:prstGeom>
          <a:noFill/>
        </p:spPr>
      </p:pic>
    </p:spTree>
    <p:extLst>
      <p:ext uri="{BB962C8B-B14F-4D97-AF65-F5344CB8AC3E}">
        <p14:creationId xmlns:p14="http://schemas.microsoft.com/office/powerpoint/2010/main" val="633119495"/>
      </p:ext>
    </p:extLst>
  </p:cSld>
  <p:clrMapOvr>
    <a:masterClrMapping/>
  </p:clrMapOvr>
  <p:transition xmlns:p14="http://schemas.microsoft.com/office/powerpoint/2010/main" spd="slow">
    <p:wipe/>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3" y="1325563"/>
            <a:ext cx="8675687" cy="4840989"/>
          </a:xfrm>
        </p:spPr>
        <p:txBody>
          <a:bodyPr numCol="3"/>
          <a:lstStyle/>
          <a:p>
            <a:pPr marL="0" indent="0">
              <a:buNone/>
            </a:pPr>
            <a:r>
              <a:rPr lang="en-US" sz="1000" b="1" dirty="0" smtClean="0"/>
              <a:t>Dec 2014</a:t>
            </a:r>
            <a:r>
              <a:rPr lang="en-US" sz="1000" b="1" dirty="0"/>
              <a:t>	</a:t>
            </a:r>
          </a:p>
          <a:p>
            <a:r>
              <a:rPr lang="en-US" sz="1000" dirty="0" smtClean="0"/>
              <a:t>Adds FortiTap Series</a:t>
            </a:r>
          </a:p>
          <a:p>
            <a:r>
              <a:rPr lang="en-US" sz="1000" dirty="0" smtClean="0"/>
              <a:t>New template</a:t>
            </a:r>
            <a:endParaRPr lang="en-US" sz="1000" dirty="0"/>
          </a:p>
          <a:p>
            <a:endParaRPr lang="en-US" sz="1000" dirty="0" smtClean="0"/>
          </a:p>
          <a:p>
            <a:pPr marL="0" indent="0">
              <a:buNone/>
            </a:pPr>
            <a:r>
              <a:rPr lang="en-US" sz="1000" b="1" dirty="0" smtClean="0"/>
              <a:t>Jan 2015</a:t>
            </a:r>
            <a:r>
              <a:rPr lang="en-US" sz="1000" b="1" dirty="0"/>
              <a:t>	</a:t>
            </a:r>
          </a:p>
          <a:p>
            <a:r>
              <a:rPr lang="en-US" sz="1000" dirty="0" smtClean="0"/>
              <a:t>Add New </a:t>
            </a:r>
            <a:r>
              <a:rPr lang="en-US" sz="1000" dirty="0" err="1" smtClean="0"/>
              <a:t>fortiAPs</a:t>
            </a:r>
            <a:r>
              <a:rPr lang="en-US" sz="1000" dirty="0" smtClean="0"/>
              <a:t>, ADC, FG-1000D,1200D, 3200D</a:t>
            </a:r>
          </a:p>
          <a:p>
            <a:r>
              <a:rPr lang="en-US" sz="1000" dirty="0" smtClean="0"/>
              <a:t>Remove FG/FWF-60C and 40C (EoL)</a:t>
            </a:r>
          </a:p>
          <a:p>
            <a:r>
              <a:rPr lang="en-US" sz="1000" dirty="0" smtClean="0"/>
              <a:t>Remove main product pages for sun setting products: 300C,600C,1240B, 3040B,3140B</a:t>
            </a:r>
            <a:endParaRPr lang="en-US" sz="1000" dirty="0"/>
          </a:p>
          <a:p>
            <a:pPr marL="0" indent="0">
              <a:buNone/>
            </a:pPr>
            <a:endParaRPr lang="en-US" sz="1000" b="1" dirty="0" smtClean="0"/>
          </a:p>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p>
          <a:p>
            <a:endParaRPr lang="en-US" sz="1000" dirty="0"/>
          </a:p>
          <a:p>
            <a:pPr marL="0" indent="0">
              <a:buNone/>
            </a:pPr>
            <a:r>
              <a:rPr lang="en-US" sz="1000" b="1" dirty="0" smtClean="0"/>
              <a:t>Sep2015</a:t>
            </a:r>
            <a:r>
              <a:rPr lang="en-US" sz="1000" b="1" dirty="0"/>
              <a:t>	</a:t>
            </a:r>
          </a:p>
          <a:p>
            <a:r>
              <a:rPr lang="en-US" sz="1000" dirty="0" smtClean="0"/>
              <a:t>Add </a:t>
            </a:r>
            <a:r>
              <a:rPr lang="en-US" sz="1000" dirty="0" err="1" smtClean="0"/>
              <a:t>FortiMonitor</a:t>
            </a:r>
            <a:r>
              <a:rPr lang="en-US" sz="1000" dirty="0" smtClean="0"/>
              <a:t>, FortiAP S-series</a:t>
            </a:r>
            <a:endParaRPr lang="en-US" sz="1000" dirty="0"/>
          </a:p>
          <a:p>
            <a:r>
              <a:rPr lang="en-US" sz="1000" dirty="0"/>
              <a:t>Update to </a:t>
            </a:r>
            <a:r>
              <a:rPr lang="en-US" sz="1000" dirty="0" smtClean="0"/>
              <a:t>VM Matrix</a:t>
            </a:r>
            <a:endParaRPr lang="en-US" sz="1000" dirty="0"/>
          </a:p>
          <a:p>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182355475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3081355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1.5 / 1.5 / 1.5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200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de-DE" sz="1000" b="0" i="0" dirty="0" smtClean="0">
                          <a:solidFill>
                            <a:srgbClr val="000000"/>
                          </a:solidFill>
                          <a:latin typeface="+mn-lt"/>
                        </a:rPr>
                        <a:t>35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500,000 </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5</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4x </a:t>
            </a:r>
            <a:r>
              <a:rPr lang="en-US" sz="1200" dirty="0"/>
              <a:t>GE </a:t>
            </a:r>
            <a:r>
              <a:rPr lang="en-US" sz="1200" dirty="0" smtClean="0"/>
              <a:t>RJ45 Ports</a:t>
            </a:r>
            <a:endParaRPr lang="en-US" sz="1200" dirty="0"/>
          </a:p>
          <a:p>
            <a:pPr marL="343047" indent="-343047" defTabSz="914417">
              <a:spcBef>
                <a:spcPts val="288"/>
              </a:spcBef>
              <a:spcAft>
                <a:spcPts val="200"/>
              </a:spcAft>
              <a:buFontTx/>
              <a:buChar char="•"/>
            </a:pPr>
            <a:r>
              <a:rPr lang="en-US" sz="1200" dirty="0" smtClean="0"/>
              <a:t>2x Shared Media Pairs</a:t>
            </a:r>
          </a:p>
          <a:p>
            <a:pPr marL="343047" indent="-343047" defTabSz="914417">
              <a:spcBef>
                <a:spcPts val="288"/>
              </a:spcBef>
              <a:spcAft>
                <a:spcPts val="200"/>
              </a:spcAft>
              <a:buFontTx/>
              <a:buChar char="•"/>
            </a:pPr>
            <a:r>
              <a:rPr lang="en-US" sz="1200" dirty="0" smtClean="0"/>
              <a:t>1x DB9 Serial Port</a:t>
            </a:r>
            <a:endParaRPr lang="en-US" sz="1200" dirty="0"/>
          </a:p>
          <a:p>
            <a:pPr lvl="0" defTabSz="914417">
              <a:spcBef>
                <a:spcPct val="20000"/>
              </a:spcBef>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2" name="Picture 1" descr="FGR-60D-Front.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91688" y="1517821"/>
            <a:ext cx="3840319" cy="810343"/>
          </a:xfrm>
          <a:prstGeom prst="rect">
            <a:avLst/>
          </a:prstGeom>
        </p:spPr>
      </p:pic>
      <p:pic>
        <p:nvPicPr>
          <p:cNvPr id="4" name="Picture 3" descr="FGR-60D-Back.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03235" y="2487077"/>
            <a:ext cx="3840318" cy="773161"/>
          </a:xfrm>
          <a:prstGeom prst="rect">
            <a:avLst/>
          </a:prstGeom>
        </p:spPr>
      </p:pic>
      <p:sp>
        <p:nvSpPr>
          <p:cNvPr id="15" name="Oval 14"/>
          <p:cNvSpPr/>
          <p:nvPr/>
        </p:nvSpPr>
        <p:spPr bwMode="auto">
          <a:xfrm>
            <a:off x="5833832" y="1829262"/>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5833831" y="208414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841683"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049475"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853895" y="262625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28940" y="232975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43010579"/>
      </p:ext>
    </p:extLst>
  </p:cSld>
  <p:clrMapOvr>
    <a:masterClrMapping/>
  </p:clrMapOvr>
  <p:transition xmlns:p14="http://schemas.microsoft.com/office/powerpoint/2010/mai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037818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3.5/3.5/3.5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275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314982"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66036" y="3356808"/>
            <a:ext cx="582212" cy="363744"/>
          </a:xfrm>
          <a:prstGeom prst="rect">
            <a:avLst/>
          </a:prstGeom>
          <a:effectLst/>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2193373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140415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3.5/3.5/3.5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275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a:t>
            </a:r>
            <a:r>
              <a:rPr lang="en-US" sz="1200" dirty="0"/>
              <a:t>Ports 14x GE RJ45 Switch Ports</a:t>
            </a:r>
            <a:br>
              <a:rPr lang="en-US" sz="1200" dirty="0"/>
            </a:br>
            <a:r>
              <a:rPr lang="en-US" sz="1200" dirty="0"/>
              <a:t>(</a:t>
            </a:r>
            <a:r>
              <a:rPr lang="en-US" sz="1200" dirty="0" err="1"/>
              <a:t>inc.</a:t>
            </a:r>
            <a:r>
              <a:rPr lang="en-US" sz="1200" dirty="0"/>
              <a:t> 4x PoE</a:t>
            </a:r>
            <a:r>
              <a:rPr lang="en-US" sz="1200" dirty="0" smtClean="0"/>
              <a:t>)</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36747052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2"/>
          <p:cNvPicPr>
            <a:picLocks noChangeAspect="1" noChangeArrowheads="1"/>
          </p:cNvPicPr>
          <p:nvPr/>
        </p:nvPicPr>
        <p:blipFill>
          <a:blip r:embed="rId2"/>
          <a:srcRect/>
          <a:stretch>
            <a:fillRect/>
          </a:stretch>
        </p:blipFill>
        <p:spPr bwMode="auto">
          <a:xfrm>
            <a:off x="1075513" y="1150225"/>
            <a:ext cx="2972319" cy="1223744"/>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075512" y="2554204"/>
            <a:ext cx="3021767" cy="1316451"/>
          </a:xfrm>
          <a:prstGeom prst="rect">
            <a:avLst/>
          </a:prstGeom>
          <a:noFill/>
          <a:ln w="9525">
            <a:noFill/>
            <a:miter lim="800000"/>
            <a:headEnd/>
            <a:tailEnd/>
          </a:ln>
        </p:spPr>
      </p:pic>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77126719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1900/700/120 Mbps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Concurrent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45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GbE Copper WAN </a:t>
            </a:r>
            <a:r>
              <a:rPr lang="en-US" sz="1200" dirty="0"/>
              <a:t>Interface Ports</a:t>
            </a:r>
          </a:p>
          <a:p>
            <a:pPr marL="343047" indent="-343047" defTabSz="914417">
              <a:spcBef>
                <a:spcPct val="20000"/>
              </a:spcBef>
              <a:buFontTx/>
              <a:buChar char="•"/>
            </a:pPr>
            <a:r>
              <a:rPr lang="en-US" sz="1200" dirty="0"/>
              <a:t>1x </a:t>
            </a:r>
            <a:r>
              <a:rPr lang="en-US" sz="1200" dirty="0" smtClean="0"/>
              <a:t>FE DMZ </a:t>
            </a:r>
            <a:r>
              <a:rPr lang="en-US" sz="1200" dirty="0"/>
              <a:t>Interface Port</a:t>
            </a:r>
          </a:p>
          <a:p>
            <a:pPr marL="343047" indent="-343047" defTabSz="914417">
              <a:spcBef>
                <a:spcPct val="20000"/>
              </a:spcBef>
              <a:buFontTx/>
              <a:buChar char="•"/>
            </a:pPr>
            <a:r>
              <a:rPr lang="en-US" sz="1200" dirty="0"/>
              <a:t>6x </a:t>
            </a:r>
            <a:r>
              <a:rPr lang="en-US" sz="1200" dirty="0" smtClean="0"/>
              <a:t>FE </a:t>
            </a:r>
            <a:r>
              <a:rPr lang="en-US" sz="1200" dirty="0"/>
              <a:t>Configurable </a:t>
            </a:r>
            <a:r>
              <a:rPr lang="en-US" sz="1200" dirty="0" smtClean="0"/>
              <a:t>Ports</a:t>
            </a:r>
          </a:p>
          <a:p>
            <a:pPr marL="343047" indent="-343047" defTabSz="914417">
              <a:spcBef>
                <a:spcPct val="20000"/>
              </a:spcBef>
              <a:buFontTx/>
              <a:buChar char="•"/>
            </a:pPr>
            <a:r>
              <a:rPr lang="en-US" sz="1200" dirty="0" err="1" smtClean="0"/>
              <a:t>ExpressCard</a:t>
            </a:r>
            <a:r>
              <a:rPr lang="en-US" sz="1200" dirty="0" smtClean="0"/>
              <a:t> </a:t>
            </a:r>
            <a:r>
              <a:rPr lang="en-US" sz="1200" dirty="0"/>
              <a:t>slot</a:t>
            </a:r>
          </a:p>
        </p:txBody>
      </p:sp>
      <p:pic>
        <p:nvPicPr>
          <p:cNvPr id="7" name="Picture 6" descr="dark_FortiASICS_C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3568" y="3091942"/>
            <a:ext cx="673935" cy="346569"/>
          </a:xfrm>
          <a:prstGeom prst="rect">
            <a:avLst/>
          </a:prstGeom>
          <a:effectLst/>
        </p:spPr>
      </p:pic>
      <p:pic>
        <p:nvPicPr>
          <p:cNvPr id="10" name="Picture 9" descr="dark_Storage_8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0806" y="3108859"/>
            <a:ext cx="569690" cy="312735"/>
          </a:xfrm>
          <a:prstGeom prst="rect">
            <a:avLst/>
          </a:prstGeom>
          <a:effectLst/>
        </p:spPr>
      </p:pic>
      <p:pic>
        <p:nvPicPr>
          <p:cNvPr id="11" name="Picture 10" descr="dark_DesktopModel.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5568" y="3108859"/>
            <a:ext cx="569690" cy="312735"/>
          </a:xfrm>
          <a:prstGeom prst="rect">
            <a:avLst/>
          </a:prstGeom>
          <a:effectLst/>
        </p:spPr>
      </p:pic>
    </p:spTree>
    <p:extLst>
      <p:ext uri="{BB962C8B-B14F-4D97-AF65-F5344CB8AC3E}">
        <p14:creationId xmlns:p14="http://schemas.microsoft.com/office/powerpoint/2010/main" val="1813531009"/>
      </p:ext>
    </p:extLst>
  </p:cSld>
  <p:clrMapOvr>
    <a:masterClrMapping/>
  </p:clrMapOvr>
  <p:transition xmlns:p14="http://schemas.microsoft.com/office/powerpoint/2010/mai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ark_FortiASICS_CP6.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3568" y="3095107"/>
            <a:ext cx="673935" cy="346569"/>
          </a:xfrm>
          <a:prstGeom prst="rect">
            <a:avLst/>
          </a:prstGeom>
          <a:effectLst/>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sp>
        <p:nvSpPr>
          <p:cNvPr id="21507" name="Rectangle 4"/>
          <p:cNvSpPr>
            <a:spLocks noGrp="1" noChangeArrowheads="1"/>
          </p:cNvSpPr>
          <p:nvPr>
            <p:ph type="title"/>
          </p:nvPr>
        </p:nvSpPr>
        <p:spPr/>
        <p:txBody>
          <a:bodyPr/>
          <a:lstStyle/>
          <a:p>
            <a:pPr eaLnBrk="1" hangingPunct="1"/>
            <a:r>
              <a:rPr lang="en-US" b="0" i="0" dirty="0" smtClean="0"/>
              <a:t>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7399938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1900/700/120 Mbps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45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FE DMZ Interface Port</a:t>
            </a:r>
          </a:p>
          <a:p>
            <a:pPr marL="343047" indent="-343047" defTabSz="914417">
              <a:spcBef>
                <a:spcPct val="20000"/>
              </a:spcBef>
              <a:buFontTx/>
              <a:buChar char="•"/>
            </a:pPr>
            <a:r>
              <a:rPr lang="en-US" sz="1200" dirty="0"/>
              <a:t>6x FE Configurable Ports</a:t>
            </a:r>
          </a:p>
          <a:p>
            <a:pPr marL="343047" indent="-343047" defTabSz="914417">
              <a:spcBef>
                <a:spcPct val="20000"/>
              </a:spcBef>
              <a:buFontTx/>
              <a:buChar char="•"/>
            </a:pPr>
            <a:r>
              <a:rPr lang="en-US" sz="1200" dirty="0" err="1" smtClean="0"/>
              <a:t>ExpressCard</a:t>
            </a:r>
            <a:r>
              <a:rPr lang="en-US" sz="1200" dirty="0" smtClean="0"/>
              <a:t> slot</a:t>
            </a:r>
          </a:p>
        </p:txBody>
      </p: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15200" y="3074424"/>
            <a:ext cx="582212" cy="363744"/>
          </a:xfrm>
          <a:prstGeom prst="rect">
            <a:avLst/>
          </a:prstGeom>
          <a:effectLst/>
        </p:spPr>
      </p:pic>
      <p:pic>
        <p:nvPicPr>
          <p:cNvPr id="17" name="Picture 16" descr="dark_port_mode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1000" y="3124200"/>
            <a:ext cx="569690" cy="312735"/>
          </a:xfrm>
          <a:prstGeom prst="rect">
            <a:avLst/>
          </a:prstGeom>
          <a:effectLst/>
        </p:spPr>
      </p:pic>
      <p:pic>
        <p:nvPicPr>
          <p:cNvPr id="11" name="Picture 10" descr="dark_RJ45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497296"/>
            <a:ext cx="568719" cy="312704"/>
          </a:xfrm>
          <a:prstGeom prst="rect">
            <a:avLst/>
          </a:prstGeom>
        </p:spPr>
      </p:pic>
      <p:pic>
        <p:nvPicPr>
          <p:cNvPr id="12" name="Picture 51"/>
          <p:cNvPicPr>
            <a:picLocks noChangeAspect="1" noChangeArrowheads="1"/>
          </p:cNvPicPr>
          <p:nvPr/>
        </p:nvPicPr>
        <p:blipFill>
          <a:blip r:embed="rId7"/>
          <a:srcRect/>
          <a:stretch>
            <a:fillRect/>
          </a:stretch>
        </p:blipFill>
        <p:spPr bwMode="auto">
          <a:xfrm>
            <a:off x="998384" y="2240468"/>
            <a:ext cx="3269546" cy="1659108"/>
          </a:xfrm>
          <a:prstGeom prst="rect">
            <a:avLst/>
          </a:prstGeom>
          <a:noFill/>
          <a:ln w="9525">
            <a:noFill/>
            <a:miter lim="800000"/>
            <a:headEnd/>
            <a:tailEnd/>
          </a:ln>
        </p:spPr>
      </p:pic>
      <p:pic>
        <p:nvPicPr>
          <p:cNvPr id="14" name="Picture 50"/>
          <p:cNvPicPr>
            <a:picLocks noChangeAspect="1" noChangeArrowheads="1"/>
          </p:cNvPicPr>
          <p:nvPr/>
        </p:nvPicPr>
        <p:blipFill>
          <a:blip r:embed="rId8"/>
          <a:srcRect/>
          <a:stretch>
            <a:fillRect/>
          </a:stretch>
        </p:blipFill>
        <p:spPr bwMode="auto">
          <a:xfrm>
            <a:off x="1035535" y="1161448"/>
            <a:ext cx="3222161" cy="1307075"/>
          </a:xfrm>
          <a:prstGeom prst="rect">
            <a:avLst/>
          </a:prstGeom>
          <a:noFill/>
          <a:ln w="9525">
            <a:noFill/>
            <a:miter lim="800000"/>
            <a:headEnd/>
            <a:tailEnd/>
          </a:ln>
        </p:spPr>
      </p:pic>
    </p:spTree>
    <p:extLst>
      <p:ext uri="{BB962C8B-B14F-4D97-AF65-F5344CB8AC3E}">
        <p14:creationId xmlns:p14="http://schemas.microsoft.com/office/powerpoint/2010/main" val="2719178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8534467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000" b="0" i="0" dirty="0" smtClean="0">
                          <a:solidFill>
                            <a:srgbClr val="000000"/>
                          </a:solidFill>
                          <a:latin typeface="+mn-lt"/>
                        </a:rPr>
                        <a:t>1.3 / 0.95 / 0.17 </a:t>
                      </a:r>
                      <a:r>
                        <a:rPr kumimoji="0" lang="en-US" sz="1000" b="0" i="0" u="none" strike="noStrike" cap="none" normalizeH="0" baseline="0" dirty="0" smtClean="0">
                          <a:ln>
                            <a:noFill/>
                          </a:ln>
                          <a:solidFill>
                            <a:srgbClr val="000000"/>
                          </a:solidFill>
                          <a:effectLst/>
                          <a:latin typeface="+mn-lt"/>
                        </a:rPr>
                        <a:t>G</a:t>
                      </a:r>
                      <a:r>
                        <a:rPr kumimoji="0" lang="en-US" sz="1000" u="none" strike="noStrike" cap="none" normalizeH="0" baseline="0" dirty="0" smtClean="0">
                          <a:ln>
                            <a:noFill/>
                          </a:ln>
                          <a:solidFill>
                            <a:srgbClr val="000000"/>
                          </a:solidFill>
                          <a:effectLst/>
                        </a:rPr>
                        <a:t>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800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90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250</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22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a:t>
            </a:r>
          </a:p>
        </p:txBody>
      </p:sp>
      <p:pic>
        <p:nvPicPr>
          <p:cNvPr id="14" name="Picture 13"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3273" y="3415738"/>
            <a:ext cx="569690" cy="312735"/>
          </a:xfrm>
          <a:prstGeom prst="rect">
            <a:avLst/>
          </a:prstGeom>
          <a:effectLst/>
        </p:spPr>
      </p:pic>
      <p:pic>
        <p:nvPicPr>
          <p:cNvPr id="17" name="Picture 16" descr="dark_Storage_16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0887" y="3408838"/>
            <a:ext cx="578376" cy="317504"/>
          </a:xfrm>
          <a:prstGeom prst="rect">
            <a:avLst/>
          </a:prstGeom>
        </p:spPr>
      </p:pic>
      <p:pic>
        <p:nvPicPr>
          <p:cNvPr id="10" name="Picture 9" descr="FortiGate-80D-QuickStart-Onli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480" y="1624477"/>
            <a:ext cx="4098475" cy="1785928"/>
          </a:xfrm>
          <a:prstGeom prst="rect">
            <a:avLst/>
          </a:prstGeom>
        </p:spPr>
      </p:pic>
    </p:spTree>
    <p:extLst>
      <p:ext uri="{BB962C8B-B14F-4D97-AF65-F5344CB8AC3E}">
        <p14:creationId xmlns:p14="http://schemas.microsoft.com/office/powerpoint/2010/main" val="240039191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1753868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3.5/3.5/3.5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275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392904"/>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4" name="Picture 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3374266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1488091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2.0/1.0/0.2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950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46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22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170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16x GE RJ45 Ports	</a:t>
            </a:r>
          </a:p>
          <a:p>
            <a:pPr lvl="0" defTabSz="914417">
              <a:spcBef>
                <a:spcPct val="20000"/>
              </a:spcBef>
            </a:pPr>
            <a:endParaRPr lang="en-US" sz="1200" dirty="0">
              <a:latin typeface="Arial" charset="0"/>
            </a:endParaRPr>
          </a:p>
        </p:txBody>
      </p:sp>
      <p:pic>
        <p:nvPicPr>
          <p:cNvPr id="13" name="Picture 12"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2" name="Picture 11" descr="dark_Storage_16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15200" y="3399464"/>
            <a:ext cx="578376" cy="317504"/>
          </a:xfrm>
          <a:prstGeom prst="rect">
            <a:avLst/>
          </a:prstGeom>
        </p:spPr>
      </p:pic>
      <p:sp>
        <p:nvSpPr>
          <p:cNvPr id="14" name="Oval 13"/>
          <p:cNvSpPr/>
          <p:nvPr/>
        </p:nvSpPr>
        <p:spPr bwMode="auto">
          <a:xfrm>
            <a:off x="5842815" y="207628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cxnSp>
        <p:nvCxnSpPr>
          <p:cNvPr id="17" name="Straight Connector 16"/>
          <p:cNvCxnSpPr/>
          <p:nvPr/>
        </p:nvCxnSpPr>
        <p:spPr bwMode="auto">
          <a:xfrm>
            <a:off x="2625292" y="3530080"/>
            <a:ext cx="2452402" cy="793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pic>
        <p:nvPicPr>
          <p:cNvPr id="18" name="Picture 17" descr="FWF-92D-Rea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4400" y="2667000"/>
            <a:ext cx="4428608" cy="806499"/>
          </a:xfrm>
          <a:prstGeom prst="rect">
            <a:avLst/>
          </a:prstGeom>
        </p:spPr>
      </p:pic>
      <p:pic>
        <p:nvPicPr>
          <p:cNvPr id="20" name="Picture 19" descr="FG_FWF-92D-Fro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3525" y="1666441"/>
            <a:ext cx="4428615" cy="806500"/>
          </a:xfrm>
          <a:prstGeom prst="rect">
            <a:avLst/>
          </a:prstGeom>
        </p:spPr>
      </p:pic>
      <p:cxnSp>
        <p:nvCxnSpPr>
          <p:cNvPr id="21" name="Straight Connector 20"/>
          <p:cNvCxnSpPr/>
          <p:nvPr/>
        </p:nvCxnSpPr>
        <p:spPr bwMode="auto">
          <a:xfrm flipH="1" flipV="1">
            <a:off x="2628517" y="335745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cxnSp>
        <p:nvCxnSpPr>
          <p:cNvPr id="22" name="Straight Connector 21"/>
          <p:cNvCxnSpPr/>
          <p:nvPr/>
        </p:nvCxnSpPr>
        <p:spPr bwMode="auto">
          <a:xfrm flipH="1" flipV="1">
            <a:off x="5075110" y="337056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sp>
        <p:nvSpPr>
          <p:cNvPr id="23" name="Oval 22"/>
          <p:cNvSpPr/>
          <p:nvPr/>
        </p:nvSpPr>
        <p:spPr bwMode="auto">
          <a:xfrm>
            <a:off x="3711625" y="343931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046907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7" y="411750"/>
            <a:ext cx="1289845" cy="832409"/>
          </a:xfrm>
          <a:prstGeom prst="rect">
            <a:avLst/>
          </a:prstGeom>
        </p:spPr>
      </p:pic>
      <p:sp>
        <p:nvSpPr>
          <p:cNvPr id="285" name="Rounded Rectangle 284"/>
          <p:cNvSpPr/>
          <p:nvPr/>
        </p:nvSpPr>
        <p:spPr>
          <a:xfrm>
            <a:off x="2922554" y="1088572"/>
            <a:ext cx="2489599" cy="1275582"/>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2133600"/>
            <a:ext cx="1447800" cy="12192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2060604"/>
            <a:ext cx="3504" cy="63536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52400"/>
            <a:ext cx="3886200" cy="175260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52400"/>
            <a:ext cx="2743200" cy="6006029"/>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814054"/>
            <a:ext cx="574842" cy="6684"/>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121056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600200"/>
            <a:ext cx="1295400" cy="251460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3657601"/>
            <a:ext cx="3886200" cy="2500828"/>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4267200"/>
            <a:ext cx="1752600" cy="1891229"/>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4690430"/>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4842830"/>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1" y="2600898"/>
            <a:ext cx="319339" cy="8846"/>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2600190"/>
            <a:ext cx="919398" cy="708"/>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676400"/>
            <a:ext cx="1371600" cy="8846"/>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685800"/>
            <a:ext cx="1371600" cy="8846"/>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0" y="489992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5915357"/>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09" y="2797366"/>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489992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39624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3962400"/>
            <a:ext cx="0" cy="4572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988541"/>
            <a:ext cx="0" cy="393245"/>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885568"/>
            <a:ext cx="0" cy="50140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913027"/>
            <a:ext cx="0" cy="463575"/>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940486"/>
            <a:ext cx="0" cy="436116"/>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5" y="489992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4" y="489992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3" y="3244834"/>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0" y="548548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1" y="1162222"/>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115260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2" y="115260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115260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518068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525688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0" y="220980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116340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0" y="489992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0" y="4933940"/>
            <a:ext cx="9527" cy="67342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6" y="5909629"/>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489992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5909629"/>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4899920"/>
            <a:ext cx="9620" cy="727591"/>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3962400"/>
            <a:ext cx="0" cy="53340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62402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8" y="2971371"/>
            <a:ext cx="1" cy="990598"/>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3426900"/>
            <a:ext cx="1406918" cy="21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990749"/>
            <a:ext cx="3418" cy="439511"/>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43916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2600898"/>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685802"/>
            <a:ext cx="0" cy="4038598"/>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4690430"/>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5604830"/>
            <a:ext cx="457200" cy="3887"/>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4" y="3447552"/>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371983"/>
            <a:ext cx="2568" cy="1373171"/>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378675"/>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6" y="390884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546938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41909"/>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4" y="141909"/>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7" y="36576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5867098"/>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3811780"/>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794464"/>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2546565"/>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8956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2163084"/>
            <a:ext cx="2056908" cy="366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2057400"/>
            <a:ext cx="876584" cy="3203"/>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819400"/>
            <a:ext cx="901542" cy="1337"/>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894419"/>
            <a:ext cx="523358" cy="1181"/>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4766630"/>
            <a:ext cx="7298" cy="60392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0" y="685800"/>
            <a:ext cx="1" cy="3048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638950"/>
            <a:ext cx="762000" cy="552450"/>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629328"/>
            <a:ext cx="762000" cy="552450"/>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629328"/>
            <a:ext cx="762000" cy="552450"/>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629328"/>
            <a:ext cx="762000" cy="552450"/>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2405848"/>
            <a:ext cx="1526540" cy="1192530"/>
          </a:xfrm>
          <a:prstGeom prst="rect">
            <a:avLst/>
          </a:prstGeom>
        </p:spPr>
      </p:pic>
      <p:sp>
        <p:nvSpPr>
          <p:cNvPr id="498" name="Rounded Rectangle 497"/>
          <p:cNvSpPr/>
          <p:nvPr/>
        </p:nvSpPr>
        <p:spPr>
          <a:xfrm>
            <a:off x="3845650" y="258144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7" y="2301240"/>
            <a:ext cx="762635" cy="531495"/>
          </a:xfrm>
          <a:prstGeom prst="rect">
            <a:avLst/>
          </a:prstGeom>
        </p:spPr>
      </p:pic>
      <p:sp>
        <p:nvSpPr>
          <p:cNvPr id="483" name="Rounded Rectangle 482"/>
          <p:cNvSpPr/>
          <p:nvPr/>
        </p:nvSpPr>
        <p:spPr>
          <a:xfrm>
            <a:off x="6447494" y="209369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8" y="3426846"/>
            <a:ext cx="762635" cy="531495"/>
          </a:xfrm>
          <a:prstGeom prst="rect">
            <a:avLst/>
          </a:prstGeom>
        </p:spPr>
      </p:pic>
      <p:sp>
        <p:nvSpPr>
          <p:cNvPr id="528" name="Rounded Rectangle 527"/>
          <p:cNvSpPr/>
          <p:nvPr/>
        </p:nvSpPr>
        <p:spPr>
          <a:xfrm>
            <a:off x="7996518" y="3263745"/>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4" y="4398730"/>
            <a:ext cx="762635" cy="531495"/>
          </a:xfrm>
          <a:prstGeom prst="rect">
            <a:avLst/>
          </a:prstGeom>
        </p:spPr>
      </p:pic>
      <p:sp>
        <p:nvSpPr>
          <p:cNvPr id="481" name="Rounded Rectangle 480"/>
          <p:cNvSpPr/>
          <p:nvPr/>
        </p:nvSpPr>
        <p:spPr>
          <a:xfrm>
            <a:off x="71192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6" y="4398730"/>
            <a:ext cx="762635" cy="531495"/>
          </a:xfrm>
          <a:prstGeom prst="rect">
            <a:avLst/>
          </a:prstGeom>
        </p:spPr>
      </p:pic>
      <p:sp>
        <p:nvSpPr>
          <p:cNvPr id="482" name="Rounded Rectangle 481"/>
          <p:cNvSpPr/>
          <p:nvPr/>
        </p:nvSpPr>
        <p:spPr>
          <a:xfrm>
            <a:off x="81098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4405324"/>
            <a:ext cx="762000" cy="530225"/>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6" y="4426292"/>
            <a:ext cx="528937" cy="488288"/>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199" y="4404689"/>
            <a:ext cx="762635" cy="531495"/>
          </a:xfrm>
          <a:prstGeom prst="rect">
            <a:avLst/>
          </a:prstGeom>
        </p:spPr>
      </p:pic>
      <p:sp>
        <p:nvSpPr>
          <p:cNvPr id="477" name="Rounded Rectangle 476"/>
          <p:cNvSpPr/>
          <p:nvPr/>
        </p:nvSpPr>
        <p:spPr>
          <a:xfrm>
            <a:off x="3295389"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5050695"/>
            <a:ext cx="134176" cy="346965"/>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4982985"/>
            <a:ext cx="550640" cy="577501"/>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0" y="2629631"/>
            <a:ext cx="586985" cy="588446"/>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677646"/>
            <a:ext cx="762635" cy="531495"/>
          </a:xfrm>
          <a:prstGeom prst="rect">
            <a:avLst/>
          </a:prstGeom>
        </p:spPr>
      </p:pic>
      <p:cxnSp>
        <p:nvCxnSpPr>
          <p:cNvPr id="213" name="Straight Connector 212"/>
          <p:cNvCxnSpPr/>
          <p:nvPr/>
        </p:nvCxnSpPr>
        <p:spPr>
          <a:xfrm flipH="1" flipV="1">
            <a:off x="2666019" y="2165615"/>
            <a:ext cx="3209" cy="619473"/>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8" y="2557591"/>
            <a:ext cx="1045665" cy="674826"/>
          </a:xfrm>
          <a:prstGeom prst="rect">
            <a:avLst/>
          </a:prstGeom>
        </p:spPr>
      </p:pic>
      <p:sp>
        <p:nvSpPr>
          <p:cNvPr id="473" name="Arc 472"/>
          <p:cNvSpPr/>
          <p:nvPr/>
        </p:nvSpPr>
        <p:spPr>
          <a:xfrm>
            <a:off x="680977" y="2557824"/>
            <a:ext cx="3169128" cy="627925"/>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3222114"/>
            <a:ext cx="3671638" cy="1399974"/>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4267200"/>
            <a:ext cx="6096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4671105"/>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2343930"/>
            <a:ext cx="6858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24622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9956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547831"/>
            <a:ext cx="1056358" cy="667407"/>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439502"/>
            <a:ext cx="1056358" cy="667407"/>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3" y="318013"/>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2267987"/>
            <a:ext cx="1056358" cy="667407"/>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1241277"/>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1" y="206976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5495660"/>
            <a:ext cx="1056358" cy="667407"/>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5256221"/>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5514272"/>
            <a:ext cx="351548" cy="368696"/>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5691252"/>
            <a:ext cx="351548" cy="368696"/>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5251572"/>
            <a:ext cx="351548" cy="368696"/>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8" y="5139109"/>
            <a:ext cx="417487" cy="544061"/>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7" y="5529123"/>
            <a:ext cx="417487" cy="544061"/>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3266497"/>
            <a:ext cx="351548" cy="368696"/>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3443477"/>
            <a:ext cx="351548" cy="368696"/>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3003797"/>
            <a:ext cx="351548" cy="368696"/>
          </a:xfrm>
          <a:prstGeom prst="rect">
            <a:avLst/>
          </a:prstGeom>
        </p:spPr>
      </p:pic>
      <p:sp>
        <p:nvSpPr>
          <p:cNvPr id="433" name="TextBox 432"/>
          <p:cNvSpPr txBox="1"/>
          <p:nvPr/>
        </p:nvSpPr>
        <p:spPr>
          <a:xfrm>
            <a:off x="775814" y="2900056"/>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1" y="4420587"/>
            <a:ext cx="762635" cy="531495"/>
          </a:xfrm>
          <a:prstGeom prst="rect">
            <a:avLst/>
          </a:prstGeom>
        </p:spPr>
      </p:pic>
      <p:sp>
        <p:nvSpPr>
          <p:cNvPr id="259" name="Rounded Rectangle 258"/>
          <p:cNvSpPr/>
          <p:nvPr/>
        </p:nvSpPr>
        <p:spPr>
          <a:xfrm>
            <a:off x="6222916" y="417617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4869493"/>
            <a:ext cx="0" cy="529821"/>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4931037"/>
            <a:ext cx="0" cy="649706"/>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4907992"/>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6" y="1276826"/>
            <a:ext cx="441" cy="662208"/>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883633"/>
            <a:ext cx="391632" cy="568"/>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3" y="1725168"/>
            <a:ext cx="762635" cy="531495"/>
          </a:xfrm>
          <a:prstGeom prst="rect">
            <a:avLst/>
          </a:prstGeom>
        </p:spPr>
      </p:pic>
      <p:sp>
        <p:nvSpPr>
          <p:cNvPr id="269" name="TextBox 268"/>
          <p:cNvSpPr txBox="1"/>
          <p:nvPr/>
        </p:nvSpPr>
        <p:spPr>
          <a:xfrm>
            <a:off x="5591159" y="2207466"/>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719912"/>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457199"/>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457200"/>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457200"/>
            <a:ext cx="7620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457200"/>
            <a:ext cx="870462"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2099428"/>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5586329"/>
            <a:ext cx="445922" cy="292090"/>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901908"/>
            <a:ext cx="175016" cy="392003"/>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5506502"/>
            <a:ext cx="345833" cy="332432"/>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4404547"/>
            <a:ext cx="760222" cy="529200"/>
          </a:xfrm>
          <a:prstGeom prst="rect">
            <a:avLst/>
          </a:prstGeom>
        </p:spPr>
      </p:pic>
      <p:sp>
        <p:nvSpPr>
          <p:cNvPr id="479" name="Rounded Rectangle 478"/>
          <p:cNvSpPr/>
          <p:nvPr/>
        </p:nvSpPr>
        <p:spPr>
          <a:xfrm>
            <a:off x="41148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2" y="1622039"/>
            <a:ext cx="760309" cy="550800"/>
          </a:xfrm>
          <a:prstGeom prst="rect">
            <a:avLst/>
          </a:prstGeom>
        </p:spPr>
      </p:pic>
      <p:sp>
        <p:nvSpPr>
          <p:cNvPr id="306" name="Rounded Rectangle 305"/>
          <p:cNvSpPr/>
          <p:nvPr/>
        </p:nvSpPr>
        <p:spPr>
          <a:xfrm>
            <a:off x="4301864" y="1444832"/>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754383"/>
            <a:ext cx="347472" cy="347472"/>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6" y="5317948"/>
            <a:ext cx="762635" cy="531495"/>
          </a:xfrm>
          <a:prstGeom prst="rect">
            <a:avLst/>
          </a:prstGeom>
        </p:spPr>
      </p:pic>
      <p:sp>
        <p:nvSpPr>
          <p:cNvPr id="532" name="Rounded Rectangle 531"/>
          <p:cNvSpPr/>
          <p:nvPr/>
        </p:nvSpPr>
        <p:spPr>
          <a:xfrm>
            <a:off x="6733183" y="5196907"/>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val="0"/>
              </a:ext>
            </a:extLst>
          </a:blip>
          <a:stretch>
            <a:fillRect/>
          </a:stretch>
        </p:blipFill>
        <p:spPr>
          <a:xfrm>
            <a:off x="3384289" y="5194484"/>
            <a:ext cx="176039" cy="226601"/>
          </a:xfrm>
          <a:prstGeom prst="rect">
            <a:avLst/>
          </a:prstGeom>
        </p:spPr>
      </p:pic>
      <p:pic>
        <p:nvPicPr>
          <p:cNvPr id="174" name="Picture 173"/>
          <p:cNvPicPr>
            <a:picLocks noChangeAspect="1"/>
          </p:cNvPicPr>
          <p:nvPr/>
        </p:nvPicPr>
        <p:blipFill>
          <a:blip r:embed="rId33"/>
          <a:stretch>
            <a:fillRect/>
          </a:stretch>
        </p:blipFill>
        <p:spPr>
          <a:xfrm>
            <a:off x="6872564" y="870306"/>
            <a:ext cx="764683" cy="532800"/>
          </a:xfrm>
          <a:prstGeom prst="rect">
            <a:avLst/>
          </a:prstGeom>
        </p:spPr>
      </p:pic>
      <p:sp>
        <p:nvSpPr>
          <p:cNvPr id="534" name="Rounded Rectangle 533"/>
          <p:cNvSpPr/>
          <p:nvPr/>
        </p:nvSpPr>
        <p:spPr>
          <a:xfrm>
            <a:off x="6453198" y="75199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a:stretch>
            <a:fillRect/>
          </a:stretch>
        </p:blipFill>
        <p:spPr>
          <a:xfrm>
            <a:off x="1494373" y="4969097"/>
            <a:ext cx="351019" cy="328801"/>
          </a:xfrm>
          <a:prstGeom prst="rect">
            <a:avLst/>
          </a:prstGeom>
        </p:spPr>
      </p:pic>
      <p:sp>
        <p:nvSpPr>
          <p:cNvPr id="403" name="TextBox 402"/>
          <p:cNvSpPr txBox="1"/>
          <p:nvPr/>
        </p:nvSpPr>
        <p:spPr>
          <a:xfrm>
            <a:off x="6793090" y="1353979"/>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946971515"/>
      </p:ext>
    </p:extLst>
  </p:cSld>
  <p:clrMapOvr>
    <a:masterClrMapping/>
  </p:clrMapOvr>
  <p:transition xmlns:p14="http://schemas.microsoft.com/office/powerpoint/2010/mai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0611031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3.5/3.5/3.5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275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066800"/>
            <a:ext cx="2884755" cy="2379108"/>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a:t>
            </a:r>
            <a:r>
              <a:rPr lang="en-US" sz="1200" dirty="0"/>
              <a:t>GE RJ45 WAN Ports</a:t>
            </a:r>
          </a:p>
          <a:p>
            <a:pPr marL="343047" indent="-343047" defTabSz="914417">
              <a:spcBef>
                <a:spcPct val="20000"/>
              </a:spcBef>
              <a:buFontTx/>
              <a:buChar char="•"/>
            </a:pPr>
            <a:r>
              <a:rPr lang="en-US" sz="1200" dirty="0"/>
              <a:t>14x GE RJ45 Switch </a:t>
            </a:r>
            <a:r>
              <a:rPr lang="en-US" sz="1200" dirty="0" smtClean="0"/>
              <a:t>Ports</a:t>
            </a:r>
            <a:br>
              <a:rPr lang="en-US" sz="1200" dirty="0" smtClean="0"/>
            </a:br>
            <a:r>
              <a:rPr lang="en-US" sz="1200" dirty="0" smtClean="0"/>
              <a:t>(</a:t>
            </a:r>
            <a:r>
              <a:rPr lang="en-US" sz="1200" dirty="0" err="1" smtClean="0"/>
              <a:t>inc.</a:t>
            </a:r>
            <a:r>
              <a:rPr lang="en-US" sz="1200" dirty="0" smtClean="0"/>
              <a:t> 4x PoE)</a:t>
            </a:r>
            <a:endParaRPr lang="en-US" sz="1200" dirty="0"/>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3" name="Picture 12"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087428"/>
            <a:ext cx="569690" cy="312735"/>
          </a:xfrm>
          <a:prstGeom prst="rect">
            <a:avLst/>
          </a:prstGeom>
          <a:effectLst/>
        </p:spPr>
      </p:pic>
      <p:pic>
        <p:nvPicPr>
          <p:cNvPr id="16" name="Picture 15"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048000"/>
            <a:ext cx="582212" cy="363744"/>
          </a:xfrm>
          <a:prstGeom prst="rect">
            <a:avLst/>
          </a:prstGeom>
          <a:effectLst/>
        </p:spPr>
      </p:pic>
      <p:pic>
        <p:nvPicPr>
          <p:cNvPr id="12"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a:off x="7951453" y="3061411"/>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234082844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7906023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3.5/3.5/3.5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275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a:t>2</a:t>
            </a:r>
            <a:r>
              <a:rPr lang="en-US" sz="1200" dirty="0" smtClean="0"/>
              <a:t>4x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5153" y="2498895"/>
            <a:ext cx="5063079" cy="707445"/>
          </a:xfrm>
          <a:prstGeom prst="rect">
            <a:avLst/>
          </a:prstGeom>
        </p:spPr>
      </p:pic>
      <p:pic>
        <p:nvPicPr>
          <p:cNvPr id="14" name="Picture 13" descr="94D-poe-fro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478" y="1890312"/>
            <a:ext cx="5320454" cy="430834"/>
          </a:xfrm>
          <a:prstGeom prst="rect">
            <a:avLst/>
          </a:prstGeom>
        </p:spPr>
      </p:pic>
      <p:pic>
        <p:nvPicPr>
          <p:cNvPr id="18" name="Picture 69" descr="dark_Storage_32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dark_FortiASICS_SOC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21"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dark_1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3036" y="3083906"/>
            <a:ext cx="569690" cy="312735"/>
          </a:xfrm>
          <a:prstGeom prst="rect">
            <a:avLst/>
          </a:prstGeom>
          <a:effectLst/>
        </p:spPr>
      </p:pic>
    </p:spTree>
    <p:extLst>
      <p:ext uri="{BB962C8B-B14F-4D97-AF65-F5344CB8AC3E}">
        <p14:creationId xmlns:p14="http://schemas.microsoft.com/office/powerpoint/2010/main" val="1931125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6660863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3.5/3.5/3.5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275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a:t>
                      </a:r>
                      <a:r>
                        <a:rPr lang="en-US" sz="1000" b="0" i="0" baseline="0" dirty="0" smtClean="0">
                          <a:solidFill>
                            <a:srgbClr val="000000"/>
                          </a:solidFill>
                          <a:latin typeface="+mn-lt"/>
                        </a:rPr>
                        <a:t>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4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 16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72x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smtClean="0"/>
              <a:t>4 </a:t>
            </a:r>
            <a:r>
              <a:rPr lang="en-US" sz="1200" dirty="0"/>
              <a:t>x DMZ GE SFP </a:t>
            </a:r>
            <a:r>
              <a:rPr lang="en-US" sz="1200" dirty="0" smtClean="0"/>
              <a:t>slots</a:t>
            </a:r>
          </a:p>
        </p:txBody>
      </p:sp>
      <p:pic>
        <p:nvPicPr>
          <p:cNvPr id="17"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9" name="Picture 46" descr="dark_port_output-po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79524" y="3090824"/>
            <a:ext cx="569690" cy="312735"/>
          </a:xfrm>
          <a:prstGeom prst="rect">
            <a:avLst/>
          </a:prstGeom>
          <a:effectLst/>
        </p:spPr>
      </p:pic>
      <p:pic>
        <p:nvPicPr>
          <p:cNvPr id="2" name="Picture 1" descr="FG-98D-POE Front and Back.png"/>
          <p:cNvPicPr>
            <a:picLocks noChangeAspect="1"/>
          </p:cNvPicPr>
          <p:nvPr/>
        </p:nvPicPr>
        <p:blipFill rotWithShape="1">
          <a:blip r:embed="rId6" cstate="print">
            <a:extLst>
              <a:ext uri="{28A0092B-C50C-407E-A947-70E740481C1C}">
                <a14:useLocalDpi xmlns:a14="http://schemas.microsoft.com/office/drawing/2010/main"/>
              </a:ext>
            </a:extLst>
          </a:blip>
          <a:srcRect b="62437"/>
          <a:stretch/>
        </p:blipFill>
        <p:spPr>
          <a:xfrm>
            <a:off x="660017" y="1406199"/>
            <a:ext cx="4830132" cy="923972"/>
          </a:xfrm>
          <a:prstGeom prst="rect">
            <a:avLst/>
          </a:prstGeom>
        </p:spPr>
      </p:pic>
      <p:pic>
        <p:nvPicPr>
          <p:cNvPr id="15" name="Picture 14" descr="FG-98D-POE Front and Back.png"/>
          <p:cNvPicPr>
            <a:picLocks noChangeAspect="1"/>
          </p:cNvPicPr>
          <p:nvPr/>
        </p:nvPicPr>
        <p:blipFill rotWithShape="1">
          <a:blip r:embed="rId7" cstate="print">
            <a:extLst>
              <a:ext uri="{28A0092B-C50C-407E-A947-70E740481C1C}">
                <a14:useLocalDpi xmlns:a14="http://schemas.microsoft.com/office/drawing/2010/main"/>
              </a:ext>
            </a:extLst>
          </a:blip>
          <a:srcRect b="-190"/>
          <a:stretch/>
        </p:blipFill>
        <p:spPr>
          <a:xfrm>
            <a:off x="652412" y="2560187"/>
            <a:ext cx="4830132" cy="1010073"/>
          </a:xfrm>
          <a:prstGeom prst="rect">
            <a:avLst/>
          </a:prstGeom>
        </p:spPr>
      </p:pic>
    </p:spTree>
    <p:extLst>
      <p:ext uri="{BB962C8B-B14F-4D97-AF65-F5344CB8AC3E}">
        <p14:creationId xmlns:p14="http://schemas.microsoft.com/office/powerpoint/2010/main" val="278432585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sp>
        <p:nvSpPr>
          <p:cNvPr id="33" name="Rectangle 32"/>
          <p:cNvSpPr/>
          <p:nvPr/>
        </p:nvSpPr>
        <p:spPr>
          <a:xfrm>
            <a:off x="566182" y="4332571"/>
            <a:ext cx="1513534" cy="523220"/>
          </a:xfrm>
          <a:prstGeom prst="rect">
            <a:avLst/>
          </a:prstGeom>
        </p:spPr>
        <p:txBody>
          <a:bodyPr wrap="square">
            <a:spAutoFit/>
          </a:bodyPr>
          <a:lstStyle/>
          <a:p>
            <a:r>
              <a:rPr lang="en-US" sz="1400" b="1" dirty="0" smtClean="0">
                <a:latin typeface="+mn-lt"/>
                <a:ea typeface="Helvetica 55 Roman" charset="0"/>
                <a:cs typeface="Arial Narrow"/>
              </a:rPr>
              <a:t>FG-200D</a:t>
            </a:r>
            <a:endParaRPr lang="en-US" sz="1400" b="1" dirty="0">
              <a:latin typeface="+mn-lt"/>
              <a:cs typeface="Arial Narrow"/>
            </a:endParaRPr>
          </a:p>
          <a:p>
            <a:r>
              <a:rPr lang="en-US" sz="1400" b="1" dirty="0" smtClean="0">
                <a:latin typeface="+mn-lt"/>
                <a:ea typeface="Helvetica 55 Roman" charset="0"/>
                <a:cs typeface="Arial Narrow"/>
              </a:rPr>
              <a:t>Series</a:t>
            </a:r>
          </a:p>
        </p:txBody>
      </p:sp>
      <p:pic>
        <p:nvPicPr>
          <p:cNvPr id="37" name="Picture 3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4421220"/>
            <a:ext cx="213020" cy="151969"/>
          </a:xfrm>
          <a:prstGeom prst="rect">
            <a:avLst/>
          </a:prstGeom>
        </p:spPr>
      </p:pic>
      <p:pic>
        <p:nvPicPr>
          <p:cNvPr id="31" name="Picture 30" descr="FG-20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1" y="4350675"/>
            <a:ext cx="2514600" cy="916293"/>
          </a:xfrm>
          <a:prstGeom prst="rect">
            <a:avLst/>
          </a:prstGeom>
        </p:spPr>
      </p:pic>
      <p:pic>
        <p:nvPicPr>
          <p:cNvPr id="34" name="Picture 33" descr="FG-240D_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21981" y="4184007"/>
            <a:ext cx="2433773" cy="731040"/>
          </a:xfrm>
          <a:prstGeom prst="rect">
            <a:avLst/>
          </a:prstGeom>
        </p:spPr>
      </p:pic>
      <p:pic>
        <p:nvPicPr>
          <p:cNvPr id="4" name="Picture 3" descr="FortiGate300D-3 Reflection.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950581" y="3810883"/>
            <a:ext cx="2057400" cy="445992"/>
          </a:xfrm>
          <a:prstGeom prst="rect">
            <a:avLst/>
          </a:prstGeom>
        </p:spPr>
      </p:pic>
      <p:sp>
        <p:nvSpPr>
          <p:cNvPr id="26" name="Rectangle 25"/>
          <p:cNvSpPr/>
          <p:nvPr/>
        </p:nvSpPr>
        <p:spPr>
          <a:xfrm>
            <a:off x="566182" y="3884106"/>
            <a:ext cx="1513534" cy="307777"/>
          </a:xfrm>
          <a:prstGeom prst="rect">
            <a:avLst/>
          </a:prstGeom>
        </p:spPr>
        <p:txBody>
          <a:bodyPr wrap="square">
            <a:spAutoFit/>
          </a:bodyPr>
          <a:lstStyle/>
          <a:p>
            <a:r>
              <a:rPr lang="en-US" sz="1400" b="1" dirty="0" smtClean="0">
                <a:latin typeface="+mn-lt"/>
                <a:ea typeface="Helvetica 55 Roman" charset="0"/>
                <a:cs typeface="Arial Narrow"/>
              </a:rPr>
              <a:t>FG-</a:t>
            </a:r>
            <a:r>
              <a:rPr lang="en-US" sz="1400" b="1" dirty="0">
                <a:latin typeface="+mn-lt"/>
                <a:ea typeface="Helvetica 55 Roman" charset="0"/>
                <a:cs typeface="Arial Narrow"/>
              </a:rPr>
              <a:t>3</a:t>
            </a:r>
            <a:r>
              <a:rPr lang="en-US" sz="1400" b="1" dirty="0" smtClean="0">
                <a:latin typeface="+mn-lt"/>
                <a:ea typeface="Helvetica 55 Roman" charset="0"/>
                <a:cs typeface="Arial Narrow"/>
              </a:rPr>
              <a:t>00D</a:t>
            </a:r>
            <a:endParaRPr lang="en-US" sz="1400" b="1" dirty="0">
              <a:latin typeface="+mn-lt"/>
              <a:cs typeface="Arial Narrow"/>
            </a:endParaRPr>
          </a:p>
        </p:txBody>
      </p:sp>
      <p:pic>
        <p:nvPicPr>
          <p:cNvPr id="27" name="Picture 2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972755"/>
            <a:ext cx="213020" cy="151969"/>
          </a:xfrm>
          <a:prstGeom prst="rect">
            <a:avLst/>
          </a:prstGeom>
        </p:spPr>
      </p:pic>
      <p:sp>
        <p:nvSpPr>
          <p:cNvPr id="30" name="Rectangle 29"/>
          <p:cNvSpPr/>
          <p:nvPr/>
        </p:nvSpPr>
        <p:spPr>
          <a:xfrm>
            <a:off x="566182" y="3361547"/>
            <a:ext cx="1513534" cy="307777"/>
          </a:xfrm>
          <a:prstGeom prst="rect">
            <a:avLst/>
          </a:prstGeom>
        </p:spPr>
        <p:txBody>
          <a:bodyPr wrap="square">
            <a:spAutoFit/>
          </a:bodyPr>
          <a:lstStyle/>
          <a:p>
            <a:r>
              <a:rPr lang="en-US" sz="1400" b="1" dirty="0" smtClean="0">
                <a:latin typeface="+mn-lt"/>
                <a:ea typeface="Helvetica 55 Roman" charset="0"/>
                <a:cs typeface="Arial Narrow"/>
              </a:rPr>
              <a:t>FG-500D</a:t>
            </a:r>
            <a:endParaRPr lang="en-US" sz="1400" b="1" dirty="0">
              <a:latin typeface="+mn-lt"/>
              <a:cs typeface="Arial Narrow"/>
            </a:endParaRPr>
          </a:p>
        </p:txBody>
      </p:sp>
      <p:pic>
        <p:nvPicPr>
          <p:cNvPr id="32" name="Picture 31"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450196"/>
            <a:ext cx="213020" cy="151969"/>
          </a:xfrm>
          <a:prstGeom prst="rect">
            <a:avLst/>
          </a:prstGeom>
        </p:spPr>
      </p:pic>
      <p:pic>
        <p:nvPicPr>
          <p:cNvPr id="35" name="Picture 34" descr="FG-10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45941" y="5281208"/>
            <a:ext cx="2446560" cy="729218"/>
          </a:xfrm>
          <a:prstGeom prst="rect">
            <a:avLst/>
          </a:prstGeom>
        </p:spPr>
      </p:pic>
      <p:sp>
        <p:nvSpPr>
          <p:cNvPr id="36" name="Rectangle 35"/>
          <p:cNvSpPr/>
          <p:nvPr/>
        </p:nvSpPr>
        <p:spPr>
          <a:xfrm>
            <a:off x="566182" y="5061043"/>
            <a:ext cx="914400" cy="523220"/>
          </a:xfrm>
          <a:prstGeom prst="rect">
            <a:avLst/>
          </a:prstGeom>
        </p:spPr>
        <p:txBody>
          <a:bodyPr wrap="square">
            <a:spAutoFit/>
          </a:bodyPr>
          <a:lstStyle/>
          <a:p>
            <a:r>
              <a:rPr lang="en-US" sz="1400" b="1" dirty="0" smtClean="0">
                <a:latin typeface="+mn-lt"/>
                <a:ea typeface="Helvetica 55 Roman" charset="0"/>
                <a:cs typeface="Arial Narrow"/>
              </a:rPr>
              <a:t>FG-100D Series</a:t>
            </a:r>
          </a:p>
        </p:txBody>
      </p:sp>
      <p:pic>
        <p:nvPicPr>
          <p:cNvPr id="40" name="Picture 39"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5145678"/>
            <a:ext cx="213020" cy="151969"/>
          </a:xfrm>
          <a:prstGeom prst="rect">
            <a:avLst/>
          </a:prstGeom>
        </p:spPr>
      </p:pic>
      <p:pic>
        <p:nvPicPr>
          <p:cNvPr id="41" name="Picture 40" descr="FG-140D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0" y="4984843"/>
            <a:ext cx="2409194" cy="749527"/>
          </a:xfrm>
          <a:prstGeom prst="rect">
            <a:avLst/>
          </a:prstGeom>
        </p:spPr>
      </p:pic>
      <p:pic>
        <p:nvPicPr>
          <p:cNvPr id="42" name="Picture 41" descr="FG-140D-POE_Ft-top.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54100" y="4756244"/>
            <a:ext cx="2384859" cy="741956"/>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
        <p:nvSpPr>
          <p:cNvPr id="24" name="Rectangle 23"/>
          <p:cNvSpPr/>
          <p:nvPr/>
        </p:nvSpPr>
        <p:spPr>
          <a:xfrm>
            <a:off x="566182" y="2561325"/>
            <a:ext cx="1513534" cy="307777"/>
          </a:xfrm>
          <a:prstGeom prst="rect">
            <a:avLst/>
          </a:prstGeom>
        </p:spPr>
        <p:txBody>
          <a:bodyPr wrap="square">
            <a:spAutoFit/>
          </a:bodyPr>
          <a:lstStyle/>
          <a:p>
            <a:r>
              <a:rPr lang="en-US" sz="1400" b="1" dirty="0" smtClean="0">
                <a:latin typeface="+mn-lt"/>
                <a:ea typeface="Helvetica 55 Roman" charset="0"/>
                <a:cs typeface="Arial Narrow"/>
              </a:rPr>
              <a:t>FG-900D</a:t>
            </a:r>
            <a:endParaRPr lang="en-US" sz="1400" b="1" dirty="0">
              <a:latin typeface="+mn-lt"/>
              <a:cs typeface="Arial Narrow"/>
            </a:endParaRPr>
          </a:p>
        </p:txBody>
      </p:sp>
      <p:pic>
        <p:nvPicPr>
          <p:cNvPr id="25" name="Picture 2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2649974"/>
            <a:ext cx="213020" cy="151969"/>
          </a:xfrm>
          <a:prstGeom prst="rect">
            <a:avLst/>
          </a:prstGeom>
        </p:spPr>
      </p:pic>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1" y="3529636"/>
            <a:ext cx="2038501" cy="433490"/>
          </a:xfrm>
          <a:prstGeom prst="rect">
            <a:avLst/>
          </a:prstGeom>
        </p:spPr>
      </p:pic>
      <p:sp>
        <p:nvSpPr>
          <p:cNvPr id="43" name="Rectangle 42"/>
          <p:cNvSpPr/>
          <p:nvPr/>
        </p:nvSpPr>
        <p:spPr>
          <a:xfrm>
            <a:off x="566182" y="3622826"/>
            <a:ext cx="1513534" cy="307777"/>
          </a:xfrm>
          <a:prstGeom prst="rect">
            <a:avLst/>
          </a:prstGeom>
        </p:spPr>
        <p:txBody>
          <a:bodyPr wrap="square">
            <a:spAutoFit/>
          </a:bodyPr>
          <a:lstStyle/>
          <a:p>
            <a:r>
              <a:rPr lang="en-US" sz="1400" b="1" dirty="0" smtClean="0">
                <a:latin typeface="+mn-lt"/>
                <a:ea typeface="Helvetica 55 Roman" charset="0"/>
                <a:cs typeface="Arial Narrow"/>
              </a:rPr>
              <a:t>FG-400D</a:t>
            </a:r>
            <a:endParaRPr lang="en-US" sz="1400" b="1" dirty="0">
              <a:latin typeface="+mn-lt"/>
              <a:cs typeface="Arial Narrow"/>
            </a:endParaRPr>
          </a:p>
        </p:txBody>
      </p:sp>
      <p:pic>
        <p:nvPicPr>
          <p:cNvPr id="44" name="Picture 4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716166"/>
            <a:ext cx="213020" cy="151969"/>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0" y="3243018"/>
            <a:ext cx="2038501" cy="433490"/>
          </a:xfrm>
          <a:prstGeom prst="rect">
            <a:avLst/>
          </a:prstGeom>
        </p:spPr>
      </p:pic>
      <p:pic>
        <p:nvPicPr>
          <p:cNvPr id="2" name="Picture 1" descr="FortiGate900D_FrontTop_small.png"/>
          <p:cNvPicPr>
            <a:picLocks noChangeAspect="1"/>
          </p:cNvPicPr>
          <p:nvPr/>
        </p:nvPicPr>
        <p:blipFill rotWithShape="1">
          <a:blip r:embed="rId11">
            <a:extLst>
              <a:ext uri="{28A0092B-C50C-407E-A947-70E740481C1C}">
                <a14:useLocalDpi xmlns:a14="http://schemas.microsoft.com/office/drawing/2010/main" val="0"/>
              </a:ext>
            </a:extLst>
          </a:blip>
          <a:srcRect l="6246" t="31794" r="5963" b="31370"/>
          <a:stretch/>
        </p:blipFill>
        <p:spPr>
          <a:xfrm>
            <a:off x="1965399" y="2355419"/>
            <a:ext cx="2066884" cy="57816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78115335"/>
              </p:ext>
            </p:extLst>
          </p:nvPr>
        </p:nvGraphicFramePr>
        <p:xfrm>
          <a:off x="4586005" y="2172715"/>
          <a:ext cx="3937879" cy="380436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5x faster hardware accelerated next generation firewall offers best-in-class price/performance ratio</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Integrated High port density delivers maximum flexibility and scalability</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NSS Labs Recommended NGFW and NGIPS with consolidated security delivers top-rated protection</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Application control plus identity and device-based policy enforcement provides more granular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lvl="0"/>
                      <a:r>
                        <a:rPr lang="en-US" sz="12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200" kern="1200" dirty="0">
                        <a:solidFill>
                          <a:schemeClr val="tx1"/>
                        </a:solidFill>
                        <a:effectLst/>
                        <a:latin typeface="+mn-lt"/>
                        <a:ea typeface="+mn-ea"/>
                        <a:cs typeface="+mn-cs"/>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47" name="Shape 417"/>
          <p:cNvGrpSpPr/>
          <p:nvPr/>
        </p:nvGrpSpPr>
        <p:grpSpPr>
          <a:xfrm>
            <a:off x="5868108" y="5755904"/>
            <a:ext cx="448491" cy="434599"/>
            <a:chOff x="5046835" y="3420139"/>
            <a:chExt cx="345082" cy="334393"/>
          </a:xfrm>
        </p:grpSpPr>
        <p:pic>
          <p:nvPicPr>
            <p:cNvPr id="48" name="Shape 418"/>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49" name="Shape 419"/>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grpSp>
        <p:nvGrpSpPr>
          <p:cNvPr id="50" name="Shape 420"/>
          <p:cNvGrpSpPr/>
          <p:nvPr/>
        </p:nvGrpSpPr>
        <p:grpSpPr>
          <a:xfrm>
            <a:off x="6349657" y="5755579"/>
            <a:ext cx="449712" cy="435127"/>
            <a:chOff x="2010350" y="3580575"/>
            <a:chExt cx="346021" cy="334799"/>
          </a:xfrm>
        </p:grpSpPr>
        <p:pic>
          <p:nvPicPr>
            <p:cNvPr id="51" name="Shape 421"/>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52" name="Shape 422"/>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a:ln>
                    <a:noFill/>
                  </a:ln>
                  <a:solidFill>
                    <a:srgbClr val="3D4D4D"/>
                  </a:solidFill>
                  <a:effectLst/>
                  <a:uLnTx/>
                  <a:uFillTx/>
                  <a:latin typeface="Arial"/>
                  <a:ea typeface="Arial"/>
                  <a:cs typeface="Arial"/>
                  <a:sym typeface="Arial"/>
                </a:rPr>
              </a:br>
              <a:r>
                <a:rPr kumimoji="0" lang="en" sz="700" b="1" i="0" u="none" strike="noStrike" kern="0" cap="none" spc="0" normalizeH="0" baseline="0" noProof="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a:ln>
                    <a:noFill/>
                  </a:ln>
                  <a:solidFill>
                    <a:srgbClr val="3D4D4D"/>
                  </a:solidFill>
                  <a:effectLst/>
                  <a:uLnTx/>
                  <a:uFillTx/>
                  <a:latin typeface="Arial"/>
                  <a:ea typeface="Arial"/>
                  <a:cs typeface="Arial"/>
                  <a:sym typeface="Arial"/>
                </a:rPr>
                <a:t>CPU</a:t>
              </a:r>
            </a:p>
          </p:txBody>
        </p:sp>
      </p:grpSp>
      <p:grpSp>
        <p:nvGrpSpPr>
          <p:cNvPr id="53" name="Shape 423"/>
          <p:cNvGrpSpPr/>
          <p:nvPr/>
        </p:nvGrpSpPr>
        <p:grpSpPr>
          <a:xfrm>
            <a:off x="5386791" y="5755904"/>
            <a:ext cx="448491" cy="434599"/>
            <a:chOff x="5046835" y="3420139"/>
            <a:chExt cx="345082" cy="334393"/>
          </a:xfrm>
        </p:grpSpPr>
        <p:pic>
          <p:nvPicPr>
            <p:cNvPr id="54" name="Shape 424"/>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55" name="Shape 42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56" name="Shape 420"/>
          <p:cNvGrpSpPr/>
          <p:nvPr/>
        </p:nvGrpSpPr>
        <p:grpSpPr>
          <a:xfrm>
            <a:off x="4638436" y="5762320"/>
            <a:ext cx="449712" cy="435127"/>
            <a:chOff x="2010350" y="3580575"/>
            <a:chExt cx="346021" cy="334799"/>
          </a:xfrm>
        </p:grpSpPr>
        <p:pic>
          <p:nvPicPr>
            <p:cNvPr id="57" name="Shape 421"/>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58" name="Shape 422"/>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cxnSp>
        <p:nvCxnSpPr>
          <p:cNvPr id="59" name="Shape 440"/>
          <p:cNvCxnSpPr>
            <a:stCxn id="57" idx="3"/>
            <a:endCxn id="54" idx="1"/>
          </p:cNvCxnSpPr>
          <p:nvPr/>
        </p:nvCxnSpPr>
        <p:spPr>
          <a:xfrm flipV="1">
            <a:off x="5088148" y="5973204"/>
            <a:ext cx="298643" cy="6680"/>
          </a:xfrm>
          <a:prstGeom prst="straightConnector1">
            <a:avLst/>
          </a:prstGeom>
          <a:noFill/>
          <a:ln w="19050" cap="flat" cmpd="sng">
            <a:solidFill>
              <a:srgbClr val="446E60"/>
            </a:solidFill>
            <a:prstDash val="dot"/>
            <a:round/>
            <a:headEnd type="none" w="lg" len="lg"/>
            <a:tailEnd type="none" w="lg" len="lg"/>
          </a:ln>
        </p:spPr>
      </p:cxnSp>
      <p:grpSp>
        <p:nvGrpSpPr>
          <p:cNvPr id="60" name="Shape 426"/>
          <p:cNvGrpSpPr/>
          <p:nvPr/>
        </p:nvGrpSpPr>
        <p:grpSpPr>
          <a:xfrm>
            <a:off x="8137129" y="5749881"/>
            <a:ext cx="449712" cy="435127"/>
            <a:chOff x="2010350" y="3580575"/>
            <a:chExt cx="346021" cy="334799"/>
          </a:xfrm>
        </p:grpSpPr>
        <p:pic>
          <p:nvPicPr>
            <p:cNvPr id="61" name="Shape 427"/>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62" name="Shape 428"/>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63" name="Shape 429"/>
          <p:cNvGrpSpPr/>
          <p:nvPr/>
        </p:nvGrpSpPr>
        <p:grpSpPr>
          <a:xfrm>
            <a:off x="7092604" y="5733248"/>
            <a:ext cx="490690" cy="462161"/>
            <a:chOff x="4132360" y="2314221"/>
            <a:chExt cx="377551" cy="355600"/>
          </a:xfrm>
        </p:grpSpPr>
        <p:pic>
          <p:nvPicPr>
            <p:cNvPr id="64" name="Shape 430"/>
            <p:cNvPicPr preferRelativeResize="0"/>
            <p:nvPr/>
          </p:nvPicPr>
          <p:blipFill rotWithShape="1">
            <a:blip r:embed="rId14">
              <a:alphaModFix/>
            </a:blip>
            <a:srcRect/>
            <a:stretch/>
          </p:blipFill>
          <p:spPr>
            <a:xfrm>
              <a:off x="4132360" y="2314221"/>
              <a:ext cx="377551" cy="355600"/>
            </a:xfrm>
            <a:prstGeom prst="rect">
              <a:avLst/>
            </a:prstGeom>
            <a:noFill/>
            <a:ln>
              <a:noFill/>
            </a:ln>
          </p:spPr>
        </p:pic>
        <p:sp>
          <p:nvSpPr>
            <p:cNvPr id="65" name="Shape 431"/>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66" name="Shape 432"/>
          <p:cNvGrpSpPr/>
          <p:nvPr/>
        </p:nvGrpSpPr>
        <p:grpSpPr>
          <a:xfrm>
            <a:off x="7614865" y="5733248"/>
            <a:ext cx="490690" cy="462161"/>
            <a:chOff x="4583916" y="2302932"/>
            <a:chExt cx="377551" cy="355600"/>
          </a:xfrm>
        </p:grpSpPr>
        <p:pic>
          <p:nvPicPr>
            <p:cNvPr id="67" name="Shape 433"/>
            <p:cNvPicPr preferRelativeResize="0"/>
            <p:nvPr/>
          </p:nvPicPr>
          <p:blipFill rotWithShape="1">
            <a:blip r:embed="rId14">
              <a:alphaModFix/>
            </a:blip>
            <a:srcRect/>
            <a:stretch/>
          </p:blipFill>
          <p:spPr>
            <a:xfrm>
              <a:off x="4583916" y="2302932"/>
              <a:ext cx="377551" cy="355600"/>
            </a:xfrm>
            <a:prstGeom prst="rect">
              <a:avLst/>
            </a:prstGeom>
            <a:noFill/>
            <a:ln>
              <a:noFill/>
            </a:ln>
          </p:spPr>
        </p:pic>
        <p:sp>
          <p:nvSpPr>
            <p:cNvPr id="68" name="Shape 434"/>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cxnSp>
        <p:nvCxnSpPr>
          <p:cNvPr id="69" name="Shape 440"/>
          <p:cNvCxnSpPr>
            <a:stCxn id="51" idx="3"/>
            <a:endCxn id="64" idx="1"/>
          </p:cNvCxnSpPr>
          <p:nvPr/>
        </p:nvCxnSpPr>
        <p:spPr>
          <a:xfrm flipV="1">
            <a:off x="6799369" y="5964329"/>
            <a:ext cx="293235" cy="8814"/>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8850" y="2360656"/>
            <a:ext cx="2435578" cy="1623718"/>
          </a:xfrm>
          <a:prstGeom prst="rect">
            <a:avLst/>
          </a:prstGeom>
        </p:spPr>
      </p:pic>
      <p:sp>
        <p:nvSpPr>
          <p:cNvPr id="70" name="Rectangle 69"/>
          <p:cNvSpPr/>
          <p:nvPr/>
        </p:nvSpPr>
        <p:spPr>
          <a:xfrm>
            <a:off x="567117" y="3135294"/>
            <a:ext cx="1513534" cy="307777"/>
          </a:xfrm>
          <a:prstGeom prst="rect">
            <a:avLst/>
          </a:prstGeom>
        </p:spPr>
        <p:txBody>
          <a:bodyPr wrap="square">
            <a:spAutoFit/>
          </a:bodyPr>
          <a:lstStyle/>
          <a:p>
            <a:r>
              <a:rPr lang="en-US" sz="1400" b="1" dirty="0" smtClean="0">
                <a:latin typeface="+mn-lt"/>
                <a:ea typeface="Helvetica 55 Roman" charset="0"/>
                <a:cs typeface="Arial Narrow"/>
              </a:rPr>
              <a:t>FG-600D</a:t>
            </a:r>
            <a:endParaRPr lang="en-US" sz="1400" b="1" dirty="0">
              <a:latin typeface="+mn-lt"/>
              <a:cs typeface="Arial Narrow"/>
            </a:endParaRPr>
          </a:p>
        </p:txBody>
      </p:sp>
      <p:pic>
        <p:nvPicPr>
          <p:cNvPr id="71" name="Picture 7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1316" y="3223943"/>
            <a:ext cx="213020" cy="151969"/>
          </a:xfrm>
          <a:prstGeom prst="rect">
            <a:avLst/>
          </a:prstGeom>
        </p:spPr>
      </p:pic>
    </p:spTree>
    <p:extLst>
      <p:ext uri="{BB962C8B-B14F-4D97-AF65-F5344CB8AC3E}">
        <p14:creationId xmlns:p14="http://schemas.microsoft.com/office/powerpoint/2010/main" val="2512272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348275368"/>
              </p:ext>
            </p:extLst>
          </p:nvPr>
        </p:nvGraphicFramePr>
        <p:xfrm>
          <a:off x="251999" y="1260000"/>
          <a:ext cx="8640005" cy="4033766"/>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228600">
                <a:tc>
                  <a:txBody>
                    <a:bodyPr/>
                    <a:lstStyle/>
                    <a:p>
                      <a:endParaRPr lang="en-US" sz="1300" dirty="0">
                        <a:latin typeface="+mn-lt"/>
                        <a:cs typeface="Arial Narrow"/>
                      </a:endParaRPr>
                    </a:p>
                  </a:txBody>
                  <a:tcPr anchor="ctr">
                    <a:solidFill>
                      <a:schemeClr val="accent4">
                        <a:lumMod val="50000"/>
                      </a:schemeClr>
                    </a:solidFill>
                  </a:tcPr>
                </a:tc>
                <a:tc>
                  <a:txBody>
                    <a:bodyPr/>
                    <a:lstStyle/>
                    <a:p>
                      <a:pPr algn="ctr"/>
                      <a:r>
                        <a:rPr lang="en-US" sz="1300" dirty="0" smtClean="0"/>
                        <a:t>FGT-100D</a:t>
                      </a:r>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FGT-140D</a:t>
                      </a:r>
                    </a:p>
                  </a:txBody>
                  <a:tcPr anchor="ctr">
                    <a:solidFill>
                      <a:schemeClr val="accent4">
                        <a:lumMod val="50000"/>
                      </a:schemeClr>
                    </a:solidFill>
                  </a:tcPr>
                </a:tc>
                <a:tc>
                  <a:txBody>
                    <a:bodyPr/>
                    <a:lstStyle/>
                    <a:p>
                      <a:pPr algn="ctr"/>
                      <a:r>
                        <a:rPr lang="en-US" sz="1300" dirty="0" smtClean="0"/>
                        <a:t>FGT-200D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FGT-240D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FGT-280D-POE</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de-DE" sz="1100" dirty="0" smtClean="0"/>
                        <a:t>2500* Mbps</a:t>
                      </a:r>
                    </a:p>
                  </a:txBody>
                  <a:tcPr anchor="ctr"/>
                </a:tc>
                <a:tc>
                  <a:txBody>
                    <a:bodyPr/>
                    <a:lstStyle/>
                    <a:p>
                      <a:pPr algn="ctr"/>
                      <a:r>
                        <a:rPr lang="de-DE" sz="1100" dirty="0" smtClean="0"/>
                        <a:t>2500* Mbps</a:t>
                      </a:r>
                    </a:p>
                  </a:txBody>
                  <a:tcPr anchor="ctr"/>
                </a:tc>
                <a:tc>
                  <a:txBody>
                    <a:bodyPr/>
                    <a:lstStyle/>
                    <a:p>
                      <a:pPr algn="ctr"/>
                      <a:r>
                        <a:rPr lang="en-US" sz="1100" dirty="0" smtClean="0"/>
                        <a:t>3 / 3 / 3 </a:t>
                      </a:r>
                    </a:p>
                    <a:p>
                      <a:pPr algn="ctr"/>
                      <a:r>
                        <a:rPr lang="en-US" sz="1100" dirty="0" smtClean="0"/>
                        <a:t>Gbps</a:t>
                      </a:r>
                      <a:endParaRPr lang="en-US" sz="1100" dirty="0"/>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r>
              <a:tr h="370840">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3 Mil</a:t>
                      </a:r>
                      <a:endParaRPr lang="en-US" sz="1100" dirty="0"/>
                    </a:p>
                  </a:txBody>
                  <a:tcPr anchor="ctr"/>
                </a:tc>
                <a:tc>
                  <a:txBody>
                    <a:bodyPr/>
                    <a:lstStyle/>
                    <a:p>
                      <a:pPr algn="ctr"/>
                      <a:r>
                        <a:rPr lang="en-US" sz="1100" dirty="0" smtClean="0"/>
                        <a:t>3 Mil</a:t>
                      </a:r>
                      <a:endParaRPr lang="en-US" sz="1100" dirty="0"/>
                    </a:p>
                  </a:txBody>
                  <a:tcPr anchor="ctr"/>
                </a:tc>
                <a:tc>
                  <a:txBody>
                    <a:bodyPr/>
                    <a:lstStyle/>
                    <a:p>
                      <a:pPr algn="ctr"/>
                      <a:r>
                        <a:rPr lang="en-US" sz="1100" baseline="0" dirty="0" smtClean="0"/>
                        <a:t>3.2 Mil</a:t>
                      </a:r>
                      <a:r>
                        <a:rPr lang="en-US" sz="1100" dirty="0" smtClean="0"/>
                        <a:t> </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r>
              <a:tr h="29996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dirty="0" smtClean="0"/>
                        <a:t>22,000</a:t>
                      </a:r>
                      <a:endParaRPr lang="en-US" sz="1100" dirty="0"/>
                    </a:p>
                  </a:txBody>
                  <a:tcPr anchor="ctr"/>
                </a:tc>
                <a:tc>
                  <a:txBody>
                    <a:bodyPr/>
                    <a:lstStyle/>
                    <a:p>
                      <a:pPr algn="ctr"/>
                      <a:r>
                        <a:rPr lang="en-US" sz="1100" dirty="0" smtClean="0"/>
                        <a:t>22,000</a:t>
                      </a:r>
                      <a:endParaRPr lang="en-US" sz="1100" dirty="0"/>
                    </a:p>
                  </a:txBody>
                  <a:tcPr anchor="ctr"/>
                </a:tc>
                <a:tc>
                  <a:txBody>
                    <a:bodyPr/>
                    <a:lstStyle/>
                    <a:p>
                      <a:pPr algn="ctr"/>
                      <a:r>
                        <a:rPr lang="en-US" sz="1100" dirty="0" smtClean="0"/>
                        <a:t>77,000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r>
              <a:tr h="370840">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450 Mbps</a:t>
                      </a:r>
                      <a:endParaRPr lang="en-US" sz="1100" dirty="0"/>
                    </a:p>
                  </a:txBody>
                  <a:tcPr anchor="ctr"/>
                </a:tc>
                <a:tc>
                  <a:txBody>
                    <a:bodyPr/>
                    <a:lstStyle/>
                    <a:p>
                      <a:pPr algn="ctr"/>
                      <a:r>
                        <a:rPr lang="en-US" sz="1100" dirty="0" smtClean="0"/>
                        <a:t>450 Mbps</a:t>
                      </a:r>
                      <a:endParaRPr lang="en-US" sz="1100" dirty="0"/>
                    </a:p>
                  </a:txBody>
                  <a:tcPr anchor="ctr"/>
                </a:tc>
                <a:tc>
                  <a:txBody>
                    <a:bodyPr/>
                    <a:lstStyle/>
                    <a:p>
                      <a:pPr algn="ctr"/>
                      <a:r>
                        <a:rPr lang="en-US" sz="1100" dirty="0" smtClean="0"/>
                        <a:t>1.3</a:t>
                      </a:r>
                      <a:r>
                        <a:rPr lang="en-US" sz="1100" baseline="0" dirty="0" smtClean="0"/>
                        <a:t>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r>
              <a:tr h="370840">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950 Mbps</a:t>
                      </a:r>
                      <a:endParaRPr lang="en-US" sz="1100" dirty="0"/>
                    </a:p>
                  </a:txBody>
                  <a:tcPr anchor="ctr"/>
                </a:tc>
                <a:tc>
                  <a:txBody>
                    <a:bodyPr/>
                    <a:lstStyle/>
                    <a:p>
                      <a:pPr algn="ctr"/>
                      <a:r>
                        <a:rPr lang="en-US" sz="1100" dirty="0" smtClean="0"/>
                        <a:t>950 Mbps</a:t>
                      </a:r>
                      <a:endParaRPr lang="en-US" sz="1100" dirty="0"/>
                    </a:p>
                  </a:txBody>
                  <a:tcPr anchor="ct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r>
              <a:tr h="370840">
                <a:tc>
                  <a:txBody>
                    <a:bodyPr/>
                    <a:lstStyle/>
                    <a:p>
                      <a:r>
                        <a:rPr lang="en-US" sz="1100" b="1" dirty="0" smtClean="0">
                          <a:solidFill>
                            <a:schemeClr val="bg1"/>
                          </a:solidFill>
                        </a:rPr>
                        <a:t>Antivirus</a:t>
                      </a:r>
                    </a:p>
                    <a:p>
                      <a:r>
                        <a:rPr lang="en-US" sz="1100" b="1" dirty="0" smtClean="0">
                          <a:solidFill>
                            <a:schemeClr val="bg1"/>
                          </a:solidFill>
                        </a:rPr>
                        <a:t>(Proxy Based)</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r>
              <a:tr h="0">
                <a:tc>
                  <a:txBody>
                    <a:bodyPr/>
                    <a:lstStyle/>
                    <a:p>
                      <a:r>
                        <a:rPr lang="en-US" sz="1100" b="1" dirty="0" smtClean="0">
                          <a:solidFill>
                            <a:schemeClr val="bg1"/>
                          </a:solidFill>
                        </a:rPr>
                        <a:t>Interfaces</a:t>
                      </a:r>
                    </a:p>
                    <a:p>
                      <a:r>
                        <a:rPr lang="en-US" sz="1100" b="1" dirty="0" smtClean="0">
                          <a:solidFill>
                            <a:schemeClr val="bg1"/>
                          </a:solidFill>
                        </a:rPr>
                        <a:t>(LAN, WAN &amp; DMZ)</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20 x GE RJ45,</a:t>
                      </a:r>
                    </a:p>
                    <a:p>
                      <a:pPr algn="ctr"/>
                      <a:r>
                        <a:rPr lang="en-US" sz="1100" b="0" i="0" dirty="0" smtClean="0">
                          <a:solidFill>
                            <a:schemeClr val="tx1"/>
                          </a:solidFill>
                          <a:latin typeface="+mn-lt"/>
                        </a:rPr>
                        <a:t>2</a:t>
                      </a:r>
                      <a:r>
                        <a:rPr lang="en-US" sz="1100" b="0" i="0" baseline="0" dirty="0" smtClean="0">
                          <a:solidFill>
                            <a:schemeClr val="tx1"/>
                          </a:solidFill>
                          <a:latin typeface="+mn-lt"/>
                        </a:rPr>
                        <a:t> x GE SFP</a:t>
                      </a:r>
                      <a:endParaRPr lang="en-US" sz="1100" b="0" i="0" dirty="0">
                        <a:solidFill>
                          <a:schemeClr val="tx1"/>
                        </a:solidFill>
                        <a:latin typeface="+mn-lt"/>
                      </a:endParaRPr>
                    </a:p>
                  </a:txBody>
                  <a:tcPr anchor="ctr"/>
                </a:tc>
                <a:tc>
                  <a:txBody>
                    <a:bodyPr/>
                    <a:lstStyle/>
                    <a:p>
                      <a:pPr marL="0" indent="0" algn="ctr" defTabSz="914417">
                        <a:spcBef>
                          <a:spcPct val="20000"/>
                        </a:spcBef>
                        <a:buFontTx/>
                        <a:buNone/>
                      </a:pPr>
                      <a:r>
                        <a:rPr lang="en-US" sz="1100" dirty="0" smtClean="0">
                          <a:solidFill>
                            <a:schemeClr val="tx1"/>
                          </a:solidFill>
                        </a:rPr>
                        <a:t>40x GE RJ45,</a:t>
                      </a:r>
                      <a:r>
                        <a:rPr lang="en-US" sz="1100" baseline="0" dirty="0" smtClean="0">
                          <a:solidFill>
                            <a:schemeClr val="tx1"/>
                          </a:solidFill>
                        </a:rPr>
                        <a:t/>
                      </a:r>
                      <a:br>
                        <a:rPr lang="en-US" sz="1100" baseline="0" dirty="0" smtClean="0">
                          <a:solidFill>
                            <a:schemeClr val="tx1"/>
                          </a:solidFill>
                        </a:rPr>
                      </a:br>
                      <a:r>
                        <a:rPr lang="en-US" sz="1100" dirty="0" smtClean="0">
                          <a:solidFill>
                            <a:schemeClr val="tx1"/>
                          </a:solidFill>
                        </a:rPr>
                        <a:t>2x GE SFP </a:t>
                      </a:r>
                      <a:endParaRPr lang="en-US" sz="1100" b="0" i="0" dirty="0">
                        <a:solidFill>
                          <a:schemeClr val="tx1"/>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 x GE SFP</a:t>
                      </a:r>
                    </a:p>
                  </a:txBody>
                  <a:tcPr anchor="ctr"/>
                </a:tc>
              </a:tr>
              <a:tr h="0">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32GB</a:t>
                      </a:r>
                      <a:endParaRPr lang="en-US" sz="1100" b="0" i="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a:t>
                      </a:r>
                      <a:r>
                        <a:rPr lang="en-US" sz="1100" baseline="0" dirty="0" smtClean="0">
                          <a:latin typeface="+mn-lt"/>
                          <a:cs typeface="Arial Narrow"/>
                        </a:rPr>
                        <a:t>GB</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solidFill>
                            <a:schemeClr val="tx1"/>
                          </a:solidFill>
                        </a:rPr>
                        <a:t>LENC,</a:t>
                      </a:r>
                      <a:endParaRPr lang="en-US" sz="1100" dirty="0">
                        <a:solidFill>
                          <a:schemeClr val="tx1"/>
                        </a:solidFill>
                      </a:endParaRPr>
                    </a:p>
                  </a:txBody>
                  <a:tcPr anchor="ctr"/>
                </a:tc>
                <a:tc>
                  <a:txBody>
                    <a:bodyPr/>
                    <a:lstStyle/>
                    <a:p>
                      <a:pPr algn="ctr"/>
                      <a:r>
                        <a:rPr lang="en-US" sz="1100" dirty="0" smtClean="0">
                          <a:solidFill>
                            <a:schemeClr val="tx1"/>
                          </a:solidFill>
                        </a:rPr>
                        <a:t> T1 port, PoE</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3" name="Rectangle 2"/>
          <p:cNvSpPr/>
          <p:nvPr/>
        </p:nvSpPr>
        <p:spPr>
          <a:xfrm>
            <a:off x="7227460" y="6517177"/>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3875304802"/>
      </p:ext>
    </p:extLst>
  </p:cSld>
  <p:clrMapOvr>
    <a:masterClrMapping/>
  </p:clrMapOvr>
  <p:transition xmlns:p14="http://schemas.microsoft.com/office/powerpoint/2010/mai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846316365"/>
              </p:ext>
            </p:extLst>
          </p:nvPr>
        </p:nvGraphicFramePr>
        <p:xfrm>
          <a:off x="252001" y="1260000"/>
          <a:ext cx="8640000" cy="3696978"/>
        </p:xfrm>
        <a:graphic>
          <a:graphicData uri="http://schemas.openxmlformats.org/drawingml/2006/table">
            <a:tbl>
              <a:tblPr firstRow="1" bandRow="1">
                <a:effectLst/>
                <a:tableStyleId>{073A0DAA-6AF3-43AB-8588-CEC1D06C72B9}</a:tableStyleId>
              </a:tblPr>
              <a:tblGrid>
                <a:gridCol w="2164028"/>
                <a:gridCol w="1618993"/>
                <a:gridCol w="1618993"/>
                <a:gridCol w="1618993"/>
                <a:gridCol w="1618993"/>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t>FGT-300C</a:t>
                      </a:r>
                    </a:p>
                  </a:txBody>
                  <a:tcPr anchor="ctr">
                    <a:solidFill>
                      <a:srgbClr val="3C3C3C"/>
                    </a:solidFill>
                  </a:tcPr>
                </a:tc>
                <a:tc>
                  <a:txBody>
                    <a:bodyPr/>
                    <a:lstStyle/>
                    <a:p>
                      <a:pPr algn="ctr"/>
                      <a:r>
                        <a:rPr lang="en-US" sz="1300" dirty="0" smtClean="0"/>
                        <a:t>FGT-300D</a:t>
                      </a:r>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FGT-400D</a:t>
                      </a:r>
                    </a:p>
                  </a:txBody>
                  <a:tcPr anchor="ctr">
                    <a:solidFill>
                      <a:srgbClr val="3C3C3C"/>
                    </a:solidFill>
                  </a:tcPr>
                </a:tc>
                <a:tc>
                  <a:txBody>
                    <a:bodyPr/>
                    <a:lstStyle/>
                    <a:p>
                      <a:pPr algn="ctr"/>
                      <a:r>
                        <a:rPr lang="en-US" sz="1300" dirty="0" smtClean="0"/>
                        <a:t>FGT-500D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8 / 8 / 8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8 / 8 / 8</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16 / 16 / 16 </a:t>
                      </a:r>
                    </a:p>
                    <a:p>
                      <a:pPr algn="ctr"/>
                      <a:r>
                        <a:rPr lang="en-US" sz="1100" dirty="0" smtClean="0"/>
                        <a:t>Gbps</a:t>
                      </a:r>
                      <a:endParaRPr lang="en-US" sz="1100" dirty="0"/>
                    </a:p>
                  </a:txBody>
                  <a:tcPr anchor="ctr" horzOverflow="overflow"/>
                </a:tc>
                <a:tc>
                  <a:txBody>
                    <a:bodyPr/>
                    <a:lstStyle/>
                    <a:p>
                      <a:pPr algn="ctr"/>
                      <a:r>
                        <a:rPr lang="en-US" sz="1100" dirty="0" smtClean="0"/>
                        <a:t>16 / 16 / 16 </a:t>
                      </a:r>
                    </a:p>
                    <a:p>
                      <a:pPr algn="ctr"/>
                      <a:r>
                        <a:rPr lang="en-US" sz="1100" dirty="0" smtClean="0"/>
                        <a:t>Gbps</a:t>
                      </a:r>
                      <a:endParaRPr lang="en-US" sz="1100" dirty="0"/>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 Mil</a:t>
                      </a:r>
                    </a:p>
                  </a:txBody>
                  <a:tcPr anchor="ctr"/>
                </a:tc>
                <a:tc>
                  <a:txBody>
                    <a:bodyPr/>
                    <a:lstStyle/>
                    <a:p>
                      <a:pPr algn="ctr"/>
                      <a:r>
                        <a:rPr lang="en-US" sz="1100" dirty="0" smtClean="0">
                          <a:latin typeface="+mn-lt"/>
                          <a:cs typeface="Arial Narrow"/>
                        </a:rPr>
                        <a:t>6 Mil</a:t>
                      </a:r>
                      <a:endParaRPr lang="en-US" sz="1100" dirty="0">
                        <a:latin typeface="+mn-lt"/>
                        <a:cs typeface="Arial Narrow"/>
                      </a:endParaRPr>
                    </a:p>
                  </a:txBody>
                  <a:tcPr anchor="ctr"/>
                </a:tc>
                <a:tc>
                  <a:txBody>
                    <a:bodyPr/>
                    <a:lstStyle/>
                    <a:p>
                      <a:pPr algn="ctr"/>
                      <a:r>
                        <a:rPr lang="en-US" sz="1100" dirty="0" smtClean="0"/>
                        <a:t>5.5 Mil</a:t>
                      </a:r>
                    </a:p>
                  </a:txBody>
                  <a:tcPr anchor="ctr"/>
                </a:tc>
                <a:tc>
                  <a:txBody>
                    <a:bodyPr/>
                    <a:lstStyle/>
                    <a:p>
                      <a:pPr algn="ctr"/>
                      <a:r>
                        <a:rPr lang="en-US" sz="1100" dirty="0" smtClean="0"/>
                        <a:t>6 Mil</a:t>
                      </a:r>
                    </a:p>
                  </a:txBody>
                  <a:tcPr anchor="ctr"/>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a:t>
                      </a: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250,000</a:t>
                      </a:r>
                    </a:p>
                  </a:txBody>
                  <a:tcPr anchor="ctr"/>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4.5 Gbps</a:t>
                      </a:r>
                      <a:endParaRPr lang="en-US" sz="1100" dirty="0"/>
                    </a:p>
                  </a:txBody>
                  <a:tcPr anchor="ctr"/>
                </a:tc>
                <a:tc>
                  <a:txBody>
                    <a:bodyPr/>
                    <a:lstStyle/>
                    <a:p>
                      <a:pPr algn="ctr"/>
                      <a:r>
                        <a:rPr lang="en-US" sz="1100" dirty="0" smtClean="0">
                          <a:latin typeface="+mn-lt"/>
                          <a:cs typeface="Arial Narrow"/>
                        </a:rPr>
                        <a:t>7 Gbps</a:t>
                      </a:r>
                      <a:endParaRPr lang="en-US" sz="1100" dirty="0">
                        <a:latin typeface="+mn-lt"/>
                        <a:cs typeface="Arial Narrow"/>
                      </a:endParaRPr>
                    </a:p>
                  </a:txBody>
                  <a:tcPr anchor="ctr"/>
                </a:tc>
                <a:tc>
                  <a:txBody>
                    <a:bodyPr/>
                    <a:lstStyle/>
                    <a:p>
                      <a:pPr algn="ctr"/>
                      <a:r>
                        <a:rPr lang="en-US" sz="1100" dirty="0" smtClean="0"/>
                        <a:t>14 Gbps</a:t>
                      </a:r>
                      <a:endParaRPr lang="en-US" sz="1100" dirty="0"/>
                    </a:p>
                  </a:txBody>
                  <a:tcPr anchor="ctr"/>
                </a:tc>
                <a:tc>
                  <a:txBody>
                    <a:bodyPr/>
                    <a:lstStyle/>
                    <a:p>
                      <a:pPr algn="ctr"/>
                      <a:r>
                        <a:rPr lang="en-US" sz="1100" dirty="0" smtClean="0"/>
                        <a:t>14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t>4.7 Gbps</a:t>
                      </a:r>
                      <a:endParaRPr lang="en-US" sz="1100" dirty="0"/>
                    </a:p>
                  </a:txBody>
                  <a:tcPr anchor="ctr"/>
                </a:tc>
              </a:tr>
              <a:tr h="370840">
                <a:tc>
                  <a:txBody>
                    <a:bodyPr/>
                    <a:lstStyle/>
                    <a:p>
                      <a:r>
                        <a:rPr lang="en-US" sz="1100" b="1" dirty="0" smtClean="0">
                          <a:solidFill>
                            <a:srgbClr val="FFFFFF"/>
                          </a:solidFill>
                        </a:rPr>
                        <a:t>Antivirus </a:t>
                      </a:r>
                    </a:p>
                    <a:p>
                      <a:r>
                        <a:rPr lang="en-US" sz="1100" b="1" dirty="0" smtClean="0">
                          <a:solidFill>
                            <a:srgbClr val="FFFFFF"/>
                          </a:solidFill>
                        </a:rPr>
                        <a:t>(Proxy Based)</a:t>
                      </a:r>
                    </a:p>
                  </a:txBody>
                  <a:tcPr anchor="ctr">
                    <a:solidFill>
                      <a:srgbClr val="777777"/>
                    </a:solidFill>
                  </a:tcPr>
                </a:tc>
                <a:tc>
                  <a:txBody>
                    <a:bodyPr/>
                    <a:lstStyle/>
                    <a:p>
                      <a:pPr algn="ctr"/>
                      <a:r>
                        <a:rPr lang="de-DE" sz="1100" dirty="0" smtClean="0"/>
                        <a:t>200 Mbps</a:t>
                      </a:r>
                    </a:p>
                  </a:txBody>
                  <a:tcPr anchor="ctr"/>
                </a:tc>
                <a:tc>
                  <a:txBody>
                    <a:bodyPr/>
                    <a:lstStyle/>
                    <a:p>
                      <a:pPr algn="ctr"/>
                      <a:r>
                        <a:rPr lang="de-DE" sz="1100" dirty="0" smtClean="0">
                          <a:latin typeface="+mn-lt"/>
                          <a:cs typeface="Arial Narrow"/>
                        </a:rPr>
                        <a:t>1.4 Gbps</a:t>
                      </a:r>
                    </a:p>
                  </a:txBody>
                  <a:tcPr anchor="ctr"/>
                </a:tc>
                <a:tc>
                  <a:txBody>
                    <a:bodyPr/>
                    <a:lstStyle/>
                    <a:p>
                      <a:pPr algn="ctr"/>
                      <a:r>
                        <a:rPr lang="de-DE" sz="1100" dirty="0" smtClean="0"/>
                        <a:t>1.4 Gbps</a:t>
                      </a:r>
                    </a:p>
                  </a:txBody>
                  <a:tcPr anchor="ctr"/>
                </a:tc>
                <a:tc>
                  <a:txBody>
                    <a:bodyPr/>
                    <a:lstStyle/>
                    <a:p>
                      <a:pPr algn="ctr"/>
                      <a:r>
                        <a:rPr lang="de-DE" sz="1100" dirty="0" smtClean="0"/>
                        <a:t>1.7 Gbps</a:t>
                      </a:r>
                    </a:p>
                  </a:txBody>
                  <a:tcPr anchor="ctr"/>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6 x GE RJ45, 4</a:t>
                      </a:r>
                      <a:r>
                        <a:rPr lang="en-US" sz="1100" baseline="0" dirty="0" smtClean="0">
                          <a:solidFill>
                            <a:schemeClr val="tx1"/>
                          </a:solidFill>
                          <a:latin typeface="+mn-lt"/>
                          <a:cs typeface="Arial Narrow"/>
                        </a:rPr>
                        <a:t> x GE SFP</a:t>
                      </a:r>
                      <a:endParaRPr lang="en-US" sz="1100" dirty="0" smtClean="0">
                        <a:solidFill>
                          <a:schemeClr val="tx1"/>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16 GB</a:t>
                      </a:r>
                    </a:p>
                  </a:txBody>
                  <a:tcPr anchor="ctr"/>
                </a:tc>
                <a:tc>
                  <a:txBody>
                    <a:bodyPr/>
                    <a:lstStyle/>
                    <a:p>
                      <a:pPr algn="ctr"/>
                      <a:r>
                        <a:rPr lang="en-US" sz="1100" dirty="0" smtClean="0">
                          <a:latin typeface="+mn-lt"/>
                          <a:cs typeface="Arial Narrow"/>
                        </a:rPr>
                        <a:t>120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algn="ctr"/>
                      <a:r>
                        <a:rPr lang="en-US" sz="1100" dirty="0" smtClean="0">
                          <a:latin typeface="+mn-lt"/>
                          <a:cs typeface="Arial Narrow"/>
                        </a:rPr>
                        <a:t>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063210558"/>
      </p:ext>
    </p:extLst>
  </p:cSld>
  <p:clrMapOvr>
    <a:masterClrMapping/>
  </p:clrMapOvr>
  <p:transition xmlns:p14="http://schemas.microsoft.com/office/powerpoint/2010/mai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835768169"/>
              </p:ext>
            </p:extLst>
          </p:nvPr>
        </p:nvGraphicFramePr>
        <p:xfrm>
          <a:off x="252001" y="1260000"/>
          <a:ext cx="8640003" cy="4032258"/>
        </p:xfrm>
        <a:graphic>
          <a:graphicData uri="http://schemas.openxmlformats.org/drawingml/2006/table">
            <a:tbl>
              <a:tblPr firstRow="1" bandRow="1">
                <a:effectLst/>
                <a:tableStyleId>{073A0DAA-6AF3-43AB-8588-CEC1D06C72B9}</a:tableStyleId>
              </a:tblPr>
              <a:tblGrid>
                <a:gridCol w="2153703"/>
                <a:gridCol w="1621575"/>
                <a:gridCol w="1621575"/>
                <a:gridCol w="1621575"/>
                <a:gridCol w="1621575"/>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FG-600C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FG-600D</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FG-800C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FG-900D</a:t>
                      </a:r>
                      <a:endParaRPr lang="en-US" sz="1300" dirty="0">
                        <a:latin typeface="+mn-lt"/>
                        <a:cs typeface="Arial Narrow"/>
                      </a:endParaRP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16 / 16 /16</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latin typeface="+mn-lt"/>
                          <a:cs typeface="Arial Narrow"/>
                        </a:rPr>
                        <a:t>36 / 36 / 24 Gbps</a:t>
                      </a:r>
                    </a:p>
                  </a:txBody>
                  <a:tcPr anchor="ctr" horzOverflow="overflow"/>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latin typeface="+mn-lt"/>
                          <a:cs typeface="Arial Narrow"/>
                        </a:rPr>
                        <a:t>52 / 52 / 33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3 Mil</a:t>
                      </a:r>
                      <a:endParaRPr lang="en-US" sz="1100" dirty="0">
                        <a:latin typeface="+mn-lt"/>
                        <a:cs typeface="Arial Narrow"/>
                      </a:endParaRPr>
                    </a:p>
                  </a:txBody>
                  <a:tcPr anchor="ctr"/>
                </a:tc>
                <a:tc>
                  <a:txBody>
                    <a:bodyPr/>
                    <a:lstStyle/>
                    <a:p>
                      <a:pPr algn="ctr"/>
                      <a:r>
                        <a:rPr lang="en-US" sz="1100" dirty="0" smtClean="0">
                          <a:latin typeface="+mn-lt"/>
                          <a:cs typeface="Arial Narrow"/>
                        </a:rPr>
                        <a:t>5.5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7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70,000</a:t>
                      </a:r>
                      <a:endParaRPr lang="en-US" sz="1100" dirty="0">
                        <a:latin typeface="+mn-lt"/>
                        <a:cs typeface="Arial Narrow"/>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270,000</a:t>
                      </a:r>
                    </a:p>
                  </a:txBody>
                  <a:tcPr anchor="ctr" horzOverflow="overflow"/>
                </a:tc>
                <a:tc>
                  <a:txBody>
                    <a:bodyPr/>
                    <a:lstStyle/>
                    <a:p>
                      <a:pPr algn="ctr"/>
                      <a:r>
                        <a:rPr lang="en-US" sz="1100" dirty="0" smtClean="0">
                          <a:latin typeface="+mn-lt"/>
                          <a:cs typeface="Arial Narrow"/>
                        </a:rPr>
                        <a:t>190,000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280,000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endParaRPr lang="en-US" sz="1100" dirty="0">
                        <a:latin typeface="+mn-lt"/>
                        <a:cs typeface="Arial Narrow"/>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20</a:t>
                      </a:r>
                      <a:r>
                        <a:rPr lang="en-US" sz="1100" baseline="0" dirty="0" smtClean="0">
                          <a:latin typeface="+mn-lt"/>
                          <a:cs typeface="Arial Narrow"/>
                        </a:rPr>
                        <a:t> Gbps</a:t>
                      </a:r>
                      <a:endParaRPr lang="en-US" sz="1100" dirty="0" smtClean="0">
                        <a:latin typeface="+mn-lt"/>
                        <a:cs typeface="Arial Narrow"/>
                      </a:endParaRPr>
                    </a:p>
                  </a:txBody>
                  <a:tcPr anchor="ctr" horzOverflow="overflow"/>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a:t>
                      </a:r>
                      <a:r>
                        <a:rPr lang="en-US" sz="1100" baseline="0" dirty="0" smtClean="0">
                          <a:latin typeface="+mn-lt"/>
                          <a:cs typeface="Arial Narrow"/>
                        </a:rPr>
                        <a:t>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3 Gbps</a:t>
                      </a:r>
                      <a:endParaRPr lang="en-US" sz="1100" dirty="0">
                        <a:latin typeface="+mn-lt"/>
                        <a:cs typeface="Arial Narrow"/>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7 Gbps</a:t>
                      </a:r>
                    </a:p>
                  </a:txBody>
                  <a:tcPr anchor="ctr" horzOverflow="overflow"/>
                </a:tc>
                <a:tc>
                  <a:txBody>
                    <a:bodyPr/>
                    <a:lstStyle/>
                    <a:p>
                      <a:pPr algn="ctr"/>
                      <a:r>
                        <a:rPr lang="en-US" sz="1100" dirty="0" smtClean="0">
                          <a:latin typeface="+mn-lt"/>
                          <a:cs typeface="Arial Narrow"/>
                        </a:rPr>
                        <a:t>6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a:t>
                      </a:r>
                    </a:p>
                  </a:txBody>
                  <a:tcPr anchor="ctr">
                    <a:solidFill>
                      <a:srgbClr val="777777"/>
                    </a:solidFill>
                  </a:tcPr>
                </a:tc>
                <a:tc>
                  <a:txBody>
                    <a:bodyPr/>
                    <a:lstStyle/>
                    <a:p>
                      <a:pPr algn="ctr"/>
                      <a:r>
                        <a:rPr lang="de-DE" sz="1100" dirty="0" smtClean="0">
                          <a:latin typeface="+mn-lt"/>
                          <a:cs typeface="Arial Narrow"/>
                        </a:rPr>
                        <a:t>1.3 Gbps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3</a:t>
                      </a:r>
                      <a:r>
                        <a:rPr lang="en-US" sz="1100" baseline="0" dirty="0" smtClean="0">
                          <a:latin typeface="+mn-lt"/>
                          <a:cs typeface="Arial Narrow"/>
                        </a:rPr>
                        <a:t> </a:t>
                      </a:r>
                      <a:r>
                        <a:rPr lang="en-US" sz="1100" dirty="0" smtClean="0">
                          <a:latin typeface="+mn-lt"/>
                          <a:cs typeface="Arial Narrow"/>
                        </a:rPr>
                        <a:t>Gbps</a:t>
                      </a:r>
                    </a:p>
                  </a:txBody>
                  <a:tcPr anchor="ctr" horzOverflow="overflow"/>
                </a:tc>
                <a:tc>
                  <a:txBody>
                    <a:bodyPr/>
                    <a:lstStyle/>
                    <a:p>
                      <a:pPr algn="ctr"/>
                      <a:r>
                        <a:rPr lang="en-US" sz="1100" dirty="0" smtClean="0">
                          <a:latin typeface="+mn-lt"/>
                          <a:cs typeface="Arial Narrow"/>
                        </a:rPr>
                        <a:t>1.7 Gbps</a:t>
                      </a:r>
                    </a:p>
                  </a:txBody>
                  <a:tcPr anchor="ctr" horzOverflow="overflow"/>
                </a:tc>
                <a:tc>
                  <a:txBody>
                    <a:bodyPr/>
                    <a:lstStyle/>
                    <a:p>
                      <a:pPr algn="ctr"/>
                      <a:r>
                        <a:rPr lang="en-US" sz="1100" dirty="0" smtClean="0">
                          <a:latin typeface="+mn-lt"/>
                          <a:cs typeface="Arial Narrow"/>
                        </a:rPr>
                        <a:t>3.5 Gbps</a:t>
                      </a: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18x GE RJ45,</a:t>
                      </a:r>
                      <a:r>
                        <a:rPr lang="en-US" sz="1100" baseline="0" dirty="0" smtClean="0">
                          <a:solidFill>
                            <a:schemeClr val="tx1"/>
                          </a:solidFill>
                          <a:latin typeface="+mn-lt"/>
                          <a:cs typeface="Arial Narrow"/>
                        </a:rPr>
                        <a:t> 4 x Shared port pairs, 2 x bypass Pairs</a:t>
                      </a:r>
                      <a:endParaRPr lang="en-US" sz="1100" dirty="0" smtClean="0">
                        <a:solidFill>
                          <a:schemeClr val="tx1"/>
                        </a:solidFill>
                        <a:latin typeface="+mn-lt"/>
                        <a:cs typeface="Arial Narrow"/>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rPr>
                        <a:t>2x 10GE SPF+ </a:t>
                      </a:r>
                      <a:r>
                        <a:rPr lang="en-US" sz="1100" baseline="0" dirty="0" smtClean="0">
                          <a:solidFill>
                            <a:srgbClr val="000000"/>
                          </a:solidFill>
                        </a:rPr>
                        <a:t>, 8</a:t>
                      </a:r>
                      <a:r>
                        <a:rPr lang="en-US" sz="1100" dirty="0" smtClean="0">
                          <a:solidFill>
                            <a:srgbClr val="000000"/>
                          </a:solidFill>
                        </a:rPr>
                        <a:t>x GE SFP,</a:t>
                      </a:r>
                      <a:r>
                        <a:rPr lang="en-US" sz="1100" baseline="0" dirty="0" smtClean="0">
                          <a:solidFill>
                            <a:srgbClr val="000000"/>
                          </a:solidFill>
                        </a:rPr>
                        <a:t> </a:t>
                      </a:r>
                      <a:r>
                        <a:rPr lang="en-US" sz="1100" dirty="0" smtClean="0">
                          <a:solidFill>
                            <a:srgbClr val="000000"/>
                          </a:solidFill>
                        </a:rPr>
                        <a:t>8x GE RJ45</a:t>
                      </a:r>
                    </a:p>
                  </a:txBody>
                  <a:tcPr anchor="ctr"/>
                </a:tc>
                <a:tc>
                  <a:txBody>
                    <a:bodyPr/>
                    <a:lstStyle/>
                    <a:p>
                      <a:pPr algn="ctr"/>
                      <a:r>
                        <a:rPr lang="en-US" sz="1100" dirty="0" smtClean="0">
                          <a:solidFill>
                            <a:schemeClr val="tx1"/>
                          </a:solidFill>
                          <a:latin typeface="+mn-lt"/>
                          <a:cs typeface="Arial Narrow"/>
                        </a:rPr>
                        <a:t>2 x 10GE SFP+,14 x GE</a:t>
                      </a:r>
                      <a:r>
                        <a:rPr lang="en-US" sz="1100" baseline="0" dirty="0" smtClean="0">
                          <a:solidFill>
                            <a:schemeClr val="tx1"/>
                          </a:solidFill>
                          <a:latin typeface="+mn-lt"/>
                          <a:cs typeface="Arial Narrow"/>
                        </a:rPr>
                        <a:t> RJ45,</a:t>
                      </a:r>
                    </a:p>
                    <a:p>
                      <a:pPr algn="ctr"/>
                      <a:r>
                        <a:rPr lang="en-US" sz="1100" baseline="0" dirty="0" smtClean="0">
                          <a:solidFill>
                            <a:schemeClr val="tx1"/>
                          </a:solidFill>
                          <a:latin typeface="+mn-lt"/>
                          <a:cs typeface="Arial Narrow"/>
                        </a:rPr>
                        <a:t>8 x Shared port pairs, 2 x bypass Pairs</a:t>
                      </a:r>
                      <a:endParaRPr lang="en-US" sz="1100" dirty="0" smtClean="0">
                        <a:solidFill>
                          <a:schemeClr val="tx1"/>
                        </a:solidFill>
                        <a:latin typeface="+mn-lt"/>
                        <a:cs typeface="Arial Narrow"/>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256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118561460"/>
      </p:ext>
    </p:extLst>
  </p:cSld>
  <p:clrMapOvr>
    <a:masterClrMapping/>
  </p:clrMapOvr>
  <p:transition xmlns:p14="http://schemas.microsoft.com/office/powerpoint/2010/mai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05376486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b="1" u="none" strike="noStrike" cap="none" normalizeH="0" baseline="0" dirty="0" smtClean="0">
                          <a:ln>
                            <a:noFill/>
                          </a:ln>
                          <a:effectLst/>
                        </a:rPr>
                        <a:t>Hardware Performance</a:t>
                      </a:r>
                      <a:endParaRPr kumimoji="0" lang="en-US" sz="1600" b="1"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000000"/>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950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l-GR" sz="1000" dirty="0" smtClean="0">
                          <a:solidFill>
                            <a:srgbClr val="000000"/>
                          </a:solidFill>
                        </a:rPr>
                        <a:t>37 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300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22,000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 / 32</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a:t>
            </a:r>
            <a:r>
              <a:rPr lang="en-US" sz="1200" dirty="0" smtClean="0"/>
              <a:t>Port</a:t>
            </a:r>
          </a:p>
          <a:p>
            <a:pPr marL="343047" indent="-343047" defTabSz="914417">
              <a:spcBef>
                <a:spcPct val="20000"/>
              </a:spcBef>
              <a:buFontTx/>
              <a:buChar char="•"/>
            </a:pPr>
            <a:r>
              <a:rPr lang="en-US" sz="1200" dirty="0"/>
              <a:t>1</a:t>
            </a:r>
            <a:r>
              <a:rPr lang="en-US" sz="1200" dirty="0" smtClean="0"/>
              <a:t>x GE RJ45 </a:t>
            </a:r>
            <a:r>
              <a:rPr lang="en-US" sz="1200" dirty="0" err="1"/>
              <a:t>Mgmt</a:t>
            </a:r>
            <a:r>
              <a:rPr lang="en-US" sz="1200" dirty="0"/>
              <a:t> </a:t>
            </a:r>
            <a:r>
              <a:rPr lang="en-US" sz="1200" dirty="0" smtClean="0"/>
              <a:t>Interface </a:t>
            </a:r>
            <a:r>
              <a:rPr lang="en-US" sz="1200" dirty="0"/>
              <a:t>Port</a:t>
            </a:r>
          </a:p>
          <a:p>
            <a:pPr marL="343047" indent="-343047" defTabSz="914417">
              <a:spcBef>
                <a:spcPct val="20000"/>
              </a:spcBef>
              <a:buFontTx/>
              <a:buChar char="•"/>
            </a:pPr>
            <a:r>
              <a:rPr lang="en-US" sz="1200" dirty="0" smtClean="0"/>
              <a:t>2x GE RJ45 </a:t>
            </a:r>
            <a:r>
              <a:rPr lang="en-US" sz="1200" dirty="0"/>
              <a:t>HA Interface </a:t>
            </a:r>
            <a:r>
              <a:rPr lang="en-US" sz="1200" dirty="0" smtClean="0"/>
              <a:t>Port</a:t>
            </a:r>
            <a:endParaRPr lang="en-US" sz="1200" dirty="0"/>
          </a:p>
          <a:p>
            <a:pPr marL="343047" indent="-343047" defTabSz="914417">
              <a:spcBef>
                <a:spcPct val="20000"/>
              </a:spcBef>
              <a:buFontTx/>
              <a:buChar char="•"/>
            </a:pPr>
            <a:r>
              <a:rPr lang="en-US" sz="1200" dirty="0" smtClean="0"/>
              <a:t>14x GE RJ45 Switch Ports</a:t>
            </a:r>
          </a:p>
          <a:p>
            <a:pPr marL="343047" indent="-343047" defTabSz="914417">
              <a:spcBef>
                <a:spcPct val="20000"/>
              </a:spcBef>
              <a:buFontTx/>
              <a:buChar char="•"/>
            </a:pPr>
            <a:r>
              <a:rPr lang="en-US" sz="1200" dirty="0">
                <a:cs typeface="Arial Narrow"/>
              </a:rPr>
              <a:t>2x Shared Media interfaces </a:t>
            </a:r>
            <a:r>
              <a:rPr lang="en-US" sz="1200" dirty="0" smtClean="0">
                <a:cs typeface="Arial Narrow"/>
              </a:rPr>
              <a:t>pairs</a:t>
            </a:r>
            <a:endParaRPr lang="en-US" sz="1200" dirty="0">
              <a:cs typeface="Arial Narrow"/>
            </a:endParaRP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2" name="Picture 1"/>
          <p:cNvPicPr>
            <a:picLocks noChangeAspect="1"/>
          </p:cNvPicPr>
          <p:nvPr/>
        </p:nvPicPr>
        <p:blipFill>
          <a:blip r:embed="rId5"/>
          <a:stretch>
            <a:fillRect/>
          </a:stretch>
        </p:blipFill>
        <p:spPr>
          <a:xfrm>
            <a:off x="423320" y="1620039"/>
            <a:ext cx="5173908" cy="2060294"/>
          </a:xfrm>
          <a:prstGeom prst="rect">
            <a:avLst/>
          </a:prstGeom>
        </p:spPr>
      </p:pic>
      <p:pic>
        <p:nvPicPr>
          <p:cNvPr id="12" name="Picture 11" descr="dark_port_sharemedia.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34182" y="3203325"/>
            <a:ext cx="569690" cy="312735"/>
          </a:xfrm>
          <a:prstGeom prst="rect">
            <a:avLst/>
          </a:prstGeom>
          <a:effectLst/>
        </p:spPr>
      </p:pic>
    </p:spTree>
    <p:extLst>
      <p:ext uri="{BB962C8B-B14F-4D97-AF65-F5344CB8AC3E}">
        <p14:creationId xmlns:p14="http://schemas.microsoft.com/office/powerpoint/2010/main" val="51871032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74689808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000000"/>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950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l-GR" sz="1000" dirty="0" smtClean="0">
                          <a:solidFill>
                            <a:srgbClr val="000000"/>
                          </a:solidFill>
                        </a:rPr>
                        <a:t>37 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300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22,000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 / 32</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smtClean="0"/>
              <a:t>2x GE RJ45 </a:t>
            </a:r>
            <a:r>
              <a:rPr lang="en-US" sz="1200" dirty="0" err="1" smtClean="0"/>
              <a:t>Mgmt</a:t>
            </a:r>
            <a:r>
              <a:rPr lang="en-US" sz="1200" dirty="0" smtClean="0"/>
              <a:t>/HA Interface Ports</a:t>
            </a:r>
            <a:endParaRPr lang="en-US" sz="1200" dirty="0"/>
          </a:p>
          <a:p>
            <a:pPr marL="343047" indent="-343047" defTabSz="914417">
              <a:spcBef>
                <a:spcPct val="20000"/>
              </a:spcBef>
              <a:buFontTx/>
              <a:buChar char="•"/>
            </a:pPr>
            <a:r>
              <a:rPr lang="en-US" sz="1200" dirty="0" smtClean="0"/>
              <a:t>36x GE RJ45 Switch Ports</a:t>
            </a:r>
          </a:p>
          <a:p>
            <a:pPr marL="343047" indent="-343047" defTabSz="914417">
              <a:spcBef>
                <a:spcPct val="20000"/>
              </a:spcBef>
              <a:buFontTx/>
              <a:buChar char="•"/>
            </a:pPr>
            <a:r>
              <a:rPr lang="en-US" sz="1200" dirty="0"/>
              <a:t>2x GE SFP DMZ Interface </a:t>
            </a:r>
            <a:r>
              <a:rPr lang="en-US" sz="1200" dirty="0" smtClean="0"/>
              <a:t>Ports</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6" name="Picture 5" descr="FG-140D-LED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00" y="1828800"/>
            <a:ext cx="5011782" cy="1331123"/>
          </a:xfrm>
          <a:prstGeom prst="rect">
            <a:avLst/>
          </a:prstGeom>
        </p:spPr>
      </p:pic>
    </p:spTree>
    <p:extLst>
      <p:ext uri="{BB962C8B-B14F-4D97-AF65-F5344CB8AC3E}">
        <p14:creationId xmlns:p14="http://schemas.microsoft.com/office/powerpoint/2010/main" val="5654245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42850729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000000"/>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950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l-GR" sz="1000" dirty="0" smtClean="0">
                          <a:solidFill>
                            <a:srgbClr val="000000"/>
                          </a:solidFill>
                        </a:rPr>
                        <a:t>37 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300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22,000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 / 32</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16x GE RJ45 PoE Ports</a:t>
            </a:r>
            <a:endParaRPr lang="en-US" sz="1200" dirty="0"/>
          </a:p>
          <a:p>
            <a:pPr marL="343047" indent="-343047" defTabSz="914417">
              <a:spcBef>
                <a:spcPct val="20000"/>
              </a:spcBef>
              <a:buFontTx/>
              <a:buChar char="•"/>
            </a:pPr>
            <a:r>
              <a:rPr lang="en-US" sz="1200" dirty="0"/>
              <a:t>2x GE SFP DMZ Interface Ports</a:t>
            </a: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3" name="Picture 12" descr="FG-140D-POE-PORT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9473" y="1828801"/>
            <a:ext cx="5109328" cy="1257880"/>
          </a:xfrm>
          <a:prstGeom prst="rect">
            <a:avLst/>
          </a:prstGeom>
        </p:spPr>
      </p:pic>
      <p:pic>
        <p:nvPicPr>
          <p:cNvPr id="15"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8508"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2240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1265130"/>
            <a:ext cx="8069886" cy="4861034"/>
          </a:xfrm>
          <a:prstGeom prst="rect">
            <a:avLst/>
          </a:prstGeom>
        </p:spPr>
        <p:txBody>
          <a:bodyPr numCol="2"/>
          <a:lstStyle/>
          <a:p>
            <a:pPr>
              <a:buClr>
                <a:schemeClr val="accent6"/>
              </a:buClr>
            </a:pPr>
            <a:r>
              <a:rPr lang="en-US" dirty="0" smtClean="0"/>
              <a:t>FortiGate/FortiWiFi</a:t>
            </a:r>
          </a:p>
          <a:p>
            <a:pPr>
              <a:buClr>
                <a:schemeClr val="accent6"/>
              </a:buClr>
            </a:pPr>
            <a:r>
              <a:rPr lang="en-US" dirty="0" smtClean="0"/>
              <a:t>FortiAP</a:t>
            </a:r>
          </a:p>
          <a:p>
            <a:pPr>
              <a:buClr>
                <a:schemeClr val="accent6"/>
              </a:buClr>
            </a:pPr>
            <a:r>
              <a:rPr lang="en-US" dirty="0" smtClean="0"/>
              <a:t>FortiSwitch</a:t>
            </a:r>
          </a:p>
          <a:p>
            <a:pPr>
              <a:buClr>
                <a:schemeClr val="accent6"/>
              </a:buClr>
            </a:pPr>
            <a:r>
              <a:rPr lang="en-US" dirty="0" smtClean="0"/>
              <a:t>FortiClient</a:t>
            </a:r>
          </a:p>
          <a:p>
            <a:pPr>
              <a:buClr>
                <a:schemeClr val="accent6"/>
              </a:buClr>
            </a:pPr>
            <a:r>
              <a:rPr lang="en-US" dirty="0" smtClean="0"/>
              <a:t>FortiToken</a:t>
            </a:r>
            <a:endParaRPr lang="en-US" dirty="0"/>
          </a:p>
          <a:p>
            <a:pPr>
              <a:buClr>
                <a:schemeClr val="accent6"/>
              </a:buClr>
            </a:pPr>
            <a:r>
              <a:rPr lang="en-US" dirty="0" smtClean="0"/>
              <a:t>FortiAnalyzer</a:t>
            </a:r>
          </a:p>
          <a:p>
            <a:pPr>
              <a:buClr>
                <a:schemeClr val="accent6"/>
              </a:buClr>
            </a:pPr>
            <a:r>
              <a:rPr lang="en-US" dirty="0" smtClean="0"/>
              <a:t>FortiManager</a:t>
            </a:r>
          </a:p>
          <a:p>
            <a:pPr>
              <a:buClr>
                <a:schemeClr val="accent6"/>
              </a:buClr>
            </a:pPr>
            <a:r>
              <a:rPr lang="en-US" dirty="0" err="1" smtClean="0"/>
              <a:t>FortiMonitor</a:t>
            </a:r>
            <a:endParaRPr lang="en-US" dirty="0" smtClean="0"/>
          </a:p>
          <a:p>
            <a:pPr>
              <a:buClr>
                <a:schemeClr val="accent6"/>
              </a:buClr>
            </a:pPr>
            <a:r>
              <a:rPr lang="en-US" dirty="0" smtClean="0"/>
              <a:t>FortiAuthenticator</a:t>
            </a:r>
            <a:endParaRPr lang="en-US" dirty="0"/>
          </a:p>
          <a:p>
            <a:pPr>
              <a:buClr>
                <a:schemeClr val="accent6"/>
              </a:buClr>
            </a:pPr>
            <a:r>
              <a:rPr lang="en-US" dirty="0"/>
              <a:t>FortiDDoS</a:t>
            </a:r>
          </a:p>
          <a:p>
            <a:pPr>
              <a:buClr>
                <a:schemeClr val="accent6"/>
              </a:buClr>
            </a:pPr>
            <a:r>
              <a:rPr lang="en-US" dirty="0" smtClean="0"/>
              <a:t>FortiMail</a:t>
            </a:r>
            <a:endParaRPr lang="en-US" dirty="0"/>
          </a:p>
          <a:p>
            <a:pPr>
              <a:buClr>
                <a:schemeClr val="accent6"/>
              </a:buClr>
            </a:pPr>
            <a:r>
              <a:rPr lang="en-US" dirty="0" smtClean="0"/>
              <a:t>FortiWeb</a:t>
            </a:r>
          </a:p>
          <a:p>
            <a:pPr>
              <a:buClr>
                <a:schemeClr val="accent6"/>
              </a:buClr>
            </a:pPr>
            <a:r>
              <a:rPr lang="en-US" dirty="0"/>
              <a:t>FortiSandbox</a:t>
            </a:r>
          </a:p>
          <a:p>
            <a:pPr>
              <a:buClr>
                <a:schemeClr val="accent6"/>
              </a:buClr>
            </a:pPr>
            <a:r>
              <a:rPr lang="en-US" dirty="0" smtClean="0"/>
              <a:t>FortiDB</a:t>
            </a:r>
          </a:p>
          <a:p>
            <a:pPr>
              <a:buClr>
                <a:schemeClr val="accent6"/>
              </a:buClr>
            </a:pPr>
            <a:r>
              <a:rPr lang="en-US" dirty="0" smtClean="0"/>
              <a:t>FortiADC</a:t>
            </a:r>
            <a:endParaRPr lang="en-US" dirty="0"/>
          </a:p>
          <a:p>
            <a:pPr>
              <a:buClr>
                <a:schemeClr val="accent6"/>
              </a:buClr>
            </a:pPr>
            <a:r>
              <a:rPr lang="en-US" dirty="0" smtClean="0"/>
              <a:t>FortiWAN</a:t>
            </a:r>
            <a:endParaRPr lang="en-US" dirty="0"/>
          </a:p>
          <a:p>
            <a:pPr>
              <a:buClr>
                <a:schemeClr val="accent6"/>
              </a:buClr>
            </a:pPr>
            <a:r>
              <a:rPr lang="en-US" dirty="0"/>
              <a:t>FortiCache</a:t>
            </a:r>
          </a:p>
          <a:p>
            <a:pPr>
              <a:buClr>
                <a:schemeClr val="accent6"/>
              </a:buClr>
            </a:pPr>
            <a:r>
              <a:rPr lang="en-US" dirty="0" smtClean="0"/>
              <a:t>FortiRecorder &amp; FortiCamera</a:t>
            </a:r>
          </a:p>
          <a:p>
            <a:pPr>
              <a:buClr>
                <a:schemeClr val="accent6"/>
              </a:buClr>
            </a:pPr>
            <a:r>
              <a:rPr lang="en-US" dirty="0"/>
              <a:t>FortiBridge</a:t>
            </a:r>
          </a:p>
          <a:p>
            <a:pPr>
              <a:buClr>
                <a:schemeClr val="accent6"/>
              </a:buClr>
            </a:pPr>
            <a:r>
              <a:rPr lang="en-US" dirty="0" smtClean="0"/>
              <a:t>FortiTap</a:t>
            </a:r>
          </a:p>
          <a:p>
            <a:pPr>
              <a:buClr>
                <a:schemeClr val="accent6"/>
              </a:buClr>
            </a:pPr>
            <a:r>
              <a:rPr lang="en-US" dirty="0" smtClean="0"/>
              <a:t>FortiTester</a:t>
            </a:r>
          </a:p>
          <a:p>
            <a:pPr marL="0" indent="0">
              <a:buNone/>
            </a:pPr>
            <a:endParaRPr lang="en-US" dirty="0" smtClean="0"/>
          </a:p>
        </p:txBody>
      </p:sp>
    </p:spTree>
    <p:extLst>
      <p:ext uri="{BB962C8B-B14F-4D97-AF65-F5344CB8AC3E}">
        <p14:creationId xmlns:p14="http://schemas.microsoft.com/office/powerpoint/2010/main" val="148635959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98023794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000000"/>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950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l-GR" sz="1000" dirty="0" smtClean="0">
                          <a:solidFill>
                            <a:srgbClr val="000000"/>
                          </a:solidFill>
                        </a:rPr>
                        <a:t>37 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300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22,000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 / 32</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 GE RJ45 PoE Ports</a:t>
            </a:r>
            <a:endParaRPr lang="en-US" sz="1200" dirty="0"/>
          </a:p>
          <a:p>
            <a:pPr marL="343047" indent="-343047" defTabSz="914417">
              <a:spcBef>
                <a:spcPct val="20000"/>
              </a:spcBef>
              <a:buFontTx/>
              <a:buChar char="•"/>
            </a:pPr>
            <a:r>
              <a:rPr lang="en-US" sz="1200" dirty="0"/>
              <a:t>2x GE SFP DMZ Interface </a:t>
            </a:r>
            <a:r>
              <a:rPr lang="en-US" sz="1200" dirty="0" smtClean="0"/>
              <a:t>Ports</a:t>
            </a:r>
          </a:p>
          <a:p>
            <a:pPr marL="343047" indent="-343047" defTabSz="914417">
              <a:spcBef>
                <a:spcPct val="20000"/>
              </a:spcBef>
              <a:buFontTx/>
              <a:buChar char="•"/>
            </a:pPr>
            <a:r>
              <a:rPr lang="en-US" sz="1200" dirty="0" smtClean="0"/>
              <a:t>1x T1 Interface</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5" name="Picture 46" descr="dark_port_output-po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FG-140D-POE-T1-LEDS-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 y="1752600"/>
            <a:ext cx="5029200" cy="1467914"/>
          </a:xfrm>
          <a:prstGeom prst="rect">
            <a:avLst/>
          </a:prstGeom>
        </p:spPr>
      </p:pic>
      <p:pic>
        <p:nvPicPr>
          <p:cNvPr id="14" name="Picture 1" descr="dark_port_t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43600" y="3527880"/>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717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35091246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000000"/>
                          </a:solidFill>
                          <a:effectLst/>
                        </a:rPr>
                        <a:t>2000 / 1000 / 180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950 Mbps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l-GR" sz="1000" dirty="0" smtClean="0">
                          <a:solidFill>
                            <a:srgbClr val="000000"/>
                          </a:solidFill>
                        </a:rPr>
                        <a:t>3</a:t>
                      </a:r>
                      <a:r>
                        <a:rPr lang="en-US" sz="1000" dirty="0" smtClean="0">
                          <a:solidFill>
                            <a:srgbClr val="000000"/>
                          </a:solidFill>
                        </a:rPr>
                        <a:t>4</a:t>
                      </a:r>
                      <a:r>
                        <a:rPr lang="el-GR" sz="1000" dirty="0" smtClean="0">
                          <a:solidFill>
                            <a:srgbClr val="000000"/>
                          </a:solidFill>
                        </a:rPr>
                        <a:t> 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300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22,000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 / 32</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Interfaces</a:t>
            </a:r>
            <a:endParaRPr lang="en-US" sz="1200" dirty="0"/>
          </a:p>
          <a:p>
            <a:pPr marL="343047" indent="-343047" defTabSz="914417">
              <a:spcBef>
                <a:spcPct val="20000"/>
              </a:spcBef>
              <a:buFontTx/>
              <a:buChar char="•"/>
            </a:pPr>
            <a:r>
              <a:rPr lang="en-US" sz="1200" dirty="0"/>
              <a:t>4</a:t>
            </a:r>
            <a:r>
              <a:rPr lang="en-US" sz="1200" dirty="0" smtClean="0"/>
              <a:t>x </a:t>
            </a:r>
            <a:r>
              <a:rPr lang="en-US" sz="1200" dirty="0"/>
              <a:t>F</a:t>
            </a:r>
            <a:r>
              <a:rPr lang="en-US" sz="1200" dirty="0" smtClean="0"/>
              <a:t>E </a:t>
            </a:r>
            <a:r>
              <a:rPr lang="en-US" sz="1200" dirty="0"/>
              <a:t>Copper </a:t>
            </a:r>
            <a:r>
              <a:rPr lang="en-US" sz="1200" dirty="0" smtClean="0"/>
              <a:t>Interfaces</a:t>
            </a:r>
          </a:p>
          <a:p>
            <a:pPr marL="343047" indent="-343047" defTabSz="914417">
              <a:spcBef>
                <a:spcPct val="20000"/>
              </a:spcBef>
              <a:buFontTx/>
              <a:buChar char="•"/>
            </a:pPr>
            <a:r>
              <a:rPr lang="en-US" sz="1200" dirty="0"/>
              <a:t>4</a:t>
            </a:r>
            <a:r>
              <a:rPr lang="en-US" sz="1200" dirty="0" smtClean="0"/>
              <a:t>x 100Base-FX Interface (SC)</a:t>
            </a:r>
            <a:endParaRPr lang="en-US" sz="1200" dirty="0"/>
          </a:p>
          <a:p>
            <a:pPr defTabSz="914417">
              <a:spcBef>
                <a:spcPct val="20000"/>
              </a:spcBef>
            </a:pPr>
            <a:endParaRPr lang="en-US" sz="1200" dirty="0"/>
          </a:p>
        </p:txBody>
      </p:sp>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49" y="2323471"/>
            <a:ext cx="4644759" cy="1306783"/>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1229953"/>
            <a:ext cx="4621240" cy="1300165"/>
          </a:xfrm>
          <a:prstGeom prst="rect">
            <a:avLst/>
          </a:prstGeom>
        </p:spPr>
      </p:pic>
      <p:pic>
        <p:nvPicPr>
          <p:cNvPr id="13" name="Picture 12"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5419" y="3188749"/>
            <a:ext cx="569690" cy="312735"/>
          </a:xfrm>
          <a:prstGeom prst="rect">
            <a:avLst/>
          </a:prstGeom>
          <a:effectLst/>
        </p:spPr>
      </p:pic>
    </p:spTree>
    <p:extLst>
      <p:ext uri="{BB962C8B-B14F-4D97-AF65-F5344CB8AC3E}">
        <p14:creationId xmlns:p14="http://schemas.microsoft.com/office/powerpoint/2010/main" val="29322363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87700499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 / 3 / 3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1.7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2 </a:t>
                      </a:r>
                      <a:r>
                        <a:rPr lang="el-GR" sz="1000" kern="1200" dirty="0" smtClean="0">
                          <a:solidFill>
                            <a:srgbClr val="000000"/>
                          </a:solidFill>
                          <a:effectLst/>
                        </a:rPr>
                        <a:t>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3.2 M</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77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baseline="0" dirty="0" smtClean="0">
                          <a:solidFill>
                            <a:srgbClr val="000000"/>
                          </a:solidFill>
                          <a:latin typeface="+mn-lt"/>
                        </a:rPr>
                        <a:t>128 /</a:t>
                      </a:r>
                      <a:r>
                        <a:rPr lang="en-US" sz="1000" b="0" i="0" dirty="0" smtClean="0">
                          <a:solidFill>
                            <a:srgbClr val="000000"/>
                          </a:solidFill>
                          <a:latin typeface="+mn-lt"/>
                        </a:rPr>
                        <a:t> 64</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2057400"/>
            <a:ext cx="4885066" cy="1219200"/>
          </a:xfrm>
          <a:prstGeom prst="rect">
            <a:avLst/>
          </a:prstGeom>
        </p:spPr>
      </p:pic>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19691029"/>
      </p:ext>
    </p:extLst>
  </p:cSld>
  <p:clrMapOvr>
    <a:masterClrMapping/>
  </p:clrMapOvr>
  <p:transition xmlns:p14="http://schemas.microsoft.com/office/powerpoint/2010/mai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84922455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 / 3 / 3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1.7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2 </a:t>
                      </a:r>
                      <a:r>
                        <a:rPr lang="el-GR" sz="1000" kern="1200" dirty="0" smtClean="0">
                          <a:solidFill>
                            <a:srgbClr val="000000"/>
                          </a:solidFill>
                          <a:effectLst/>
                        </a:rPr>
                        <a:t>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3.2 M</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77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baseline="0" dirty="0" smtClean="0">
                          <a:solidFill>
                            <a:srgbClr val="000000"/>
                          </a:solidFill>
                          <a:latin typeface="+mn-lt"/>
                        </a:rPr>
                        <a:t>128 /</a:t>
                      </a:r>
                      <a:r>
                        <a:rPr lang="en-US" sz="1000" b="0" i="0" dirty="0" smtClean="0">
                          <a:solidFill>
                            <a:srgbClr val="000000"/>
                          </a:solidFill>
                          <a:latin typeface="+mn-lt"/>
                        </a:rPr>
                        <a:t> 64</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a:t>8</a:t>
            </a:r>
            <a:r>
              <a:rPr lang="en-US" sz="1200" dirty="0" smtClean="0"/>
              <a:t>x GE RJ45 Switch Ports</a:t>
            </a:r>
            <a:endParaRPr lang="en-US" sz="1200" dirty="0"/>
          </a:p>
          <a:p>
            <a:pPr marL="343047" indent="-343047" defTabSz="914417">
              <a:spcBef>
                <a:spcPct val="20000"/>
              </a:spcBef>
              <a:buFontTx/>
              <a:buChar char="•"/>
            </a:pPr>
            <a:r>
              <a:rPr lang="en-US" sz="1200" dirty="0" smtClean="0"/>
              <a:t>8x GE RJ45 PoE Ports</a:t>
            </a:r>
          </a:p>
          <a:p>
            <a:pPr marL="343047" indent="-343047" defTabSz="914417">
              <a:spcBef>
                <a:spcPct val="20000"/>
              </a:spcBef>
              <a:buFontTx/>
              <a:buChar char="•"/>
            </a:pPr>
            <a:r>
              <a:rPr lang="en-US" sz="1200" dirty="0" smtClean="0"/>
              <a:t>2x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16" name="Picture 15" descr="FG-200D-POE-Fro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400" y="1905000"/>
            <a:ext cx="5187391" cy="469087"/>
          </a:xfrm>
          <a:prstGeom prst="rect">
            <a:avLst/>
          </a:prstGeom>
        </p:spPr>
      </p:pic>
      <p:pic>
        <p:nvPicPr>
          <p:cNvPr id="17" name="Picture 16" descr="FG-200D-POE-Bac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33400" y="2626359"/>
            <a:ext cx="5184648" cy="521208"/>
          </a:xfrm>
          <a:prstGeom prst="rect">
            <a:avLst/>
          </a:prstGeom>
        </p:spPr>
      </p:pic>
      <p:pic>
        <p:nvPicPr>
          <p:cNvPr id="24"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54432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9530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4419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4102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466558" y="620027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3356403317"/>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057400"/>
            <a:ext cx="4916926" cy="1227151"/>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44155559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 / 4 / 4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2.1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6 </a:t>
                      </a:r>
                      <a:r>
                        <a:rPr lang="el-GR" sz="1000" kern="1200" dirty="0" smtClean="0">
                          <a:solidFill>
                            <a:srgbClr val="000000"/>
                          </a:solidFill>
                          <a:effectLst/>
                        </a:rPr>
                        <a:t>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600</a:t>
                      </a:r>
                      <a:r>
                        <a:rPr lang="en-US" sz="1000" b="0" i="0" baseline="0" dirty="0" smtClean="0">
                          <a:solidFill>
                            <a:srgbClr val="000000"/>
                          </a:solidFill>
                          <a:latin typeface="+mn-lt"/>
                        </a:rPr>
                        <a:t> </a:t>
                      </a:r>
                      <a:r>
                        <a:rPr lang="en-US" sz="1000" b="0" i="0" dirty="0" smtClean="0">
                          <a:solidFill>
                            <a:srgbClr val="000000"/>
                          </a:solidFill>
                          <a:latin typeface="+mn-lt"/>
                        </a:rPr>
                        <a:t>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3.2 M</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77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baseline="0" dirty="0" smtClean="0">
                          <a:solidFill>
                            <a:srgbClr val="000000"/>
                          </a:solidFill>
                          <a:latin typeface="+mn-lt"/>
                        </a:rPr>
                        <a:t>128 /</a:t>
                      </a:r>
                      <a:r>
                        <a:rPr lang="en-US" sz="1000" b="0" i="0" dirty="0" smtClean="0">
                          <a:solidFill>
                            <a:srgbClr val="000000"/>
                          </a:solidFill>
                          <a:latin typeface="+mn-lt"/>
                        </a:rPr>
                        <a:t> 64</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smtClean="0"/>
              <a:t>40x </a:t>
            </a:r>
            <a:r>
              <a:rPr lang="en-US" sz="1200" dirty="0" smtClean="0"/>
              <a:t>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93441104"/>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40286321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 / 4 / 4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2.1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6 </a:t>
                      </a:r>
                      <a:r>
                        <a:rPr lang="el-GR" sz="1000" kern="1200" dirty="0" smtClean="0">
                          <a:solidFill>
                            <a:srgbClr val="000000"/>
                          </a:solidFill>
                          <a:effectLst/>
                        </a:rPr>
                        <a:t>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600</a:t>
                      </a:r>
                      <a:r>
                        <a:rPr lang="en-US" sz="1000" b="0" i="0" baseline="0" dirty="0" smtClean="0">
                          <a:solidFill>
                            <a:srgbClr val="000000"/>
                          </a:solidFill>
                          <a:latin typeface="+mn-lt"/>
                        </a:rPr>
                        <a:t> </a:t>
                      </a:r>
                      <a:r>
                        <a:rPr lang="en-US" sz="1000" b="0" i="0" dirty="0" smtClean="0">
                          <a:solidFill>
                            <a:srgbClr val="000000"/>
                          </a:solidFill>
                          <a:latin typeface="+mn-lt"/>
                        </a:rPr>
                        <a:t>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3.2 M</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77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baseline="0" dirty="0" smtClean="0">
                          <a:solidFill>
                            <a:srgbClr val="000000"/>
                          </a:solidFill>
                          <a:latin typeface="+mn-lt"/>
                        </a:rPr>
                        <a:t>128 /</a:t>
                      </a:r>
                      <a:r>
                        <a:rPr lang="en-US" sz="1000" b="0" i="0" dirty="0" smtClean="0">
                          <a:solidFill>
                            <a:srgbClr val="000000"/>
                          </a:solidFill>
                          <a:latin typeface="+mn-lt"/>
                        </a:rPr>
                        <a:t> 64</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p>
          <a:p>
            <a:pPr marL="343047" indent="-343047" defTabSz="914417">
              <a:spcBef>
                <a:spcPct val="20000"/>
              </a:spcBef>
              <a:buFontTx/>
              <a:buChar char="•"/>
            </a:pPr>
            <a:r>
              <a:rPr lang="en-US" sz="1200" dirty="0" smtClean="0"/>
              <a:t>24x </a:t>
            </a:r>
            <a:r>
              <a:rPr lang="en-US" sz="1200" dirty="0"/>
              <a:t>GE RJ45 </a:t>
            </a:r>
            <a:r>
              <a:rPr lang="en-US" sz="1200" dirty="0" smtClean="0"/>
              <a:t>PoE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2" name="Picture 1" descr="g4.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81000" y="1981200"/>
            <a:ext cx="5187391" cy="469087"/>
          </a:xfrm>
          <a:prstGeom prst="rect">
            <a:avLst/>
          </a:prstGeom>
        </p:spPr>
      </p:pic>
      <p:pic>
        <p:nvPicPr>
          <p:cNvPr id="4" name="Picture 3" descr="g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000" y="2667000"/>
            <a:ext cx="5187391" cy="521208"/>
          </a:xfrm>
          <a:prstGeom prst="rect">
            <a:avLst/>
          </a:prstGeom>
        </p:spPr>
      </p:pic>
      <p:pic>
        <p:nvPicPr>
          <p:cNvPr id="13"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13"/>
          <p:cNvSpPr/>
          <p:nvPr/>
        </p:nvSpPr>
        <p:spPr bwMode="auto">
          <a:xfrm>
            <a:off x="140208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5" name="Oval 14"/>
          <p:cNvSpPr/>
          <p:nvPr/>
        </p:nvSpPr>
        <p:spPr bwMode="auto">
          <a:xfrm>
            <a:off x="4038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2514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52578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5" name="TextBox 24"/>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957233809"/>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0875457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 / 4 / 4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2.1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2 </a:t>
                      </a:r>
                      <a:r>
                        <a:rPr lang="el-GR" sz="1000" kern="1200" dirty="0" smtClean="0">
                          <a:solidFill>
                            <a:srgbClr val="000000"/>
                          </a:solidFill>
                          <a:effectLst/>
                        </a:rPr>
                        <a:t>μs</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600 Mbps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3.2 M</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77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baseline="0" dirty="0" smtClean="0">
                          <a:solidFill>
                            <a:srgbClr val="000000"/>
                          </a:solidFill>
                          <a:latin typeface="+mn-lt"/>
                        </a:rPr>
                        <a:t>128 /</a:t>
                      </a:r>
                      <a:r>
                        <a:rPr lang="en-US" sz="1000" b="0" i="0" dirty="0" smtClean="0">
                          <a:solidFill>
                            <a:srgbClr val="000000"/>
                          </a:solidFill>
                          <a:latin typeface="+mn-lt"/>
                        </a:rPr>
                        <a:t> 64</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2 x </a:t>
            </a:r>
            <a:r>
              <a:rPr lang="fr-FR" sz="1200" dirty="0" smtClean="0"/>
              <a:t>GE RJ45 </a:t>
            </a:r>
            <a:r>
              <a:rPr lang="fr-FR" sz="1200" dirty="0"/>
              <a:t>WAN Interfaces </a:t>
            </a:r>
          </a:p>
          <a:p>
            <a:pPr marL="343047" indent="-343047" defTabSz="914417">
              <a:spcBef>
                <a:spcPct val="20000"/>
              </a:spcBef>
              <a:buFontTx/>
              <a:buChar char="•"/>
            </a:pPr>
            <a:r>
              <a:rPr lang="fr-FR" sz="1200" dirty="0" smtClean="0"/>
              <a:t>52 </a:t>
            </a:r>
            <a:r>
              <a:rPr lang="fr-FR" sz="1200" dirty="0"/>
              <a:t>x GE </a:t>
            </a:r>
            <a:r>
              <a:rPr lang="fr-FR" sz="1200" dirty="0" smtClean="0"/>
              <a:t>RJ45 </a:t>
            </a:r>
            <a:r>
              <a:rPr lang="fr-FR" sz="1200" dirty="0"/>
              <a:t>LAN Interfaces </a:t>
            </a:r>
          </a:p>
          <a:p>
            <a:pPr marL="343047" indent="-343047" defTabSz="914417">
              <a:spcBef>
                <a:spcPct val="20000"/>
              </a:spcBef>
              <a:buFontTx/>
              <a:buChar char="•"/>
            </a:pPr>
            <a:r>
              <a:rPr lang="fr-FR" sz="1200" dirty="0" smtClean="0"/>
              <a:t>32 </a:t>
            </a:r>
            <a:r>
              <a:rPr lang="fr-FR" sz="1200" dirty="0"/>
              <a:t>x GE </a:t>
            </a:r>
            <a:r>
              <a:rPr lang="fr-FR" sz="1200" dirty="0" smtClean="0"/>
              <a:t>RJ45 </a:t>
            </a:r>
            <a:r>
              <a:rPr lang="fr-FR" sz="1200" dirty="0"/>
              <a:t>PoE LAN Interfaces </a:t>
            </a:r>
          </a:p>
          <a:p>
            <a:pPr marL="343047" indent="-343047" defTabSz="914417">
              <a:spcBef>
                <a:spcPct val="20000"/>
              </a:spcBef>
              <a:buFontTx/>
              <a:buChar char="•"/>
            </a:pPr>
            <a:r>
              <a:rPr lang="fr-FR" sz="1200" dirty="0" smtClean="0"/>
              <a:t>4 </a:t>
            </a:r>
            <a:r>
              <a:rPr lang="fr-FR" sz="1200" dirty="0"/>
              <a:t>x </a:t>
            </a:r>
            <a:r>
              <a:rPr lang="fr-FR" sz="1200" dirty="0" smtClean="0"/>
              <a:t>GE </a:t>
            </a:r>
            <a:r>
              <a:rPr lang="fr-FR" sz="1200" dirty="0"/>
              <a:t>SFP DMZ Interfaces </a:t>
            </a:r>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10" name="Picture 9"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1220" y="3061368"/>
            <a:ext cx="580664" cy="324623"/>
          </a:xfrm>
          <a:prstGeom prst="rect">
            <a:avLst/>
          </a:prstGeom>
          <a:effectLst/>
        </p:spPr>
      </p:pic>
      <p:pic>
        <p:nvPicPr>
          <p:cNvPr id="2" name="Picture 1" descr="FG-280D.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000" y="1371600"/>
            <a:ext cx="4583162" cy="2247178"/>
          </a:xfrm>
          <a:prstGeom prst="rect">
            <a:avLst/>
          </a:prstGeom>
        </p:spPr>
      </p:pic>
      <p:pic>
        <p:nvPicPr>
          <p:cNvPr id="13" name="Picture 12"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4974" y="3056189"/>
            <a:ext cx="569690" cy="312735"/>
          </a:xfrm>
          <a:prstGeom prst="rect">
            <a:avLst/>
          </a:prstGeom>
          <a:effectLst/>
        </p:spPr>
      </p:pic>
      <p:pic>
        <p:nvPicPr>
          <p:cNvPr id="14" name="Picture 13"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
        <p:nvSpPr>
          <p:cNvPr id="12" name="TextBox 11"/>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06537191"/>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Management Ports</a:t>
            </a:r>
          </a:p>
          <a:p>
            <a:pPr marL="343047" indent="-343047" defTabSz="914417">
              <a:spcBef>
                <a:spcPct val="20000"/>
              </a:spcBef>
              <a:buFontTx/>
              <a:buChar char="•"/>
            </a:pPr>
            <a:r>
              <a:rPr lang="en-US" sz="1200" dirty="0" smtClean="0"/>
              <a:t>4x GE RJ45 Ports</a:t>
            </a:r>
            <a:endParaRPr lang="en-US" sz="1200" dirty="0"/>
          </a:p>
          <a:p>
            <a:pPr marL="343047" indent="-343047" defTabSz="914417">
              <a:spcBef>
                <a:spcPct val="20000"/>
              </a:spcBef>
              <a:buFontTx/>
              <a:buChar char="•"/>
            </a:pPr>
            <a:r>
              <a:rPr lang="en-US" sz="1200" dirty="0"/>
              <a:t>4</a:t>
            </a:r>
            <a:r>
              <a:rPr lang="en-US" sz="1200" dirty="0" smtClean="0"/>
              <a:t>x GE SFP Slots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361270010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8/8/8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2.8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1.4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6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200,000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512</a:t>
                      </a:r>
                      <a:r>
                        <a:rPr lang="en-US" sz="1000" b="0" i="0" baseline="0" dirty="0" smtClean="0">
                          <a:solidFill>
                            <a:srgbClr val="000000"/>
                          </a:solidFill>
                          <a:latin typeface="+mn-lt"/>
                        </a:rPr>
                        <a:t> / </a:t>
                      </a:r>
                      <a:r>
                        <a:rPr lang="en-US" sz="1000" b="0" i="0" dirty="0" smtClean="0">
                          <a:solidFill>
                            <a:srgbClr val="000000"/>
                          </a:solidFill>
                          <a:latin typeface="+mn-lt"/>
                        </a:rPr>
                        <a:t>256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 ( System/VDOM)</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7 Gbps </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350 Mbps </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20" name="Picture 19"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79848"/>
            <a:ext cx="580664" cy="324623"/>
          </a:xfrm>
          <a:prstGeom prst="rect">
            <a:avLst/>
          </a:prstGeom>
          <a:effectLst/>
        </p:spPr>
      </p:pic>
      <p:pic>
        <p:nvPicPr>
          <p:cNvPr id="21" name="Picture 20"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5" name="Picture 14"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6" name="Picture 15"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5" name="Picture 4"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88640"/>
            <a:ext cx="548640" cy="301664"/>
          </a:xfrm>
          <a:prstGeom prst="rect">
            <a:avLst/>
          </a:prstGeom>
        </p:spPr>
      </p:pic>
      <p:pic>
        <p:nvPicPr>
          <p:cNvPr id="17" name="Picture 16" descr="3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78465" cy="1594896"/>
          </a:xfrm>
          <a:prstGeom prst="rect">
            <a:avLst/>
          </a:prstGeom>
        </p:spPr>
      </p:pic>
      <p:sp>
        <p:nvSpPr>
          <p:cNvPr id="18" name="Oval 17"/>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48487382"/>
      </p:ext>
    </p:extLst>
  </p:cSld>
  <p:clrMapOvr>
    <a:masterClrMapping/>
  </p:clrMapOvr>
  <p:transition xmlns:p14="http://schemas.microsoft.com/office/powerpoint/2010/mai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Slots</a:t>
            </a:r>
          </a:p>
          <a:p>
            <a:pPr marL="343047" indent="-343047" defTabSz="914417">
              <a:spcBef>
                <a:spcPct val="20000"/>
              </a:spcBef>
              <a:buFontTx/>
              <a:buChar char="•"/>
            </a:pPr>
            <a:r>
              <a:rPr lang="en-US" sz="1200" dirty="0"/>
              <a:t>8x GE RJ45 Ports</a:t>
            </a:r>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0732334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16/16/16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1.4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200,000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512 / 256</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14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20" name="Picture 19"/>
          <p:cNvPicPr>
            <a:picLocks noChangeAspect="1"/>
          </p:cNvPicPr>
          <p:nvPr/>
        </p:nvPicPr>
        <p:blipFill>
          <a:blip r:embed="rId2"/>
          <a:stretch>
            <a:fillRect/>
          </a:stretch>
        </p:blipFill>
        <p:spPr>
          <a:xfrm>
            <a:off x="2670793" y="188495"/>
            <a:ext cx="533400" cy="533400"/>
          </a:xfrm>
          <a:prstGeom prst="rect">
            <a:avLst/>
          </a:prstGeom>
        </p:spPr>
      </p:pic>
      <p:sp>
        <p:nvSpPr>
          <p:cNvPr id="56" name="Oval 55"/>
          <p:cNvSpPr/>
          <p:nvPr/>
        </p:nvSpPr>
        <p:spPr bwMode="auto">
          <a:xfrm>
            <a:off x="5886262" y="196596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1939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8" name="Oval 57"/>
          <p:cNvSpPr/>
          <p:nvPr/>
        </p:nvSpPr>
        <p:spPr bwMode="auto">
          <a:xfrm>
            <a:off x="5886262" y="24207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 name="Picture 1" descr="FG-400D.png"/>
          <p:cNvPicPr>
            <a:picLocks noChangeAspect="1"/>
          </p:cNvPicPr>
          <p:nvPr/>
        </p:nvPicPr>
        <p:blipFill rotWithShape="1">
          <a:blip r:embed="rId3">
            <a:extLst>
              <a:ext uri="{28A0092B-C50C-407E-A947-70E740481C1C}">
                <a14:useLocalDpi xmlns:a14="http://schemas.microsoft.com/office/drawing/2010/main" val="0"/>
              </a:ext>
            </a:extLst>
          </a:blip>
          <a:srcRect b="36817"/>
          <a:stretch/>
        </p:blipFill>
        <p:spPr>
          <a:xfrm>
            <a:off x="684483" y="1990345"/>
            <a:ext cx="4626000" cy="1264453"/>
          </a:xfrm>
          <a:prstGeom prst="rect">
            <a:avLst/>
          </a:prstGeom>
        </p:spPr>
      </p:pic>
      <p:sp>
        <p:nvSpPr>
          <p:cNvPr id="25" name="Oval 24"/>
          <p:cNvSpPr/>
          <p:nvPr/>
        </p:nvSpPr>
        <p:spPr bwMode="auto">
          <a:xfrm>
            <a:off x="2810937"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0997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354688"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28" name="Picture 27"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985872" y="3016902"/>
            <a:ext cx="580664" cy="324623"/>
          </a:xfrm>
          <a:prstGeom prst="rect">
            <a:avLst/>
          </a:prstGeom>
          <a:effectLst/>
        </p:spPr>
      </p:pic>
      <p:pic>
        <p:nvPicPr>
          <p:cNvPr id="29" name="Picture 28"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69777" y="3019771"/>
            <a:ext cx="569690" cy="312735"/>
          </a:xfrm>
          <a:prstGeom prst="rect">
            <a:avLst/>
          </a:prstGeom>
          <a:effectLst/>
        </p:spPr>
      </p:pic>
      <p:pic>
        <p:nvPicPr>
          <p:cNvPr id="32" name="Picture 31"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49155" y="2992120"/>
            <a:ext cx="673935" cy="346569"/>
          </a:xfrm>
          <a:prstGeom prst="rect">
            <a:avLst/>
          </a:prstGeom>
          <a:effectLst/>
        </p:spPr>
      </p:pic>
      <p:pic>
        <p:nvPicPr>
          <p:cNvPr id="33" name="Picture 32" descr="dark_FortiASICS_NP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spTree>
    <p:extLst>
      <p:ext uri="{BB962C8B-B14F-4D97-AF65-F5344CB8AC3E}">
        <p14:creationId xmlns:p14="http://schemas.microsoft.com/office/powerpoint/2010/main" val="24975512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a:t>
            </a:r>
            <a:r>
              <a:rPr lang="en-US" sz="1200" dirty="0" smtClean="0"/>
              <a:t>Slots</a:t>
            </a:r>
          </a:p>
          <a:p>
            <a:pPr marL="343047" indent="-343047" defTabSz="914417">
              <a:spcBef>
                <a:spcPct val="20000"/>
              </a:spcBef>
              <a:buFontTx/>
              <a:buChar char="•"/>
            </a:pPr>
            <a:r>
              <a:rPr lang="en-US" sz="1200" dirty="0" smtClean="0"/>
              <a:t>8x </a:t>
            </a:r>
            <a:r>
              <a:rPr lang="en-US" sz="1200" dirty="0"/>
              <a:t>GE RJ45 </a:t>
            </a:r>
            <a:r>
              <a:rPr lang="en-US" sz="1200" dirty="0" smtClean="0"/>
              <a:t>Ports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88700655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16/16/16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4.7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000000"/>
                          </a:solidFill>
                          <a:latin typeface="+mn-lt"/>
                        </a:rPr>
                        <a:t>1.7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6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 / 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250,000</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512</a:t>
                      </a:r>
                      <a:r>
                        <a:rPr lang="en-US" sz="1000" b="0" i="0" baseline="0" dirty="0" smtClean="0">
                          <a:solidFill>
                            <a:srgbClr val="000000"/>
                          </a:solidFill>
                          <a:latin typeface="+mn-lt"/>
                        </a:rPr>
                        <a:t> / </a:t>
                      </a:r>
                      <a:r>
                        <a:rPr lang="en-US" sz="1000" b="0" i="0" dirty="0" smtClean="0">
                          <a:solidFill>
                            <a:srgbClr val="000000"/>
                          </a:solidFill>
                          <a:latin typeface="+mn-lt"/>
                        </a:rPr>
                        <a:t>256</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 ( System/VDOM)</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14 Gbps </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10,000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000000"/>
                          </a:solidFill>
                          <a:effectLst/>
                          <a:latin typeface="+mn-lt"/>
                          <a:ea typeface="MS PGothic" pitchFamily="34" charset="-128"/>
                          <a:cs typeface="MS PGothic" pitchFamily="34" charset="-128"/>
                        </a:rPr>
                        <a:t>400 Mbps </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500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15" name="Picture 14"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26310"/>
            <a:ext cx="580664" cy="324623"/>
          </a:xfrm>
          <a:prstGeom prst="rect">
            <a:avLst/>
          </a:prstGeom>
          <a:effectLst/>
        </p:spPr>
      </p:pic>
      <p:pic>
        <p:nvPicPr>
          <p:cNvPr id="16" name="Picture 15"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29179"/>
            <a:ext cx="569690" cy="312735"/>
          </a:xfrm>
          <a:prstGeom prst="rect">
            <a:avLst/>
          </a:prstGeom>
          <a:effectLst/>
        </p:spPr>
      </p:pic>
      <p:pic>
        <p:nvPicPr>
          <p:cNvPr id="17" name="Picture 16"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387231"/>
            <a:ext cx="673935" cy="346569"/>
          </a:xfrm>
          <a:prstGeom prst="rect">
            <a:avLst/>
          </a:prstGeom>
          <a:effectLst/>
        </p:spPr>
      </p:pic>
      <p:pic>
        <p:nvPicPr>
          <p:cNvPr id="18" name="Picture 17"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pic>
        <p:nvPicPr>
          <p:cNvPr id="22" name="Picture 21"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35102"/>
            <a:ext cx="548640" cy="301664"/>
          </a:xfrm>
          <a:prstGeom prst="rect">
            <a:avLst/>
          </a:prstGeom>
        </p:spPr>
      </p:pic>
      <p:pic>
        <p:nvPicPr>
          <p:cNvPr id="5" name="Picture 4" descr="5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92655" cy="1599184"/>
          </a:xfrm>
          <a:prstGeom prst="rect">
            <a:avLst/>
          </a:prstGeom>
        </p:spPr>
      </p:pic>
      <p:sp>
        <p:nvSpPr>
          <p:cNvPr id="24" name="Oval 23"/>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02463830"/>
      </p:ext>
    </p:extLst>
  </p:cSld>
  <p:clrMapOvr>
    <a:masterClrMapping/>
  </p:clrMapOvr>
  <p:transition xmlns:p14="http://schemas.microsoft.com/office/powerpoint/2010/mai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76" y="2872240"/>
            <a:ext cx="729142" cy="729142"/>
          </a:xfrm>
          <a:prstGeom prst="rect">
            <a:avLst/>
          </a:prstGeom>
        </p:spPr>
      </p:pic>
    </p:spTree>
    <p:extLst>
      <p:ext uri="{BB962C8B-B14F-4D97-AF65-F5344CB8AC3E}">
        <p14:creationId xmlns:p14="http://schemas.microsoft.com/office/powerpoint/2010/main" val="10880977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6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328" y="1694505"/>
            <a:ext cx="4626000" cy="473350"/>
          </a:xfrm>
          <a:prstGeom prst="rect">
            <a:avLst/>
          </a:prstGeom>
        </p:spPr>
      </p:pic>
      <p:pic>
        <p:nvPicPr>
          <p:cNvPr id="4" name="Picture 3" descr="FG-600D+Ba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329" y="2708236"/>
            <a:ext cx="4626000" cy="473350"/>
          </a:xfrm>
          <a:prstGeom prst="rect">
            <a:avLst/>
          </a:prstGeom>
        </p:spPr>
      </p:pic>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8x GE SFP Slots</a:t>
            </a:r>
          </a:p>
          <a:p>
            <a:pPr marL="343047" indent="-343047" defTabSz="914417">
              <a:spcBef>
                <a:spcPts val="888"/>
              </a:spcBef>
              <a:buFontTx/>
              <a:buChar char="•"/>
            </a:pPr>
            <a:r>
              <a:rPr lang="en-US" sz="1200" dirty="0"/>
              <a:t>8</a:t>
            </a:r>
            <a:r>
              <a:rPr lang="en-US" sz="1200" dirty="0" smtClean="0"/>
              <a:t>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4771028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36/36/24Gbps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7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a:t>
                      </a:r>
                      <a:r>
                        <a:rPr lang="en-US" sz="1000" b="0" i="0" baseline="0" dirty="0" smtClean="0">
                          <a:solidFill>
                            <a:srgbClr val="000000"/>
                          </a:solidFill>
                          <a:latin typeface="+mn-lt"/>
                        </a:rPr>
                        <a:t> </a:t>
                      </a:r>
                      <a:r>
                        <a:rPr lang="en-US" sz="1000" b="0" i="0" dirty="0" smtClean="0">
                          <a:solidFill>
                            <a:srgbClr val="000000"/>
                          </a:solidFill>
                          <a:latin typeface="+mn-lt"/>
                        </a:rPr>
                        <a:t>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270,000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1024 / 512</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20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20" name="Picture 19"/>
          <p:cNvPicPr>
            <a:picLocks noChangeAspect="1"/>
          </p:cNvPicPr>
          <p:nvPr/>
        </p:nvPicPr>
        <p:blipFill>
          <a:blip r:embed="rId4"/>
          <a:stretch>
            <a:fillRect/>
          </a:stretch>
        </p:blipFill>
        <p:spPr>
          <a:xfrm>
            <a:off x="2680200" y="188495"/>
            <a:ext cx="533400" cy="533400"/>
          </a:xfrm>
          <a:prstGeom prst="rect">
            <a:avLst/>
          </a:prstGeom>
        </p:spPr>
      </p:pic>
      <p:sp>
        <p:nvSpPr>
          <p:cNvPr id="48" name="Oval 47"/>
          <p:cNvSpPr/>
          <p:nvPr/>
        </p:nvSpPr>
        <p:spPr bwMode="auto">
          <a:xfrm>
            <a:off x="2808328" y="21171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9" name="Oval 48"/>
          <p:cNvSpPr/>
          <p:nvPr/>
        </p:nvSpPr>
        <p:spPr bwMode="auto">
          <a:xfrm>
            <a:off x="3296467" y="212095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0" name="Oval 49"/>
          <p:cNvSpPr/>
          <p:nvPr/>
        </p:nvSpPr>
        <p:spPr bwMode="auto">
          <a:xfrm>
            <a:off x="4148147" y="2117521"/>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1" name="Oval 50"/>
          <p:cNvSpPr/>
          <p:nvPr/>
        </p:nvSpPr>
        <p:spPr bwMode="auto">
          <a:xfrm>
            <a:off x="4892888" y="211787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56" name="Oval 55"/>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8" name="Oval 57"/>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9" name="Oval 58"/>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6" name="Picture 25"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297614" y="3058063"/>
            <a:ext cx="580664" cy="324623"/>
          </a:xfrm>
          <a:prstGeom prst="rect">
            <a:avLst/>
          </a:prstGeom>
          <a:effectLst/>
        </p:spPr>
      </p:pic>
      <p:pic>
        <p:nvPicPr>
          <p:cNvPr id="27" name="Picture 26" descr="dark_1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1519" y="3064007"/>
            <a:ext cx="569690" cy="312735"/>
          </a:xfrm>
          <a:prstGeom prst="rect">
            <a:avLst/>
          </a:prstGeom>
          <a:effectLst/>
        </p:spPr>
      </p:pic>
      <p:pic>
        <p:nvPicPr>
          <p:cNvPr id="28" name="Picture 27" descr="dark_FortiASICS_CP8.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44509" y="3480191"/>
            <a:ext cx="673935" cy="346569"/>
          </a:xfrm>
          <a:prstGeom prst="rect">
            <a:avLst/>
          </a:prstGeom>
          <a:effectLst/>
        </p:spPr>
      </p:pic>
      <p:pic>
        <p:nvPicPr>
          <p:cNvPr id="29" name="Picture 28" descr="dark_FortiASICS_NP6.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47653" y="3046650"/>
            <a:ext cx="672954" cy="347449"/>
          </a:xfrm>
          <a:prstGeom prst="rect">
            <a:avLst/>
          </a:prstGeom>
        </p:spPr>
      </p:pic>
      <p:pic>
        <p:nvPicPr>
          <p:cNvPr id="32" name="Picture 31" descr="dark_Storage_12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475" y="3497766"/>
            <a:ext cx="566379" cy="311418"/>
          </a:xfrm>
          <a:prstGeom prst="rect">
            <a:avLst/>
          </a:prstGeom>
        </p:spPr>
      </p:pic>
      <p:pic>
        <p:nvPicPr>
          <p:cNvPr id="6" name="Picture 5" descr="dark_port_10G.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63879" y="3496875"/>
            <a:ext cx="569622" cy="313200"/>
          </a:xfrm>
          <a:prstGeom prst="rect">
            <a:avLst/>
          </a:prstGeom>
        </p:spPr>
      </p:pic>
    </p:spTree>
    <p:extLst>
      <p:ext uri="{BB962C8B-B14F-4D97-AF65-F5344CB8AC3E}">
        <p14:creationId xmlns:p14="http://schemas.microsoft.com/office/powerpoint/2010/main" val="321750802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sp>
        <p:nvSpPr>
          <p:cNvPr id="7" name="Rectangle 47"/>
          <p:cNvSpPr>
            <a:spLocks noChangeArrowheads="1"/>
          </p:cNvSpPr>
          <p:nvPr/>
        </p:nvSpPr>
        <p:spPr bwMode="auto">
          <a:xfrm>
            <a:off x="5867400" y="1158056"/>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smtClean="0">
                <a:latin typeface="+mn-lt"/>
                <a:cs typeface="Arial Narrow"/>
              </a:rPr>
              <a:t>8x Shared Media interface pairs</a:t>
            </a:r>
          </a:p>
          <a:p>
            <a:pPr marL="343047" indent="-343047" defTabSz="914417">
              <a:spcBef>
                <a:spcPct val="20000"/>
              </a:spcBef>
              <a:buFontTx/>
              <a:buChar char="•"/>
            </a:pPr>
            <a:r>
              <a:rPr lang="en-US" sz="1200" dirty="0" smtClean="0">
                <a:latin typeface="+mn-lt"/>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62863821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latin typeface="+mn-lt"/>
                          <a:cs typeface="Arial Narrow"/>
                        </a:rPr>
                        <a:t>Firewall </a:t>
                      </a:r>
                      <a:r>
                        <a:rPr kumimoji="0" lang="en-US" sz="1000" b="1" u="none" strike="noStrike" cap="none" normalizeH="0" baseline="0" dirty="0" smtClean="0">
                          <a:ln>
                            <a:noFill/>
                          </a:ln>
                          <a:solidFill>
                            <a:srgbClr val="000000"/>
                          </a:solidFill>
                          <a:effectLst/>
                          <a:latin typeface="+mn-lt"/>
                          <a:cs typeface="Arial Narrow"/>
                        </a:rPr>
                        <a:t>Throughput (1518/512/64)</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latin typeface="+mn-lt"/>
                          <a:cs typeface="Arial Narrow"/>
                        </a:rPr>
                        <a:t>20/20/20 Gbps</a:t>
                      </a:r>
                      <a:endParaRPr kumimoji="0" lang="en-US" sz="1000" b="0" i="0" u="none" strike="noStrike" cap="none" normalizeH="0" baseline="0" dirty="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IPS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6 Gbps</a:t>
                      </a:r>
                      <a:endParaRPr lang="en-US" sz="1000" b="0" i="0" dirty="0">
                        <a:solidFill>
                          <a:srgbClr val="000000"/>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latin typeface="+mn-lt"/>
                          <a:cs typeface="Arial Narrow"/>
                        </a:rPr>
                        <a:t>Firewall Latency</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dirty="0" smtClean="0">
                          <a:solidFill>
                            <a:srgbClr val="000000"/>
                          </a:solidFill>
                          <a:latin typeface="+mn-lt"/>
                          <a:cs typeface="Arial Narrow"/>
                        </a:rPr>
                        <a:t>6 </a:t>
                      </a:r>
                      <a:r>
                        <a:rPr lang="el-GR" sz="1000" kern="1200" dirty="0" smtClean="0">
                          <a:solidFill>
                            <a:srgbClr val="000000"/>
                          </a:solidFill>
                          <a:effectLst/>
                          <a:latin typeface="+mn-lt"/>
                          <a:cs typeface="Arial Narrow"/>
                        </a:rPr>
                        <a:t>μs </a:t>
                      </a:r>
                      <a:endParaRPr lang="en-US" sz="1000" b="0" i="0" dirty="0">
                        <a:solidFill>
                          <a:srgbClr val="000000"/>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1.7</a:t>
                      </a:r>
                      <a:r>
                        <a:rPr lang="en-US" sz="1000" b="0" i="0" baseline="0" dirty="0" smtClean="0">
                          <a:solidFill>
                            <a:srgbClr val="000000"/>
                          </a:solidFill>
                          <a:latin typeface="+mn-lt"/>
                          <a:cs typeface="Arial Narrow"/>
                        </a:rPr>
                        <a:t> </a:t>
                      </a:r>
                      <a:r>
                        <a:rPr lang="en-US" sz="1000" b="0" i="0" dirty="0" smtClean="0">
                          <a:solidFill>
                            <a:srgbClr val="000000"/>
                          </a:solidFill>
                          <a:latin typeface="+mn-lt"/>
                          <a:cs typeface="Arial Narrow"/>
                        </a:rPr>
                        <a:t>Gbps</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Concurrent Sessions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latin typeface="+mn-lt"/>
                          <a:cs typeface="Arial Narrow"/>
                        </a:rPr>
                        <a:t>7 Mil</a:t>
                      </a:r>
                      <a:endParaRPr kumimoji="0" lang="en-US" sz="1000" b="0"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Virtual Domains (Default / Max)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10/10</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New Sessions/Sec</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latin typeface="+mn-lt"/>
                          <a:cs typeface="Arial Narrow"/>
                        </a:rPr>
                        <a:t>190,000</a:t>
                      </a:r>
                      <a:endParaRPr kumimoji="0" lang="en-US" sz="1000" b="0"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1024 / 512</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Firewall Policies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10,000</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Max Number of FortiTokens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1,000</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IPSec VPN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Client-to-Gateway IPSec VPN Tunnels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50,000</a:t>
                      </a:r>
                      <a:endParaRPr lang="en-US" sz="1000" b="0" i="0" dirty="0">
                        <a:solidFill>
                          <a:srgbClr val="000000"/>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SSL-VPN Throughput </a:t>
                      </a:r>
                      <a:endParaRPr lang="en-US" sz="1000" b="1"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Concurrent SSL-VPN Users (Recommended Max)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10,000</a:t>
                      </a:r>
                      <a:endParaRPr lang="en-US" sz="1000" b="0" i="0" dirty="0">
                        <a:solidFill>
                          <a:srgbClr val="000000"/>
                        </a:solidFill>
                        <a:latin typeface="+mn-lt"/>
                        <a:cs typeface="Arial Narrow"/>
                      </a:endParaRPr>
                    </a:p>
                  </a:txBody>
                  <a:tcPr marL="61703" marR="61703" marT="34706" marB="34706" anchor="ctr" horzOverflow="overflow"/>
                </a:tc>
              </a:tr>
            </a:tbl>
          </a:graphicData>
        </a:graphic>
      </p:graphicFrame>
      <p:grpSp>
        <p:nvGrpSpPr>
          <p:cNvPr id="6" name="Group 5"/>
          <p:cNvGrpSpPr/>
          <p:nvPr/>
        </p:nvGrpSpPr>
        <p:grpSpPr>
          <a:xfrm>
            <a:off x="449543" y="1499973"/>
            <a:ext cx="5054637" cy="1860193"/>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grpSp>
        <p:nvGrpSpPr>
          <p:cNvPr id="2" name="Group 1"/>
          <p:cNvGrpSpPr/>
          <p:nvPr/>
        </p:nvGrpSpPr>
        <p:grpSpPr>
          <a:xfrm>
            <a:off x="5918200" y="3063875"/>
            <a:ext cx="2026920" cy="754222"/>
            <a:chOff x="5918200" y="3063875"/>
            <a:chExt cx="2026920" cy="754222"/>
          </a:xfrm>
        </p:grpSpPr>
        <p:pic>
          <p:nvPicPr>
            <p:cNvPr id="28" name="Picture 27" descr="dark_DualPowerSupplyOptio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4299" y="3085476"/>
              <a:ext cx="580664" cy="324623"/>
            </a:xfrm>
            <a:prstGeom prst="rect">
              <a:avLst/>
            </a:prstGeom>
            <a:effectLst/>
          </p:spPr>
        </p:pic>
        <p:pic>
          <p:nvPicPr>
            <p:cNvPr id="26" name="Picture 25"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8" name="Picture 17"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23" name="Picture 22" descr="dark_port_bypas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8115" y="3505200"/>
              <a:ext cx="569690" cy="312735"/>
            </a:xfrm>
            <a:prstGeom prst="rect">
              <a:avLst/>
            </a:prstGeom>
            <a:effectLst/>
          </p:spPr>
        </p:pic>
        <p:pic>
          <p:nvPicPr>
            <p:cNvPr id="24" name="Picture 23" descr="dark_port_sharemedia.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75430" y="3505200"/>
              <a:ext cx="569690" cy="312735"/>
            </a:xfrm>
            <a:prstGeom prst="rect">
              <a:avLst/>
            </a:prstGeom>
            <a:effectLst/>
          </p:spPr>
        </p:pic>
        <p:pic>
          <p:nvPicPr>
            <p:cNvPr id="27" name="Picture 26" descr="dark_FortiASICS_CP8.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grpSp>
      <p:pic>
        <p:nvPicPr>
          <p:cNvPr id="16" name="Picture 15" descr="dark_DualDCSupplyOptio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01000" y="3088104"/>
            <a:ext cx="580664" cy="324623"/>
          </a:xfrm>
          <a:prstGeom prst="rect">
            <a:avLst/>
          </a:prstGeom>
          <a:effectLst/>
        </p:spPr>
      </p:pic>
      <p:pic>
        <p:nvPicPr>
          <p:cNvPr id="4" name="Picture 3" descr="dark_Storage_60gb.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12848" y="3516191"/>
            <a:ext cx="558498" cy="307084"/>
          </a:xfrm>
          <a:prstGeom prst="rect">
            <a:avLst/>
          </a:prstGeom>
        </p:spPr>
      </p:pic>
    </p:spTree>
    <p:extLst>
      <p:ext uri="{BB962C8B-B14F-4D97-AF65-F5344CB8AC3E}">
        <p14:creationId xmlns:p14="http://schemas.microsoft.com/office/powerpoint/2010/main" val="4250998502"/>
      </p:ext>
    </p:extLst>
  </p:cSld>
  <p:clrMapOvr>
    <a:masterClrMapping/>
  </p:clrMapOvr>
  <p:transition xmlns:p14="http://schemas.microsoft.com/office/powerpoint/2010/mai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0540807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52/52/33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3.5</a:t>
                      </a:r>
                      <a:r>
                        <a:rPr lang="en-US" sz="1000" b="0" i="0" baseline="0" dirty="0" smtClean="0">
                          <a:solidFill>
                            <a:srgbClr val="000000"/>
                          </a:solidFill>
                          <a:latin typeface="+mn-lt"/>
                        </a:rPr>
                        <a:t> </a:t>
                      </a:r>
                      <a:r>
                        <a:rPr lang="en-US" sz="1000" b="0" i="0" dirty="0" smtClean="0">
                          <a:solidFill>
                            <a:srgbClr val="000000"/>
                          </a:solidFill>
                          <a:latin typeface="+mn-lt"/>
                        </a:rPr>
                        <a:t>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11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10/10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280,000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1024 / 512</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3.6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10,000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30" name="Oval 29"/>
          <p:cNvSpPr/>
          <p:nvPr/>
        </p:nvSpPr>
        <p:spPr bwMode="auto">
          <a:xfrm>
            <a:off x="1153469"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20" name="Picture 19"/>
          <p:cNvPicPr>
            <a:picLocks noChangeAspect="1"/>
          </p:cNvPicPr>
          <p:nvPr/>
        </p:nvPicPr>
        <p:blipFill>
          <a:blip r:embed="rId2"/>
          <a:stretch>
            <a:fillRect/>
          </a:stretch>
        </p:blipFill>
        <p:spPr>
          <a:xfrm>
            <a:off x="2680200" y="188495"/>
            <a:ext cx="533400" cy="533400"/>
          </a:xfrm>
          <a:prstGeom prst="rect">
            <a:avLst/>
          </a:prstGeom>
        </p:spPr>
      </p:pic>
      <p:pic>
        <p:nvPicPr>
          <p:cNvPr id="3" name="Picture 2" descr="fg-900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399" y="1802888"/>
            <a:ext cx="4626563" cy="1304039"/>
          </a:xfrm>
          <a:prstGeom prst="rect">
            <a:avLst/>
          </a:prstGeom>
        </p:spPr>
      </p:pic>
      <p:sp>
        <p:nvSpPr>
          <p:cNvPr id="48" name="Oval 47"/>
          <p:cNvSpPr/>
          <p:nvPr/>
        </p:nvSpPr>
        <p:spPr bwMode="auto">
          <a:xfrm>
            <a:off x="1743367" y="220256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9" name="Oval 48"/>
          <p:cNvSpPr/>
          <p:nvPr/>
        </p:nvSpPr>
        <p:spPr bwMode="auto">
          <a:xfrm>
            <a:off x="2208726" y="147173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0" name="Oval 49"/>
          <p:cNvSpPr/>
          <p:nvPr/>
        </p:nvSpPr>
        <p:spPr bwMode="auto">
          <a:xfrm>
            <a:off x="2883862" y="237378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1" name="Oval 50"/>
          <p:cNvSpPr/>
          <p:nvPr/>
        </p:nvSpPr>
        <p:spPr bwMode="auto">
          <a:xfrm>
            <a:off x="3548873" y="195842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56" name="Oval 55"/>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8" name="Oval 57"/>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9" name="Oval 58"/>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60" name="Straight Connector 59"/>
          <p:cNvCxnSpPr/>
          <p:nvPr/>
        </p:nvCxnSpPr>
        <p:spPr bwMode="auto">
          <a:xfrm>
            <a:off x="2303768" y="1800358"/>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0" y="2333021"/>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69020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79387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214847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7" y="2162435"/>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5" name="Picture 4" descr="fg-900d.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2597" y="3011875"/>
            <a:ext cx="2529961" cy="741679"/>
          </a:xfrm>
          <a:prstGeom prst="rect">
            <a:avLst/>
          </a:prstGeom>
        </p:spPr>
      </p:pic>
    </p:spTree>
    <p:extLst>
      <p:ext uri="{BB962C8B-B14F-4D97-AF65-F5344CB8AC3E}">
        <p14:creationId xmlns:p14="http://schemas.microsoft.com/office/powerpoint/2010/main" val="35680469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a:extLst>
              <a:ext uri="{28A0092B-C50C-407E-A947-70E740481C1C}">
                <a14:useLocalDpi xmlns:a14="http://schemas.microsoft.com/office/drawing/2010/main" val="0"/>
              </a:ext>
            </a:extLst>
          </a:blip>
          <a:srcRect l="10539" t="14916" r="11438" b="16892"/>
          <a:stretch/>
        </p:blipFill>
        <p:spPr>
          <a:xfrm>
            <a:off x="2368177" y="5422468"/>
            <a:ext cx="1949823" cy="890181"/>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20562" y="4702053"/>
            <a:ext cx="2239323" cy="1308036"/>
          </a:xfrm>
          <a:prstGeom prst="rect">
            <a:avLst/>
          </a:prstGeom>
        </p:spPr>
      </p:pic>
      <p:sp>
        <p:nvSpPr>
          <p:cNvPr id="28" name="Rectangle 27"/>
          <p:cNvSpPr/>
          <p:nvPr/>
        </p:nvSpPr>
        <p:spPr>
          <a:xfrm>
            <a:off x="692193" y="5133927"/>
            <a:ext cx="1690184" cy="307777"/>
          </a:xfrm>
          <a:prstGeom prst="rect">
            <a:avLst/>
          </a:prstGeom>
        </p:spPr>
        <p:txBody>
          <a:bodyPr wrap="square">
            <a:spAutoFit/>
          </a:bodyPr>
          <a:lstStyle/>
          <a:p>
            <a:r>
              <a:rPr lang="en-US" sz="1400" b="1" dirty="0" smtClean="0">
                <a:latin typeface="+mn-lt"/>
                <a:ea typeface="Helvetica 55 Roman" charset="0"/>
                <a:cs typeface="Arial Narrow"/>
              </a:rPr>
              <a:t>FG-3700D</a:t>
            </a:r>
            <a:endParaRPr lang="en-US" sz="1400" b="1" dirty="0">
              <a:latin typeface="+mn-lt"/>
              <a:cs typeface="Arial Narrow"/>
            </a:endParaRPr>
          </a:p>
        </p:txBody>
      </p:sp>
      <p:pic>
        <p:nvPicPr>
          <p:cNvPr id="29" name="Picture 28"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2503" y="5221327"/>
            <a:ext cx="213020" cy="151969"/>
          </a:xfrm>
          <a:prstGeom prst="rect">
            <a:avLst/>
          </a:prstGeom>
        </p:spPr>
      </p:pic>
      <p:pic>
        <p:nvPicPr>
          <p:cNvPr id="34" name="Picture 33"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974" y="3330572"/>
            <a:ext cx="213020" cy="151969"/>
          </a:xfrm>
          <a:prstGeom prst="rect">
            <a:avLst/>
          </a:prstGeom>
        </p:spPr>
      </p:pic>
      <p:sp>
        <p:nvSpPr>
          <p:cNvPr id="35" name="Rectangle 34"/>
          <p:cNvSpPr/>
          <p:nvPr/>
        </p:nvSpPr>
        <p:spPr>
          <a:xfrm>
            <a:off x="694883" y="3245601"/>
            <a:ext cx="1173513" cy="307777"/>
          </a:xfrm>
          <a:prstGeom prst="rect">
            <a:avLst/>
          </a:prstGeom>
        </p:spPr>
        <p:txBody>
          <a:bodyPr wrap="square">
            <a:spAutoFit/>
          </a:bodyPr>
          <a:lstStyle/>
          <a:p>
            <a:r>
              <a:rPr lang="en-US" sz="1400" b="1" dirty="0" smtClean="0">
                <a:latin typeface="+mn-lt"/>
                <a:ea typeface="Helvetica 55 Roman" charset="0"/>
                <a:cs typeface="Arial Narrow"/>
              </a:rPr>
              <a:t>FGT-1500D</a:t>
            </a:r>
            <a:endParaRPr lang="en-US" sz="1400" b="1" dirty="0">
              <a:latin typeface="+mn-lt"/>
              <a:cs typeface="Arial Narrow"/>
            </a:endParaRPr>
          </a:p>
        </p:txBody>
      </p:sp>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 Center </a:t>
            </a:r>
            <a:r>
              <a:rPr lang="en-US" sz="2000" b="1" dirty="0" smtClean="0">
                <a:solidFill>
                  <a:schemeClr val="bg1"/>
                </a:solidFill>
                <a:cs typeface="Arial Narrow"/>
              </a:rPr>
              <a:t>Firewall / Large Enterprise NGFW </a:t>
            </a:r>
            <a:r>
              <a:rPr lang="en-US" sz="2000" b="1" dirty="0">
                <a:solidFill>
                  <a:schemeClr val="bg1"/>
                </a:solidFill>
                <a:cs typeface="Arial Narrow"/>
              </a:rPr>
              <a:t>with </a:t>
            </a:r>
            <a:r>
              <a:rPr lang="en-US" sz="2000" b="1" dirty="0" smtClean="0">
                <a:solidFill>
                  <a:schemeClr val="bg1"/>
                </a:solidFill>
                <a:cs typeface="Arial Narrow"/>
              </a:rPr>
              <a:t>High Speed Interfaces </a:t>
            </a:r>
            <a:endParaRPr lang="en-US" sz="2000" b="1" dirty="0">
              <a:solidFill>
                <a:schemeClr val="bg1"/>
              </a:solidFill>
              <a:cs typeface="Arial Narrow"/>
            </a:endParaRPr>
          </a:p>
        </p:txBody>
      </p:sp>
      <p:pic>
        <p:nvPicPr>
          <p:cNvPr id="38" name="Picture 3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33" name="Picture 32" descr="FG-1500D-Ft-top (1).jpg"/>
          <p:cNvPicPr>
            <a:picLocks noChangeAspect="1"/>
          </p:cNvPicPr>
          <p:nvPr/>
        </p:nvPicPr>
        <p:blipFill rotWithShape="1">
          <a:blip r:embed="rId6" cstate="print">
            <a:extLst>
              <a:ext uri="{28A0092B-C50C-407E-A947-70E740481C1C}">
                <a14:useLocalDpi xmlns:a14="http://schemas.microsoft.com/office/drawing/2010/main"/>
              </a:ext>
            </a:extLst>
          </a:blip>
          <a:srcRect l="5238"/>
          <a:stretch/>
        </p:blipFill>
        <p:spPr>
          <a:xfrm>
            <a:off x="2319511" y="3143807"/>
            <a:ext cx="2021826" cy="602664"/>
          </a:xfrm>
          <a:prstGeom prst="rect">
            <a:avLst/>
          </a:prstGeom>
        </p:spPr>
      </p:pic>
      <p:sp>
        <p:nvSpPr>
          <p:cNvPr id="39" name="Rectangle 38"/>
          <p:cNvSpPr/>
          <p:nvPr/>
        </p:nvSpPr>
        <p:spPr>
          <a:xfrm>
            <a:off x="699664" y="2908300"/>
            <a:ext cx="1173513" cy="307777"/>
          </a:xfrm>
          <a:prstGeom prst="rect">
            <a:avLst/>
          </a:prstGeom>
        </p:spPr>
        <p:txBody>
          <a:bodyPr wrap="square">
            <a:spAutoFit/>
          </a:bodyPr>
          <a:lstStyle/>
          <a:p>
            <a:r>
              <a:rPr lang="en-US" sz="1400" b="1" dirty="0" smtClean="0">
                <a:latin typeface="+mn-lt"/>
                <a:ea typeface="Helvetica 55 Roman" charset="0"/>
                <a:cs typeface="Arial Narrow"/>
              </a:rPr>
              <a:t>FGT-1200D</a:t>
            </a:r>
            <a:endParaRPr lang="en-US" sz="1400" b="1" dirty="0">
              <a:latin typeface="+mn-lt"/>
              <a:cs typeface="Arial Narrow"/>
            </a:endParaRPr>
          </a:p>
        </p:txBody>
      </p:sp>
      <p:sp>
        <p:nvSpPr>
          <p:cNvPr id="40" name="Rectangle 39"/>
          <p:cNvSpPr/>
          <p:nvPr/>
        </p:nvSpPr>
        <p:spPr>
          <a:xfrm>
            <a:off x="708000" y="2548981"/>
            <a:ext cx="1173513" cy="307777"/>
          </a:xfrm>
          <a:prstGeom prst="rect">
            <a:avLst/>
          </a:prstGeom>
        </p:spPr>
        <p:txBody>
          <a:bodyPr wrap="square">
            <a:spAutoFit/>
          </a:bodyPr>
          <a:lstStyle/>
          <a:p>
            <a:r>
              <a:rPr lang="en-US" sz="1400" b="1" dirty="0" smtClean="0">
                <a:latin typeface="+mn-lt"/>
                <a:ea typeface="Helvetica 55 Roman" charset="0"/>
                <a:cs typeface="Arial Narrow"/>
              </a:rPr>
              <a:t>FGT-1000D</a:t>
            </a:r>
            <a:endParaRPr lang="en-US" sz="1400" b="1" dirty="0">
              <a:latin typeface="+mn-lt"/>
              <a:cs typeface="Arial Narrow"/>
            </a:endParaRPr>
          </a:p>
        </p:txBody>
      </p:sp>
      <p:pic>
        <p:nvPicPr>
          <p:cNvPr id="41" name="Picture 40"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974" y="2999621"/>
            <a:ext cx="213020" cy="151969"/>
          </a:xfrm>
          <a:prstGeom prst="rect">
            <a:avLst/>
          </a:prstGeom>
        </p:spPr>
      </p:pic>
      <p:pic>
        <p:nvPicPr>
          <p:cNvPr id="42" name="Picture 41"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974" y="2640302"/>
            <a:ext cx="213020" cy="151969"/>
          </a:xfrm>
          <a:prstGeom prst="rect">
            <a:avLst/>
          </a:prstGeom>
        </p:spPr>
      </p:pic>
      <p:pic>
        <p:nvPicPr>
          <p:cNvPr id="10" name="Picture 9" descr="FortiGate3200D_FrontTop_small-2.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2352059" y="4220331"/>
            <a:ext cx="2001452" cy="783443"/>
          </a:xfrm>
          <a:prstGeom prst="rect">
            <a:avLst/>
          </a:prstGeom>
        </p:spPr>
      </p:pic>
      <p:sp>
        <p:nvSpPr>
          <p:cNvPr id="43" name="Rectangle 42"/>
          <p:cNvSpPr/>
          <p:nvPr/>
        </p:nvSpPr>
        <p:spPr>
          <a:xfrm>
            <a:off x="729546" y="3813155"/>
            <a:ext cx="1690184" cy="1043875"/>
          </a:xfrm>
          <a:prstGeom prst="rect">
            <a:avLst/>
          </a:prstGeom>
        </p:spPr>
        <p:txBody>
          <a:bodyPr wrap="square">
            <a:spAutoFit/>
          </a:bodyPr>
          <a:lstStyle/>
          <a:p>
            <a:pPr>
              <a:lnSpc>
                <a:spcPct val="150000"/>
              </a:lnSpc>
            </a:pPr>
            <a:r>
              <a:rPr lang="en-US" sz="1400" b="1" dirty="0" smtClean="0">
                <a:latin typeface="+mn-lt"/>
                <a:ea typeface="Helvetica 55 Roman" charset="0"/>
                <a:cs typeface="Arial Narrow"/>
              </a:rPr>
              <a:t>FG-3000D</a:t>
            </a:r>
          </a:p>
          <a:p>
            <a:pPr>
              <a:lnSpc>
                <a:spcPct val="150000"/>
              </a:lnSpc>
            </a:pPr>
            <a:r>
              <a:rPr lang="en-US" sz="1400" b="1" dirty="0" smtClean="0">
                <a:ea typeface="Helvetica 55 Roman" charset="0"/>
                <a:cs typeface="Arial Narrow"/>
              </a:rPr>
              <a:t>FG-3100D</a:t>
            </a:r>
            <a:endParaRPr lang="en-US" sz="1400" b="1" dirty="0">
              <a:ea typeface="Helvetica 55 Roman" charset="0"/>
              <a:cs typeface="Arial Narrow"/>
            </a:endParaRPr>
          </a:p>
          <a:p>
            <a:pPr>
              <a:lnSpc>
                <a:spcPct val="150000"/>
              </a:lnSpc>
            </a:pPr>
            <a:r>
              <a:rPr lang="en-US" sz="1400" b="1" dirty="0" smtClean="0">
                <a:latin typeface="+mn-lt"/>
                <a:ea typeface="Helvetica 55 Roman" charset="0"/>
                <a:cs typeface="Arial Narrow"/>
              </a:rPr>
              <a:t>FG-3200D</a:t>
            </a:r>
          </a:p>
        </p:txBody>
      </p:sp>
      <p:pic>
        <p:nvPicPr>
          <p:cNvPr id="44" name="Picture 43"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974" y="3989961"/>
            <a:ext cx="213020" cy="151969"/>
          </a:xfrm>
          <a:prstGeom prst="rect">
            <a:avLst/>
          </a:prstGeom>
        </p:spPr>
      </p:pic>
      <p:graphicFrame>
        <p:nvGraphicFramePr>
          <p:cNvPr id="23" name="Table 22"/>
          <p:cNvGraphicFramePr>
            <a:graphicFrameLocks noGrp="1"/>
          </p:cNvGraphicFramePr>
          <p:nvPr>
            <p:extLst>
              <p:ext uri="{D42A27DB-BD31-4B8C-83A1-F6EECF244321}">
                <p14:modId xmlns:p14="http://schemas.microsoft.com/office/powerpoint/2010/main" val="1720887942"/>
              </p:ext>
            </p:extLst>
          </p:nvPr>
        </p:nvGraphicFramePr>
        <p:xfrm>
          <a:off x="4586005" y="2172715"/>
          <a:ext cx="3937879" cy="314200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Industry leading 10x data center firewall offers exceptional throughput and ultra-low latency</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Highly available and Virtual Domain (VDOM) support for multi-tenant data center environment </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Integrated High-Speed 10 GE/40 GE/100 GE ports deliver maximum flexibility and scalability </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Intuitive management interface enables broad and deep visibility and control </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lvl="0"/>
                      <a:r>
                        <a:rPr lang="en-US" sz="1200" kern="1200" dirty="0" smtClean="0">
                          <a:solidFill>
                            <a:schemeClr val="tx1"/>
                          </a:solidFill>
                          <a:effectLst/>
                          <a:latin typeface="+mn-lt"/>
                          <a:ea typeface="+mn-ea"/>
                          <a:cs typeface="+mn-cs"/>
                        </a:rPr>
                        <a:t>NSS Labs Recommended consolidated security delivers top-rated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50" name="Shape 426"/>
          <p:cNvGrpSpPr/>
          <p:nvPr/>
        </p:nvGrpSpPr>
        <p:grpSpPr>
          <a:xfrm>
            <a:off x="5785602" y="5727016"/>
            <a:ext cx="449712" cy="435127"/>
            <a:chOff x="2010350" y="3580575"/>
            <a:chExt cx="346021" cy="334799"/>
          </a:xfrm>
        </p:grpSpPr>
        <p:pic>
          <p:nvPicPr>
            <p:cNvPr id="51" name="Shape 427"/>
            <p:cNvPicPr preferRelativeResize="0"/>
            <p:nvPr/>
          </p:nvPicPr>
          <p:blipFill rotWithShape="1">
            <a:blip r:embed="rId8">
              <a:alphaModFix/>
            </a:blip>
            <a:srcRect/>
            <a:stretch/>
          </p:blipFill>
          <p:spPr>
            <a:xfrm>
              <a:off x="2010350" y="3580575"/>
              <a:ext cx="346021" cy="334799"/>
            </a:xfrm>
            <a:prstGeom prst="rect">
              <a:avLst/>
            </a:prstGeom>
            <a:noFill/>
            <a:ln>
              <a:noFill/>
            </a:ln>
          </p:spPr>
        </p:pic>
        <p:sp>
          <p:nvSpPr>
            <p:cNvPr id="52" name="Shape 428"/>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53" name="Shape 429"/>
          <p:cNvGrpSpPr/>
          <p:nvPr/>
        </p:nvGrpSpPr>
        <p:grpSpPr>
          <a:xfrm>
            <a:off x="4741077" y="5710383"/>
            <a:ext cx="490690" cy="462161"/>
            <a:chOff x="4132360" y="2314221"/>
            <a:chExt cx="377551" cy="355600"/>
          </a:xfrm>
        </p:grpSpPr>
        <p:pic>
          <p:nvPicPr>
            <p:cNvPr id="54" name="Shape 430"/>
            <p:cNvPicPr preferRelativeResize="0"/>
            <p:nvPr/>
          </p:nvPicPr>
          <p:blipFill rotWithShape="1">
            <a:blip r:embed="rId9">
              <a:alphaModFix/>
            </a:blip>
            <a:srcRect/>
            <a:stretch/>
          </p:blipFill>
          <p:spPr>
            <a:xfrm>
              <a:off x="4132360" y="2314221"/>
              <a:ext cx="377551" cy="355600"/>
            </a:xfrm>
            <a:prstGeom prst="rect">
              <a:avLst/>
            </a:prstGeom>
            <a:noFill/>
            <a:ln>
              <a:noFill/>
            </a:ln>
          </p:spPr>
        </p:pic>
        <p:sp>
          <p:nvSpPr>
            <p:cNvPr id="55" name="Shape 431"/>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56" name="Shape 432"/>
          <p:cNvGrpSpPr/>
          <p:nvPr/>
        </p:nvGrpSpPr>
        <p:grpSpPr>
          <a:xfrm>
            <a:off x="5263338" y="5710383"/>
            <a:ext cx="490690" cy="462161"/>
            <a:chOff x="4583916" y="2302932"/>
            <a:chExt cx="377551" cy="355600"/>
          </a:xfrm>
        </p:grpSpPr>
        <p:pic>
          <p:nvPicPr>
            <p:cNvPr id="57" name="Shape 433"/>
            <p:cNvPicPr preferRelativeResize="0"/>
            <p:nvPr/>
          </p:nvPicPr>
          <p:blipFill rotWithShape="1">
            <a:blip r:embed="rId9">
              <a:alphaModFix/>
            </a:blip>
            <a:srcRect/>
            <a:stretch/>
          </p:blipFill>
          <p:spPr>
            <a:xfrm>
              <a:off x="4583916" y="2302932"/>
              <a:ext cx="377551" cy="355600"/>
            </a:xfrm>
            <a:prstGeom prst="rect">
              <a:avLst/>
            </a:prstGeom>
            <a:noFill/>
            <a:ln>
              <a:noFill/>
            </a:ln>
          </p:spPr>
        </p:pic>
        <p:sp>
          <p:nvSpPr>
            <p:cNvPr id="58" name="Shape 434"/>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pic>
        <p:nvPicPr>
          <p:cNvPr id="7" name="Picture 6" descr="FortiGate1200D_FrontTop.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375398" y="2651810"/>
            <a:ext cx="1910053" cy="703459"/>
          </a:xfrm>
          <a:prstGeom prst="rect">
            <a:avLst/>
          </a:prstGeom>
        </p:spPr>
      </p:pic>
      <p:pic>
        <p:nvPicPr>
          <p:cNvPr id="8" name="Picture 7" descr="FortiGate1000D_Ft_Top_300ppi-2.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335799" y="2225854"/>
            <a:ext cx="1974308" cy="776007"/>
          </a:xfrm>
          <a:prstGeom prst="rect">
            <a:avLst/>
          </a:prstGeom>
        </p:spPr>
      </p:pic>
      <p:pic>
        <p:nvPicPr>
          <p:cNvPr id="2" name="Picture 1" descr="FortiGate3100D_FrontTop_small.png"/>
          <p:cNvPicPr>
            <a:picLocks noChangeAspect="1"/>
          </p:cNvPicPr>
          <p:nvPr/>
        </p:nvPicPr>
        <p:blipFill rotWithShape="1">
          <a:blip r:embed="rId12">
            <a:extLst>
              <a:ext uri="{28A0092B-C50C-407E-A947-70E740481C1C}">
                <a14:useLocalDpi xmlns:a14="http://schemas.microsoft.com/office/drawing/2010/main" val="0"/>
              </a:ext>
            </a:extLst>
          </a:blip>
          <a:srcRect l="14839" t="31907" r="14985" b="30811"/>
          <a:stretch/>
        </p:blipFill>
        <p:spPr>
          <a:xfrm>
            <a:off x="2364245" y="3909967"/>
            <a:ext cx="1981393" cy="701745"/>
          </a:xfrm>
          <a:prstGeom prst="rect">
            <a:avLst/>
          </a:prstGeom>
        </p:spPr>
      </p:pic>
      <p:pic>
        <p:nvPicPr>
          <p:cNvPr id="4" name="Picture 3" descr="FortiGate3000D_front.png"/>
          <p:cNvPicPr>
            <a:picLocks noChangeAspect="1"/>
          </p:cNvPicPr>
          <p:nvPr/>
        </p:nvPicPr>
        <p:blipFill rotWithShape="1">
          <a:blip r:embed="rId13">
            <a:extLst>
              <a:ext uri="{28A0092B-C50C-407E-A947-70E740481C1C}">
                <a14:useLocalDpi xmlns:a14="http://schemas.microsoft.com/office/drawing/2010/main" val="0"/>
              </a:ext>
            </a:extLst>
          </a:blip>
          <a:srcRect l="3656" t="22888" r="4240" b="20994"/>
          <a:stretch/>
        </p:blipFill>
        <p:spPr>
          <a:xfrm>
            <a:off x="2387650" y="3772647"/>
            <a:ext cx="1929993" cy="425824"/>
          </a:xfrm>
          <a:prstGeom prst="rect">
            <a:avLst/>
          </a:prstGeom>
        </p:spPr>
      </p:pic>
      <p:pic>
        <p:nvPicPr>
          <p:cNvPr id="36" name="Picture 35"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974" y="4306719"/>
            <a:ext cx="213020" cy="151969"/>
          </a:xfrm>
          <a:prstGeom prst="rect">
            <a:avLst/>
          </a:prstGeom>
        </p:spPr>
      </p:pic>
      <p:pic>
        <p:nvPicPr>
          <p:cNvPr id="37" name="Picture 36"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974" y="4613019"/>
            <a:ext cx="213020" cy="151969"/>
          </a:xfrm>
          <a:prstGeom prst="rect">
            <a:avLst/>
          </a:prstGeom>
        </p:spPr>
      </p:pic>
      <p:sp>
        <p:nvSpPr>
          <p:cNvPr id="45" name="Rectangle 44"/>
          <p:cNvSpPr/>
          <p:nvPr/>
        </p:nvSpPr>
        <p:spPr>
          <a:xfrm>
            <a:off x="687710" y="5734562"/>
            <a:ext cx="1690184" cy="307777"/>
          </a:xfrm>
          <a:prstGeom prst="rect">
            <a:avLst/>
          </a:prstGeom>
        </p:spPr>
        <p:txBody>
          <a:bodyPr wrap="square">
            <a:spAutoFit/>
          </a:bodyPr>
          <a:lstStyle/>
          <a:p>
            <a:r>
              <a:rPr lang="en-US" sz="1400" b="1" dirty="0" smtClean="0">
                <a:latin typeface="+mn-lt"/>
                <a:ea typeface="Helvetica 55 Roman" charset="0"/>
                <a:cs typeface="Arial Narrow"/>
              </a:rPr>
              <a:t>FG-3810D</a:t>
            </a:r>
            <a:endParaRPr lang="en-US" sz="1400" b="1" dirty="0">
              <a:latin typeface="+mn-lt"/>
              <a:cs typeface="Arial Narrow"/>
            </a:endParaRPr>
          </a:p>
        </p:txBody>
      </p:sp>
      <p:pic>
        <p:nvPicPr>
          <p:cNvPr id="46" name="Picture 45" descr="Fortinet_Grid-Icon_PMS48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8020" y="5821962"/>
            <a:ext cx="213020" cy="151969"/>
          </a:xfrm>
          <a:prstGeom prst="rect">
            <a:avLst/>
          </a:prstGeom>
        </p:spPr>
      </p:pic>
    </p:spTree>
    <p:extLst>
      <p:ext uri="{BB962C8B-B14F-4D97-AF65-F5344CB8AC3E}">
        <p14:creationId xmlns:p14="http://schemas.microsoft.com/office/powerpoint/2010/main" val="2645050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950420670"/>
              </p:ext>
            </p:extLst>
          </p:nvPr>
        </p:nvGraphicFramePr>
        <p:xfrm>
          <a:off x="252000" y="1260000"/>
          <a:ext cx="8640001" cy="4059166"/>
        </p:xfrm>
        <a:graphic>
          <a:graphicData uri="http://schemas.openxmlformats.org/drawingml/2006/table">
            <a:tbl>
              <a:tblPr firstRow="1" bandRow="1">
                <a:effectLst/>
                <a:tableStyleId>{073A0DAA-6AF3-43AB-8588-CEC1D06C72B9}</a:tableStyleId>
              </a:tblPr>
              <a:tblGrid>
                <a:gridCol w="1538049"/>
                <a:gridCol w="2011921"/>
                <a:gridCol w="1696677"/>
                <a:gridCol w="1696677"/>
                <a:gridCol w="1696677"/>
              </a:tblGrid>
              <a:tr h="228600">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FG-1000C</a:t>
                      </a:r>
                      <a:endParaRPr lang="en-US" sz="1300" dirty="0">
                        <a:latin typeface="+mn-lt"/>
                        <a:cs typeface="Arial Narrow"/>
                      </a:endParaRP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FG-1000D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solidFill>
                            <a:srgbClr val="000000"/>
                          </a:solidFill>
                          <a:latin typeface="+mn-lt"/>
                          <a:cs typeface="Arial Narrow"/>
                        </a:rPr>
                        <a:t>52</a:t>
                      </a:r>
                      <a:r>
                        <a:rPr lang="en-US" sz="1100" baseline="0" dirty="0" smtClean="0">
                          <a:solidFill>
                            <a:srgbClr val="000000"/>
                          </a:solidFill>
                          <a:latin typeface="+mn-lt"/>
                          <a:cs typeface="Arial Narrow"/>
                        </a:rPr>
                        <a:t> / 52 / 33 Gbps</a:t>
                      </a:r>
                      <a:endParaRPr lang="en-US" sz="1100" dirty="0" smtClean="0">
                        <a:solidFill>
                          <a:srgbClr val="000000"/>
                        </a:solidFill>
                        <a:latin typeface="+mn-lt"/>
                        <a:cs typeface="Arial Narrow"/>
                      </a:endParaRPr>
                    </a:p>
                  </a:txBody>
                  <a:tcPr anchor="ctr" horzOverflow="overflow"/>
                </a:tc>
                <a:tc>
                  <a:txBody>
                    <a:bodyPr/>
                    <a:lstStyle/>
                    <a:p>
                      <a:pPr algn="ctr"/>
                      <a:r>
                        <a:rPr lang="en-US" sz="1100" dirty="0" smtClean="0">
                          <a:solidFill>
                            <a:srgbClr val="000000"/>
                          </a:solidFill>
                          <a:latin typeface="+mn-lt"/>
                          <a:cs typeface="Arial Narrow"/>
                        </a:rPr>
                        <a:t>72 / 72 / 55 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solidFill>
                            <a:schemeClr val="tx1"/>
                          </a:solidFill>
                          <a:effectLst/>
                          <a:latin typeface="+mn-lt"/>
                          <a:cs typeface="Arial Narrow"/>
                        </a:rPr>
                        <a:t>80 / 80 / 55 Gbps</a:t>
                      </a:r>
                      <a:endParaRPr kumimoji="0" lang="en-US" sz="1100" b="0" i="0" u="none" strike="noStrike" cap="none" normalizeH="0" baseline="0" dirty="0" smtClean="0">
                        <a:ln>
                          <a:noFill/>
                        </a:ln>
                        <a:solidFill>
                          <a:schemeClr val="tx1"/>
                        </a:solidFill>
                        <a:effectLst/>
                        <a:latin typeface="+mn-lt"/>
                        <a:cs typeface="Arial Narrow"/>
                      </a:endParaRPr>
                    </a:p>
                  </a:txBody>
                  <a:tcPr anchor="ctr" horzOverflow="overflow"/>
                </a:tc>
              </a:tr>
              <a:tr h="32626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 Mil</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12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190,000</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280,000</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290,000</a:t>
                      </a:r>
                    </a:p>
                  </a:txBody>
                  <a:tcPr anchor="ctr"/>
                </a:tc>
                <a:tc>
                  <a:txBody>
                    <a:bodyPr/>
                    <a:lstStyle/>
                    <a:p>
                      <a:pPr algn="ctr"/>
                      <a:r>
                        <a:rPr lang="en-US" sz="1100" dirty="0" smtClean="0">
                          <a:latin typeface="+mn-lt"/>
                          <a:cs typeface="Arial Narrow"/>
                        </a:rPr>
                        <a:t>300,000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p>
                  </a:txBody>
                  <a:tcPr anchor="ctr"/>
                </a:tc>
                <a:tc>
                  <a:txBody>
                    <a:bodyPr/>
                    <a:lstStyle/>
                    <a:p>
                      <a:pPr algn="ctr"/>
                      <a:r>
                        <a:rPr lang="en-US" sz="1100" dirty="0" smtClean="0">
                          <a:solidFill>
                            <a:srgbClr val="000000"/>
                          </a:solidFill>
                          <a:latin typeface="+mn-lt"/>
                          <a:cs typeface="Arial Narrow"/>
                        </a:rPr>
                        <a:t>25 Gbps</a:t>
                      </a:r>
                    </a:p>
                  </a:txBody>
                  <a:tcPr anchor="ctr"/>
                </a:tc>
                <a:tc>
                  <a:txBody>
                    <a:bodyPr/>
                    <a:lstStyle/>
                    <a:p>
                      <a:pPr algn="ctr"/>
                      <a:r>
                        <a:rPr lang="en-US" sz="1100" dirty="0" smtClean="0">
                          <a:solidFill>
                            <a:srgbClr val="000000"/>
                          </a:solidFill>
                          <a:latin typeface="+mn-lt"/>
                          <a:cs typeface="Arial Narrow"/>
                        </a:rPr>
                        <a:t>48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50 Gbps</a:t>
                      </a: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 Gbps</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8 Gbps</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Gbps</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11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 </a:t>
                      </a:r>
                    </a:p>
                  </a:txBody>
                  <a:tcPr anchor="ctr">
                    <a:solidFill>
                      <a:srgbClr val="777777"/>
                    </a:solidFill>
                  </a:tcPr>
                </a:tc>
                <a:tc>
                  <a:txBody>
                    <a:bodyPr/>
                    <a:lstStyle/>
                    <a:p>
                      <a:pPr algn="ctr"/>
                      <a:r>
                        <a:rPr lang="en-US" sz="1100" dirty="0" smtClean="0">
                          <a:latin typeface="+mn-lt"/>
                          <a:cs typeface="Arial Narrow"/>
                        </a:rPr>
                        <a:t>1.7 Gbps</a:t>
                      </a:r>
                    </a:p>
                  </a:txBody>
                  <a:tcPr anchor="ctr"/>
                </a:tc>
                <a:tc>
                  <a:txBody>
                    <a:bodyPr/>
                    <a:lstStyle/>
                    <a:p>
                      <a:pPr algn="ctr"/>
                      <a:r>
                        <a:rPr lang="en-US" sz="1100" dirty="0" smtClean="0">
                          <a:solidFill>
                            <a:srgbClr val="000000"/>
                          </a:solidFill>
                          <a:latin typeface="+mn-lt"/>
                          <a:cs typeface="Arial Narrow"/>
                        </a:rPr>
                        <a:t>3.5</a:t>
                      </a:r>
                      <a:r>
                        <a:rPr lang="en-US" sz="1100" baseline="0" dirty="0" smtClean="0">
                          <a:solidFill>
                            <a:srgbClr val="000000"/>
                          </a:solidFill>
                          <a:latin typeface="+mn-lt"/>
                          <a:cs typeface="Arial Narrow"/>
                        </a:rPr>
                        <a:t> </a:t>
                      </a:r>
                      <a:r>
                        <a:rPr lang="en-US" sz="1100" dirty="0" smtClean="0">
                          <a:solidFill>
                            <a:srgbClr val="000000"/>
                          </a:solidFill>
                          <a:latin typeface="+mn-lt"/>
                          <a:cs typeface="Arial Narrow"/>
                        </a:rPr>
                        <a:t>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3.5 </a:t>
                      </a:r>
                      <a:r>
                        <a:rPr lang="en-US" sz="1100" baseline="0" dirty="0" smtClean="0">
                          <a:solidFill>
                            <a:srgbClr val="000000"/>
                          </a:solidFill>
                          <a:latin typeface="+mn-lt"/>
                          <a:cs typeface="Arial Narrow"/>
                        </a:rPr>
                        <a:t>Gbps</a:t>
                      </a:r>
                      <a:endParaRPr lang="en-US" sz="1100" dirty="0" smtClean="0">
                        <a:solidFill>
                          <a:srgbClr val="000000"/>
                        </a:solidFill>
                        <a:latin typeface="+mn-lt"/>
                        <a:cs typeface="Arial Narrow"/>
                      </a:endParaRPr>
                    </a:p>
                  </a:txBody>
                  <a:tcPr anchor="ctr"/>
                </a:tc>
                <a:tc>
                  <a:txBody>
                    <a:bodyPr/>
                    <a:lstStyle/>
                    <a:p>
                      <a:pPr algn="ctr"/>
                      <a:r>
                        <a:rPr lang="en-US" sz="1100" dirty="0" smtClean="0">
                          <a:latin typeface="+mn-lt"/>
                          <a:cs typeface="Arial Narrow"/>
                        </a:rPr>
                        <a:t>4.3 </a:t>
                      </a:r>
                      <a:r>
                        <a:rPr lang="en-US" sz="1100" baseline="0" dirty="0" smtClean="0">
                          <a:latin typeface="+mn-lt"/>
                          <a:cs typeface="Arial Narrow"/>
                        </a:rPr>
                        <a:t>Gbps</a:t>
                      </a:r>
                      <a:endParaRPr lang="en-US" sz="1100" dirty="0" smtClean="0">
                        <a:latin typeface="+mn-lt"/>
                        <a:cs typeface="Arial Narrow"/>
                      </a:endParaRPr>
                    </a:p>
                  </a:txBody>
                  <a:tcPr anchor="ctr" horzOverflow="overflow"/>
                </a:tc>
              </a:tr>
              <a:tr h="0">
                <a:tc>
                  <a:txBody>
                    <a:bodyPr/>
                    <a:lstStyle/>
                    <a:p>
                      <a:r>
                        <a:rPr lang="en-US" sz="1100" b="1" dirty="0" smtClean="0">
                          <a:solidFill>
                            <a:srgbClr val="FFFFFF"/>
                          </a:solidFill>
                        </a:rPr>
                        <a:t>Interfaces</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anchor="ctr"/>
                </a:tc>
                <a:tc>
                  <a:txBody>
                    <a:bodyPr/>
                    <a:lstStyle/>
                    <a:p>
                      <a:pPr marL="0" indent="0" algn="ctr" defTabSz="914417">
                        <a:spcBef>
                          <a:spcPts val="888"/>
                        </a:spcBef>
                        <a:buFontTx/>
                        <a:buNone/>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r>
                        <a:rPr lang="en-US" sz="1100" baseline="0" dirty="0" smtClean="0">
                          <a:solidFill>
                            <a:srgbClr val="000000"/>
                          </a:solidFill>
                        </a:rPr>
                        <a:t> </a:t>
                      </a:r>
                      <a:endParaRPr lang="en-US" sz="1100" dirty="0" smtClean="0">
                        <a:solidFill>
                          <a:srgbClr val="000000"/>
                        </a:solidFill>
                      </a:endParaRPr>
                    </a:p>
                  </a:txBody>
                  <a:tcPr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100" dirty="0" smtClean="0">
                          <a:solidFill>
                            <a:srgbClr val="000000"/>
                          </a:solidFill>
                        </a:rPr>
                        <a:t>4x 10GE SPF/+,</a:t>
                      </a:r>
                      <a:br>
                        <a:rPr lang="en-US" sz="1100" dirty="0" smtClean="0">
                          <a:solidFill>
                            <a:srgbClr val="000000"/>
                          </a:solidFill>
                        </a:rPr>
                      </a:br>
                      <a:r>
                        <a:rPr lang="en-US" sz="1100" dirty="0" smtClean="0">
                          <a:solidFill>
                            <a:srgbClr val="000000"/>
                          </a:solidFill>
                        </a:rPr>
                        <a:t>16x GE SFP, </a:t>
                      </a:r>
                      <a:br>
                        <a:rPr lang="en-US" sz="1100" dirty="0" smtClean="0">
                          <a:solidFill>
                            <a:srgbClr val="000000"/>
                          </a:solidFill>
                        </a:rPr>
                      </a:br>
                      <a:r>
                        <a:rPr lang="en-US" sz="1100" dirty="0" smtClean="0">
                          <a:solidFill>
                            <a:srgbClr val="000000"/>
                          </a:solidFill>
                        </a:rPr>
                        <a:t>18x GE RJ45</a:t>
                      </a:r>
                    </a:p>
                  </a:txBody>
                  <a:tcPr anchor="ctr"/>
                </a:tc>
                <a:tc>
                  <a:txBody>
                    <a:bodyPr/>
                    <a:lstStyle/>
                    <a:p>
                      <a:pPr marL="0" indent="0" algn="ctr" defTabSz="914417">
                        <a:spcBef>
                          <a:spcPts val="888"/>
                        </a:spcBef>
                        <a:buFontTx/>
                        <a:buNone/>
                      </a:pPr>
                      <a:r>
                        <a:rPr lang="en-US" sz="1100" dirty="0" smtClean="0"/>
                        <a:t>8x 10GE SPF/+,</a:t>
                      </a:r>
                      <a:br>
                        <a:rPr lang="en-US" sz="1100" dirty="0" smtClean="0"/>
                      </a:br>
                      <a:r>
                        <a:rPr lang="en-US" sz="1100" dirty="0" smtClean="0"/>
                        <a:t>16x GE SFP, </a:t>
                      </a:r>
                      <a:br>
                        <a:rPr lang="en-US" sz="1100" dirty="0" smtClean="0"/>
                      </a:br>
                      <a:r>
                        <a:rPr lang="en-US" sz="1100" dirty="0" smtClean="0"/>
                        <a:t>18x GE RJ45</a:t>
                      </a:r>
                      <a:endParaRPr lang="en-US" sz="1100" dirty="0"/>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120 GB</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240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r>
            </a:tbl>
          </a:graphicData>
        </a:graphic>
      </p:graphicFrame>
    </p:spTree>
    <p:extLst>
      <p:ext uri="{BB962C8B-B14F-4D97-AF65-F5344CB8AC3E}">
        <p14:creationId xmlns:p14="http://schemas.microsoft.com/office/powerpoint/2010/main" val="1570858012"/>
      </p:ext>
    </p:extLst>
  </p:cSld>
  <p:clrMapOvr>
    <a:masterClrMapping/>
  </p:clrMapOvr>
  <p:transition xmlns:p14="http://schemas.microsoft.com/office/powerpoint/2010/mai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871868430"/>
              </p:ext>
            </p:extLst>
          </p:nvPr>
        </p:nvGraphicFramePr>
        <p:xfrm>
          <a:off x="252000" y="1260000"/>
          <a:ext cx="8640000" cy="4058920"/>
        </p:xfrm>
        <a:graphic>
          <a:graphicData uri="http://schemas.openxmlformats.org/drawingml/2006/table">
            <a:tbl>
              <a:tblPr firstRow="1" bandRow="1">
                <a:effectLst/>
                <a:tableStyleId>{073A0DAA-6AF3-43AB-8588-CEC1D06C72B9}</a:tableStyleId>
              </a:tblPr>
              <a:tblGrid>
                <a:gridCol w="1512632"/>
                <a:gridCol w="1781842"/>
                <a:gridCol w="1781842"/>
                <a:gridCol w="1781842"/>
                <a:gridCol w="1781842"/>
              </a:tblGrid>
              <a:tr h="17163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FG-3100D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FG-3240C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FG-3200D</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80 / 80 / 50</a:t>
                      </a:r>
                      <a:r>
                        <a:rPr lang="en-US" sz="1100" baseline="0" dirty="0" smtClean="0"/>
                        <a:t> </a:t>
                      </a:r>
                      <a:r>
                        <a:rPr lang="en-US" sz="1100" dirty="0" smtClean="0"/>
                        <a:t>Gbps</a:t>
                      </a:r>
                    </a:p>
                  </a:txBody>
                  <a:tcPr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80 / 80 / 50</a:t>
                      </a:r>
                      <a:r>
                        <a:rPr lang="en-US" sz="1100" baseline="0" dirty="0" smtClean="0"/>
                        <a:t> </a:t>
                      </a:r>
                      <a:r>
                        <a:rPr lang="en-US" sz="1100" dirty="0" smtClean="0"/>
                        <a:t>Gbps</a:t>
                      </a:r>
                    </a:p>
                  </a:txBody>
                  <a:tcPr anchor="ctr" horzOverflow="overflow"/>
                </a:tc>
                <a:tc>
                  <a:txBody>
                    <a:bodyPr/>
                    <a:lstStyle/>
                    <a:p>
                      <a:pPr algn="ctr"/>
                      <a:r>
                        <a:rPr lang="en-US" sz="1100" dirty="0" smtClean="0"/>
                        <a:t>40 / 40 / 40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80 / 80 / 50</a:t>
                      </a:r>
                      <a:r>
                        <a:rPr lang="en-US" sz="1100" baseline="0" dirty="0" smtClean="0"/>
                        <a:t> </a:t>
                      </a:r>
                      <a:r>
                        <a:rPr lang="en-US" sz="1100" dirty="0" smtClean="0"/>
                        <a:t>Gbps</a:t>
                      </a:r>
                      <a:endParaRPr lang="en-US" sz="1100" dirty="0"/>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50 Mil</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50 Mil</a:t>
                      </a:r>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t>50 Mil</a:t>
                      </a:r>
                      <a:endParaRPr lang="en-US" sz="1100" dirty="0"/>
                    </a:p>
                  </a:txBody>
                  <a:tcPr anchor="ctr"/>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400,000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400,000</a:t>
                      </a:r>
                    </a:p>
                  </a:txBody>
                  <a:tcPr anchor="ctr"/>
                </a:tc>
                <a:tc>
                  <a:txBody>
                    <a:bodyPr/>
                    <a:lstStyle/>
                    <a:p>
                      <a:pPr algn="ctr"/>
                      <a:r>
                        <a:rPr lang="en-US" sz="1100" dirty="0" smtClean="0"/>
                        <a:t>200,000</a:t>
                      </a:r>
                      <a:endParaRPr lang="en-US" sz="1100" dirty="0"/>
                    </a:p>
                  </a:txBody>
                  <a:tcPr anchor="ctr"/>
                </a:tc>
                <a:tc>
                  <a:txBody>
                    <a:bodyPr/>
                    <a:lstStyle/>
                    <a:p>
                      <a:pPr algn="ctr"/>
                      <a:r>
                        <a:rPr lang="en-US" sz="1100" dirty="0" smtClean="0"/>
                        <a:t>400,000</a:t>
                      </a:r>
                      <a:endParaRPr lang="en-US" sz="1100" dirty="0"/>
                    </a:p>
                  </a:txBody>
                  <a:tcPr anchor="ctr"/>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50 Gbps</a:t>
                      </a:r>
                    </a:p>
                  </a:txBody>
                  <a:tcPr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50 Gbps</a:t>
                      </a:r>
                    </a:p>
                  </a:txBody>
                  <a:tcPr anchor="ctr" horzOverflow="overflow"/>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50 Gbps</a:t>
                      </a:r>
                      <a:endParaRPr lang="en-US" sz="1100" dirty="0"/>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t>8 Gbps</a:t>
                      </a:r>
                      <a:endParaRPr lang="en-US" sz="1100" dirty="0"/>
                    </a:p>
                  </a:txBody>
                  <a:tcPr anchor="ctr"/>
                </a:tc>
                <a:tc>
                  <a:txBody>
                    <a:bodyPr/>
                    <a:lstStyle/>
                    <a:p>
                      <a:pPr algn="ctr"/>
                      <a:r>
                        <a:rPr lang="en-US" sz="1100" dirty="0" smtClean="0"/>
                        <a:t>14 Gbps</a:t>
                      </a:r>
                      <a:endParaRPr lang="en-US" sz="1100" dirty="0"/>
                    </a:p>
                  </a:txBody>
                  <a:tcPr anchor="ctr"/>
                </a:tc>
              </a:tr>
              <a:tr h="370840">
                <a:tc>
                  <a:txBody>
                    <a:bodyPr/>
                    <a:lstStyle/>
                    <a:p>
                      <a:r>
                        <a:rPr lang="en-US" sz="1100" b="1" dirty="0" smtClean="0">
                          <a:solidFill>
                            <a:srgbClr val="FFFFFF"/>
                          </a:solidFill>
                        </a:rPr>
                        <a:t>Antivirus </a:t>
                      </a:r>
                    </a:p>
                    <a:p>
                      <a:r>
                        <a:rPr lang="en-US" sz="1100" b="1" dirty="0" smtClean="0">
                          <a:solidFill>
                            <a:srgbClr val="FFFFFF"/>
                          </a:solidFill>
                        </a:rPr>
                        <a:t>(Proxy Based) </a:t>
                      </a:r>
                    </a:p>
                  </a:txBody>
                  <a:tcPr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5.7 Gbps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5.7 Gbps</a:t>
                      </a:r>
                    </a:p>
                  </a:txBody>
                  <a:tcPr anchor="ctr"/>
                </a:tc>
                <a:tc>
                  <a:txBody>
                    <a:bodyPr/>
                    <a:lstStyle/>
                    <a:p>
                      <a:pPr algn="ctr"/>
                      <a:r>
                        <a:rPr lang="en-US" sz="1100" dirty="0" smtClean="0"/>
                        <a:t>2.6 Gbps</a:t>
                      </a:r>
                    </a:p>
                  </a:txBody>
                  <a:tcPr anchor="ctr"/>
                </a:tc>
                <a:tc>
                  <a:txBody>
                    <a:bodyPr/>
                    <a:lstStyle/>
                    <a:p>
                      <a:pPr algn="ctr"/>
                      <a:r>
                        <a:rPr lang="en-US" sz="1100" dirty="0" smtClean="0"/>
                        <a:t>5.7 Gbps</a:t>
                      </a:r>
                    </a:p>
                  </a:txBody>
                  <a:tcPr anchor="ctr"/>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16x 10GE </a:t>
                      </a:r>
                      <a:br>
                        <a:rPr lang="en-US" sz="1100" dirty="0" smtClean="0"/>
                      </a:br>
                      <a:r>
                        <a:rPr lang="en-US" sz="1100" dirty="0" smtClean="0"/>
                        <a:t>SFP+</a:t>
                      </a:r>
                    </a:p>
                    <a:p>
                      <a:pPr algn="ctr"/>
                      <a:r>
                        <a:rPr lang="en-US" sz="1100" baseline="0" dirty="0" smtClean="0"/>
                        <a:t>2 x GE RJ45</a:t>
                      </a:r>
                      <a:endParaRPr lang="en-US" sz="1100" dirty="0" smtClean="0"/>
                    </a:p>
                  </a:txBody>
                  <a:tcPr anchor="ctr"/>
                </a:tc>
                <a:tc>
                  <a:txBody>
                    <a:bodyPr/>
                    <a:lstStyle/>
                    <a:p>
                      <a:pPr algn="ctr"/>
                      <a:r>
                        <a:rPr lang="en-US" sz="1100" dirty="0" smtClean="0"/>
                        <a:t>32x 10GE </a:t>
                      </a:r>
                      <a:br>
                        <a:rPr lang="en-US" sz="1100" dirty="0" smtClean="0"/>
                      </a:br>
                      <a:r>
                        <a:rPr lang="en-US" sz="1100" dirty="0" smtClean="0"/>
                        <a:t>SFP+</a:t>
                      </a:r>
                    </a:p>
                    <a:p>
                      <a:pPr algn="ctr"/>
                      <a:r>
                        <a:rPr lang="en-US" sz="1100" baseline="0" dirty="0" smtClean="0"/>
                        <a:t>2 x GE RJ45</a:t>
                      </a:r>
                      <a:endParaRPr lang="en-US" sz="1100" dirty="0" smtClean="0"/>
                    </a:p>
                  </a:txBody>
                  <a:tcPr anchor="ct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a:p>
                  </a:txBody>
                  <a:tcPr anchor="ctr"/>
                </a:tc>
                <a:tc>
                  <a:txBody>
                    <a:bodyPr/>
                    <a:lstStyle/>
                    <a:p>
                      <a:pPr algn="ctr"/>
                      <a:r>
                        <a:rPr lang="en-US" sz="1100" dirty="0" smtClean="0"/>
                        <a:t>48x 10GE </a:t>
                      </a:r>
                      <a:br>
                        <a:rPr lang="en-US" sz="1100" dirty="0" smtClean="0"/>
                      </a:br>
                      <a:r>
                        <a:rPr lang="en-US" sz="1100" dirty="0" smtClean="0"/>
                        <a:t>SFP+</a:t>
                      </a:r>
                    </a:p>
                    <a:p>
                      <a:pPr algn="ctr"/>
                      <a:r>
                        <a:rPr lang="en-US" sz="1100" baseline="0" dirty="0" smtClean="0"/>
                        <a:t>2 x GE RJ45</a:t>
                      </a:r>
                      <a:endParaRPr lang="en-US" sz="1100" dirty="0"/>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480 GB</a:t>
                      </a:r>
                      <a:endParaRPr lang="en-US" sz="1100" dirty="0">
                        <a:latin typeface="+mn-lt"/>
                        <a:cs typeface="Arial Narrow"/>
                      </a:endParaRPr>
                    </a:p>
                  </a:txBody>
                  <a:tcPr anchor="ctr"/>
                </a:tc>
                <a:tc>
                  <a:txBody>
                    <a:bodyPr/>
                    <a:lstStyle/>
                    <a:p>
                      <a:pPr algn="ctr"/>
                      <a:r>
                        <a:rPr lang="en-US" sz="1100" dirty="0" smtClean="0">
                          <a:latin typeface="+mn-lt"/>
                          <a:cs typeface="Arial Narrow"/>
                        </a:rPr>
                        <a:t>480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algn="ctr"/>
                      <a:r>
                        <a:rPr lang="en-US" sz="1100" dirty="0" smtClean="0">
                          <a:latin typeface="+mn-lt"/>
                          <a:cs typeface="Arial Narrow"/>
                        </a:rPr>
                        <a:t>960 GB</a:t>
                      </a:r>
                      <a:endParaRPr lang="en-US" sz="1100" dirty="0">
                        <a:latin typeface="+mn-lt"/>
                        <a:cs typeface="Arial Narrow"/>
                      </a:endParaRP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algn="ctr"/>
                      <a:r>
                        <a:rPr lang="en-US" sz="1100" dirty="0" smtClean="0">
                          <a:latin typeface="+mn-lt"/>
                          <a:cs typeface="Arial Narrow"/>
                        </a:rPr>
                        <a:t>DC</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
        <p:nvSpPr>
          <p:cNvPr id="7" name="Rectangle 6"/>
          <p:cNvSpPr/>
          <p:nvPr/>
        </p:nvSpPr>
        <p:spPr bwMode="auto">
          <a:xfrm>
            <a:off x="1762631" y="1279236"/>
            <a:ext cx="3544631" cy="4051213"/>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 name="Picture 7"/>
          <p:cNvPicPr>
            <a:picLocks noChangeAspect="1"/>
          </p:cNvPicPr>
          <p:nvPr/>
        </p:nvPicPr>
        <p:blipFill>
          <a:blip r:embed="rId2"/>
          <a:stretch>
            <a:fillRect/>
          </a:stretch>
        </p:blipFill>
        <p:spPr>
          <a:xfrm>
            <a:off x="5088157" y="1089186"/>
            <a:ext cx="394564" cy="383516"/>
          </a:xfrm>
          <a:prstGeom prst="rect">
            <a:avLst/>
          </a:prstGeom>
        </p:spPr>
      </p:pic>
    </p:spTree>
    <p:extLst>
      <p:ext uri="{BB962C8B-B14F-4D97-AF65-F5344CB8AC3E}">
        <p14:creationId xmlns:p14="http://schemas.microsoft.com/office/powerpoint/2010/main" val="2143086833"/>
      </p:ext>
    </p:extLst>
  </p:cSld>
  <p:clrMapOvr>
    <a:masterClrMapping/>
  </p:clrMapOvr>
  <p:transition xmlns:p14="http://schemas.microsoft.com/office/powerpoint/2010/mai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433170813"/>
              </p:ext>
            </p:extLst>
          </p:nvPr>
        </p:nvGraphicFramePr>
        <p:xfrm>
          <a:off x="252000" y="1260000"/>
          <a:ext cx="8640002" cy="4226560"/>
        </p:xfrm>
        <a:graphic>
          <a:graphicData uri="http://schemas.openxmlformats.org/drawingml/2006/table">
            <a:tbl>
              <a:tblPr firstRow="1" bandRow="1">
                <a:effectLst/>
                <a:tableStyleId>{073A0DAA-6AF3-43AB-8588-CEC1D06C72B9}</a:tableStyleId>
              </a:tblPr>
              <a:tblGrid>
                <a:gridCol w="1512632"/>
                <a:gridCol w="2375790"/>
                <a:gridCol w="2375790"/>
                <a:gridCol w="2375790"/>
              </a:tblGrid>
              <a:tr h="17163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FG-3600C</a:t>
                      </a:r>
                    </a:p>
                  </a:txBody>
                  <a:tcPr anchor="ctr">
                    <a:solidFill>
                      <a:schemeClr val="accent4">
                        <a:lumMod val="50000"/>
                      </a:schemeClr>
                    </a:solidFill>
                  </a:tcPr>
                </a:tc>
                <a:tc>
                  <a:txBody>
                    <a:bodyPr/>
                    <a:lstStyle/>
                    <a:p>
                      <a:pPr algn="ctr"/>
                      <a:r>
                        <a:rPr lang="en-US" sz="1300" dirty="0" smtClean="0"/>
                        <a:t>FG-3700D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FG-3810D</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60</a:t>
                      </a:r>
                      <a:r>
                        <a:rPr lang="en-US" sz="1100" baseline="0" dirty="0" smtClean="0"/>
                        <a:t> / 60 / 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160 / 160 / 110 Gbps</a:t>
                      </a:r>
                    </a:p>
                  </a:txBody>
                  <a:tcPr anchor="ctr" horzOverflow="overflow"/>
                </a:tc>
                <a:tc>
                  <a:txBody>
                    <a:bodyPr/>
                    <a:lstStyle/>
                    <a:p>
                      <a:pPr algn="ctr"/>
                      <a:r>
                        <a:rPr lang="en-US" sz="1100" dirty="0" smtClean="0"/>
                        <a:t>320 / 320 / 175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28 Mil</a:t>
                      </a:r>
                      <a:endParaRPr lang="en-US" sz="1100" dirty="0"/>
                    </a:p>
                  </a:txBody>
                  <a:tcPr anchor="ctr"/>
                </a:tc>
                <a:tc>
                  <a:txBody>
                    <a:bodyPr/>
                    <a:lstStyle/>
                    <a:p>
                      <a:pPr algn="ctr"/>
                      <a:r>
                        <a:rPr lang="en-US" sz="1100" dirty="0" smtClean="0">
                          <a:solidFill>
                            <a:srgbClr val="36424A"/>
                          </a:solidFill>
                          <a:latin typeface="+mn-lt"/>
                          <a:cs typeface="Arial Narrow"/>
                        </a:rPr>
                        <a:t>50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95 Mil</a:t>
                      </a:r>
                      <a:endParaRPr lang="en-US" sz="1100" dirty="0"/>
                    </a:p>
                  </a:txBody>
                  <a:tcPr anchor="ctr" horzOverflow="overflow"/>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400,000</a:t>
                      </a:r>
                      <a:endParaRPr lang="en-US" sz="1100" dirty="0">
                        <a:solidFill>
                          <a:srgbClr val="36424A"/>
                        </a:solidFill>
                        <a:latin typeface="+mn-lt"/>
                        <a:cs typeface="Arial Narrow"/>
                      </a:endParaRPr>
                    </a:p>
                  </a:txBody>
                  <a:tcPr anchor="ctr" horzOverflow="overflow"/>
                </a:tc>
                <a:tc>
                  <a:txBody>
                    <a:bodyPr/>
                    <a:lstStyle/>
                    <a:p>
                      <a:pPr algn="ctr"/>
                      <a:r>
                        <a:rPr lang="en-US" sz="1100" dirty="0" smtClean="0">
                          <a:solidFill>
                            <a:srgbClr val="36424A"/>
                          </a:solidFill>
                          <a:latin typeface="+mn-lt"/>
                          <a:cs typeface="Arial Narrow"/>
                        </a:rPr>
                        <a:t>480,000</a:t>
                      </a:r>
                      <a:endParaRPr lang="en-US" sz="1100" dirty="0"/>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100 Gbps</a:t>
                      </a:r>
                    </a:p>
                  </a:txBody>
                  <a:tcPr anchor="ctr" horzOverflow="overflow"/>
                </a:tc>
                <a:tc>
                  <a:txBody>
                    <a:bodyPr/>
                    <a:lstStyle/>
                    <a:p>
                      <a:pPr algn="ctr"/>
                      <a:r>
                        <a:rPr lang="en-US" sz="1100" dirty="0" smtClean="0"/>
                        <a:t>135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solidFill>
                            <a:srgbClr val="36424A"/>
                          </a:solidFill>
                          <a:latin typeface="+mn-lt"/>
                          <a:cs typeface="Arial Narrow"/>
                        </a:rPr>
                        <a:t>23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25 Gbps</a:t>
                      </a:r>
                      <a:endParaRPr lang="en-US" sz="1100" dirty="0"/>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 </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5.8 Gbps</a:t>
                      </a:r>
                    </a:p>
                  </a:txBody>
                  <a:tcPr anchor="ctr"/>
                </a:tc>
                <a:tc>
                  <a:txBody>
                    <a:bodyPr/>
                    <a:lstStyle/>
                    <a:p>
                      <a:pPr algn="ctr"/>
                      <a:r>
                        <a:rPr lang="en-US" sz="1100" dirty="0" smtClean="0">
                          <a:solidFill>
                            <a:srgbClr val="36424A"/>
                          </a:solidFill>
                          <a:latin typeface="+mn-lt"/>
                          <a:cs typeface="Arial Narrow"/>
                        </a:rPr>
                        <a:t>7.5 Gbps</a:t>
                      </a:r>
                    </a:p>
                  </a:txBody>
                  <a:tcPr anchor="ctr" horzOverflow="overflow"/>
                </a:tc>
                <a:tc>
                  <a:txBody>
                    <a:bodyPr/>
                    <a:lstStyle/>
                    <a:p>
                      <a:pPr algn="ctr"/>
                      <a:r>
                        <a:rPr lang="en-US" sz="1100" dirty="0" smtClean="0"/>
                        <a:t>7.5 Gbps</a:t>
                      </a:r>
                    </a:p>
                  </a:txBody>
                  <a:tcPr anchor="ctr" horzOverflow="overflow"/>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12 x 10GE </a:t>
                      </a:r>
                      <a:br>
                        <a:rPr lang="en-US" sz="1100" dirty="0" smtClean="0"/>
                      </a:br>
                      <a:r>
                        <a:rPr lang="en-US" sz="1100" dirty="0" smtClean="0"/>
                        <a:t>SFP+</a:t>
                      </a:r>
                    </a:p>
                    <a:p>
                      <a:pPr algn="ctr"/>
                      <a:r>
                        <a:rPr lang="en-US" sz="1100" dirty="0" smtClean="0"/>
                        <a:t>16</a:t>
                      </a:r>
                      <a:r>
                        <a:rPr lang="en-US" sz="1100" baseline="0" dirty="0" smtClean="0"/>
                        <a:t> x GE SFP, 2 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4 x 40GE QSFP+, </a:t>
                      </a:r>
                      <a:r>
                        <a:rPr lang="en-US" sz="1100" dirty="0" smtClean="0"/>
                        <a:t>20 x 10-GE SFP+</a:t>
                      </a:r>
                      <a:r>
                        <a:rPr lang="en-US" sz="1100" baseline="0" dirty="0" smtClean="0"/>
                        <a:t> /</a:t>
                      </a:r>
                      <a:r>
                        <a:rPr lang="en-US" sz="1100" dirty="0" smtClean="0"/>
                        <a:t>GE SFP Slots, </a:t>
                      </a:r>
                      <a:r>
                        <a:rPr lang="en-US" sz="1100" baseline="0" dirty="0" smtClean="0"/>
                        <a:t>8 x ultra-low latency 10 GE SFP+ slots,</a:t>
                      </a:r>
                      <a:endParaRPr lang="en-US" sz="1100" dirty="0" smtClean="0">
                        <a:solidFill>
                          <a:srgbClr val="36424A"/>
                        </a:solidFill>
                      </a:endParaRPr>
                    </a:p>
                    <a:p>
                      <a:pPr algn="ctr"/>
                      <a:r>
                        <a:rPr lang="en-US" sz="1100" baseline="0" dirty="0" smtClean="0">
                          <a:solidFill>
                            <a:srgbClr val="36424A"/>
                          </a:solidFill>
                        </a:rPr>
                        <a:t>2 x GE RJ45</a:t>
                      </a:r>
                      <a:endParaRPr lang="en-US" sz="1100" dirty="0">
                        <a:solidFill>
                          <a:srgbClr val="36424A"/>
                        </a:solidFill>
                      </a:endParaRPr>
                    </a:p>
                  </a:txBody>
                  <a:tcPr anchor="ctr"/>
                </a:tc>
                <a:tc>
                  <a:txBody>
                    <a:bodyPr/>
                    <a:lstStyle/>
                    <a:p>
                      <a:pPr algn="ctr"/>
                      <a:r>
                        <a:rPr lang="fr-FR" sz="1100" dirty="0" smtClean="0"/>
                        <a:t>6 x 100GE CFP2, 2 x GE RJ45</a:t>
                      </a:r>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41836909"/>
      </p:ext>
    </p:extLst>
  </p:cSld>
  <p:clrMapOvr>
    <a:masterClrMapping/>
  </p:clrMapOvr>
  <p:transition xmlns:p14="http://schemas.microsoft.com/office/powerpoint/2010/mai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 1000C</a:t>
            </a:r>
            <a:endParaRPr lang="en-US" b="0" i="0" dirty="0">
              <a:latin typeface="+mn-lt"/>
              <a:cs typeface="Arial Narrow"/>
            </a:endParaRPr>
          </a:p>
        </p:txBody>
      </p:sp>
      <p:pic>
        <p:nvPicPr>
          <p:cNvPr id="4" name="Picture 3"/>
          <p:cNvPicPr>
            <a:picLocks noChangeAspect="1"/>
          </p:cNvPicPr>
          <p:nvPr/>
        </p:nvPicPr>
        <p:blipFill>
          <a:blip r:embed="rId2"/>
          <a:stretch>
            <a:fillRect/>
          </a:stretch>
        </p:blipFill>
        <p:spPr>
          <a:xfrm>
            <a:off x="437445" y="1231900"/>
            <a:ext cx="4684889" cy="2506881"/>
          </a:xfrm>
          <a:prstGeom prst="rect">
            <a:avLst/>
          </a:prstGeom>
        </p:spPr>
      </p:pic>
      <p:sp>
        <p:nvSpPr>
          <p:cNvPr id="7" name="Rectangle 47"/>
          <p:cNvSpPr>
            <a:spLocks noChangeArrowheads="1"/>
          </p:cNvSpPr>
          <p:nvPr/>
        </p:nvSpPr>
        <p:spPr bwMode="auto">
          <a:xfrm>
            <a:off x="5867400" y="1140538"/>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cs typeface="Arial Narrow"/>
              </a:rPr>
              <a:t>8</a:t>
            </a:r>
            <a:r>
              <a:rPr lang="en-US" sz="1200" dirty="0" smtClean="0">
                <a:cs typeface="Arial Narrow"/>
              </a:rPr>
              <a:t>x Shared Media </a:t>
            </a:r>
            <a:r>
              <a:rPr lang="en-US" sz="1200" dirty="0">
                <a:cs typeface="Arial Narrow"/>
              </a:rPr>
              <a:t>interfaces pairs</a:t>
            </a:r>
          </a:p>
          <a:p>
            <a:pPr marL="343047" indent="-343047" defTabSz="914417">
              <a:spcBef>
                <a:spcPct val="20000"/>
              </a:spcBef>
              <a:buFontTx/>
              <a:buChar char="•"/>
            </a:pPr>
            <a:r>
              <a:rPr lang="en-US" sz="1200" dirty="0">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390148730"/>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latin typeface="+mn-lt"/>
                          <a:cs typeface="Arial Narrow"/>
                        </a:rPr>
                        <a:t>Firewall </a:t>
                      </a:r>
                      <a:r>
                        <a:rPr kumimoji="0" lang="en-US" sz="1000" b="1" u="none" strike="noStrike" cap="none" normalizeH="0" baseline="0" dirty="0" smtClean="0">
                          <a:ln>
                            <a:noFill/>
                          </a:ln>
                          <a:solidFill>
                            <a:srgbClr val="000000"/>
                          </a:solidFill>
                          <a:effectLst/>
                          <a:latin typeface="+mn-lt"/>
                          <a:cs typeface="Arial Narrow"/>
                        </a:rPr>
                        <a:t>Throughput (1518/512/64)</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latin typeface="+mn-lt"/>
                          <a:cs typeface="Arial Narrow"/>
                        </a:rPr>
                        <a:t>20/20/20 Gbps</a:t>
                      </a:r>
                      <a:endParaRPr kumimoji="0" lang="en-US" sz="1000" b="0" i="0" u="none" strike="noStrike" cap="none" normalizeH="0" baseline="0" dirty="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IPS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6 Gbps</a:t>
                      </a:r>
                      <a:endParaRPr lang="en-US" sz="1000" b="0" i="0" dirty="0">
                        <a:solidFill>
                          <a:srgbClr val="000000"/>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latin typeface="+mn-lt"/>
                          <a:cs typeface="Arial Narrow"/>
                        </a:rPr>
                        <a:t>Firewall Latency</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dirty="0" smtClean="0">
                          <a:solidFill>
                            <a:srgbClr val="000000"/>
                          </a:solidFill>
                          <a:latin typeface="+mn-lt"/>
                          <a:cs typeface="Arial Narrow"/>
                        </a:rPr>
                        <a:t>6 </a:t>
                      </a:r>
                      <a:r>
                        <a:rPr lang="el-GR" sz="1000" kern="1200" dirty="0" smtClean="0">
                          <a:solidFill>
                            <a:srgbClr val="000000"/>
                          </a:solidFill>
                          <a:effectLst/>
                          <a:latin typeface="+mn-lt"/>
                          <a:cs typeface="Arial Narrow"/>
                        </a:rPr>
                        <a:t>μs </a:t>
                      </a:r>
                      <a:endParaRPr lang="en-US" sz="1000" b="0" i="0" dirty="0">
                        <a:solidFill>
                          <a:srgbClr val="000000"/>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Antivirus Throughput (Proxy Based)</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1.7 Gbps</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Concurrent Sessions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latin typeface="+mn-lt"/>
                          <a:cs typeface="Arial Narrow"/>
                        </a:rPr>
                        <a:t>7 Mil</a:t>
                      </a:r>
                      <a:endParaRPr kumimoji="0" lang="en-US" sz="1000" b="0"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Virtual Domains (Default / Max)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10/250</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New Sessions/Sec</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latin typeface="+mn-lt"/>
                          <a:cs typeface="Arial Narrow"/>
                        </a:rPr>
                        <a:t>190,000</a:t>
                      </a:r>
                      <a:endParaRPr kumimoji="0" lang="en-US" sz="1000" b="0"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Firewall Policies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Max Number of FortiTokens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IPSec VPN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Client-to-Gateway IPSec VPN Tunnels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50,000</a:t>
                      </a:r>
                      <a:endParaRPr lang="en-US" sz="1000" b="0" i="0" dirty="0">
                        <a:solidFill>
                          <a:srgbClr val="000000"/>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SSL-VPN Throughput </a:t>
                      </a:r>
                      <a:endParaRPr lang="en-US" sz="1000" b="1"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Concurrent SSL-VPN Users (Recommended Max)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10,000</a:t>
                      </a:r>
                      <a:endParaRPr lang="en-US" sz="1000" b="0" i="0" dirty="0">
                        <a:solidFill>
                          <a:srgbClr val="000000"/>
                        </a:solidFill>
                        <a:latin typeface="+mn-lt"/>
                        <a:cs typeface="Arial Narrow"/>
                      </a:endParaRPr>
                    </a:p>
                  </a:txBody>
                  <a:tcPr marL="61703" marR="61703" marT="34706" marB="34706" anchor="ctr" horzOverflow="overflow"/>
                </a:tc>
              </a:tr>
            </a:tbl>
          </a:graphicData>
        </a:graphic>
      </p:graphicFrame>
      <p:pic>
        <p:nvPicPr>
          <p:cNvPr id="22" name="Picture 2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3" name="Picture 12"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6" name="Picture 15"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7" name="Picture 16"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pic>
        <p:nvPicPr>
          <p:cNvPr id="19" name="Picture 18" descr="dark_port_bypass.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6867" y="3497275"/>
            <a:ext cx="569690" cy="312735"/>
          </a:xfrm>
          <a:prstGeom prst="rect">
            <a:avLst/>
          </a:prstGeom>
          <a:effectLst/>
        </p:spPr>
      </p:pic>
      <p:pic>
        <p:nvPicPr>
          <p:cNvPr id="20" name="Picture 19" descr="dark_port_sharemedia.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34182" y="3497275"/>
            <a:ext cx="569690" cy="312735"/>
          </a:xfrm>
          <a:prstGeom prst="rect">
            <a:avLst/>
          </a:prstGeom>
          <a:effectLst/>
        </p:spPr>
      </p:pic>
      <p:pic>
        <p:nvPicPr>
          <p:cNvPr id="15" name="Picture 14" descr="dark_Storage_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685959" y="3495809"/>
            <a:ext cx="566379" cy="311418"/>
          </a:xfrm>
          <a:prstGeom prst="rect">
            <a:avLst/>
          </a:prstGeom>
        </p:spPr>
      </p:pic>
    </p:spTree>
    <p:extLst>
      <p:ext uri="{BB962C8B-B14F-4D97-AF65-F5344CB8AC3E}">
        <p14:creationId xmlns:p14="http://schemas.microsoft.com/office/powerpoint/2010/main" val="2070657129"/>
      </p:ext>
    </p:extLst>
  </p:cSld>
  <p:clrMapOvr>
    <a:masterClrMapping/>
  </p:clrMapOvr>
  <p:transition xmlns:p14="http://schemas.microsoft.com/office/powerpoint/2010/mai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379" y="1411013"/>
            <a:ext cx="4779494" cy="2172497"/>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929390659"/>
              </p:ext>
            </p:extLst>
          </p:nvPr>
        </p:nvGraphicFramePr>
        <p:xfrm>
          <a:off x="457200" y="3886200"/>
          <a:ext cx="8305800" cy="20679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latin typeface="+mn-lt"/>
                          <a:cs typeface="Arial Narrow"/>
                        </a:rPr>
                        <a:t>Firewall </a:t>
                      </a:r>
                      <a:r>
                        <a:rPr kumimoji="0" lang="en-US" sz="1000" b="1" u="none" strike="noStrike" cap="none" normalizeH="0" baseline="0" dirty="0" smtClean="0">
                          <a:ln>
                            <a:noFill/>
                          </a:ln>
                          <a:solidFill>
                            <a:srgbClr val="000000"/>
                          </a:solidFill>
                          <a:effectLst/>
                          <a:latin typeface="+mn-lt"/>
                          <a:cs typeface="Arial Narrow"/>
                        </a:rPr>
                        <a:t>Throughput (1518/512/64)</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latin typeface="+mn-lt"/>
                          <a:cs typeface="Arial Narrow"/>
                        </a:rPr>
                        <a:t>52 / 52 / 33 Gbps</a:t>
                      </a:r>
                      <a:endParaRPr kumimoji="0" lang="en-US" sz="1000" b="0" i="0" u="none" strike="noStrike" cap="none" normalizeH="0" baseline="0" dirty="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IPS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8 Gbps</a:t>
                      </a:r>
                      <a:endParaRPr lang="en-US" sz="1000" b="0" i="0" dirty="0">
                        <a:solidFill>
                          <a:srgbClr val="000000"/>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latin typeface="+mn-lt"/>
                          <a:cs typeface="Arial Narrow"/>
                        </a:rPr>
                        <a:t>Firewall Latency</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dirty="0" smtClean="0">
                          <a:solidFill>
                            <a:srgbClr val="000000"/>
                          </a:solidFill>
                          <a:latin typeface="+mn-lt"/>
                          <a:cs typeface="Arial Narrow"/>
                        </a:rPr>
                        <a:t>3 </a:t>
                      </a:r>
                      <a:r>
                        <a:rPr lang="el-GR" sz="1000" kern="1200" dirty="0" smtClean="0">
                          <a:solidFill>
                            <a:srgbClr val="000000"/>
                          </a:solidFill>
                          <a:effectLst/>
                          <a:latin typeface="+mn-lt"/>
                          <a:cs typeface="Arial Narrow"/>
                        </a:rPr>
                        <a:t>μs </a:t>
                      </a:r>
                      <a:endParaRPr lang="en-US" sz="1000" b="0" i="0" dirty="0">
                        <a:solidFill>
                          <a:srgbClr val="000000"/>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3.5</a:t>
                      </a:r>
                      <a:r>
                        <a:rPr lang="en-US" sz="1000" b="0" i="0" baseline="0" dirty="0" smtClean="0">
                          <a:solidFill>
                            <a:srgbClr val="000000"/>
                          </a:solidFill>
                          <a:latin typeface="+mn-lt"/>
                          <a:cs typeface="Arial Narrow"/>
                        </a:rPr>
                        <a:t> </a:t>
                      </a:r>
                      <a:r>
                        <a:rPr lang="en-US" sz="1000" b="0" i="0" dirty="0" smtClean="0">
                          <a:solidFill>
                            <a:srgbClr val="000000"/>
                          </a:solidFill>
                          <a:latin typeface="+mn-lt"/>
                          <a:cs typeface="Arial Narrow"/>
                        </a:rPr>
                        <a:t>Gbps</a:t>
                      </a:r>
                      <a:endParaRPr lang="en-US" sz="1000" b="0" i="0" dirty="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Concurrent Sessions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latin typeface="+mn-lt"/>
                          <a:cs typeface="Arial Narrow"/>
                        </a:rPr>
                        <a:t>11 Mil</a:t>
                      </a:r>
                      <a:endParaRPr kumimoji="0" lang="en-US" sz="1000" b="0"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Virtual Domains (Default / Max)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 / 250</a:t>
                      </a:r>
                      <a:endParaRPr lang="en-US" sz="1000" b="0" i="0" dirty="0">
                        <a:solidFill>
                          <a:srgbClr val="000000"/>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New Sessions/Sec</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cs typeface="Arial Narrow"/>
                        </a:rPr>
                        <a:t>280,000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Firewall Policies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Max Number of FortiTokens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a:t>
                      </a:r>
                      <a:endParaRPr lang="en-US" sz="1000" b="0" i="0" dirty="0">
                        <a:solidFill>
                          <a:srgbClr val="000000"/>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IPSec VPN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25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Client-to-Gateway IPSec VPN Tunnels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50,000</a:t>
                      </a:r>
                      <a:endParaRPr lang="en-US" sz="1000" b="0" i="0" dirty="0">
                        <a:solidFill>
                          <a:srgbClr val="000000"/>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SSL-VPN Throughput </a:t>
                      </a:r>
                      <a:endParaRPr lang="en-US" sz="1000" b="1"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3.6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Concurrent SSL-VPN Users (Recommended Max)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10,000</a:t>
                      </a:r>
                      <a:endParaRPr lang="en-US" sz="1000" b="0" i="0" dirty="0">
                        <a:solidFill>
                          <a:srgbClr val="000000"/>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738813" y="2263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263446" y="1498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2979029" y="230867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3611746" y="195713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4" name="Straight Connector 3"/>
          <p:cNvCxnSpPr/>
          <p:nvPr/>
        </p:nvCxnSpPr>
        <p:spPr bwMode="auto">
          <a:xfrm flipV="1">
            <a:off x="2358488" y="1825776"/>
            <a:ext cx="1840462" cy="1512"/>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3077697" y="2261431"/>
            <a:ext cx="1827180" cy="648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64967" y="171713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4189043" y="182080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3081071" y="208336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895550" y="2091730"/>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37" name="Picture 36" descr="dark_Storage_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3491785863"/>
      </p:ext>
    </p:extLst>
  </p:cSld>
  <p:clrMapOvr>
    <a:masterClrMapping/>
  </p:clrMapOvr>
  <p:transition xmlns:p14="http://schemas.microsoft.com/office/powerpoint/2010/mai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1522" y="1411389"/>
            <a:ext cx="4837967" cy="2184888"/>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403981925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latin typeface="+mn-lt"/>
                          <a:cs typeface="Arial Narrow"/>
                        </a:rPr>
                        <a:t>Firewall </a:t>
                      </a:r>
                      <a:r>
                        <a:rPr kumimoji="0" lang="en-US" sz="1000" b="1" u="none" strike="noStrike" cap="none" normalizeH="0" baseline="0" dirty="0" smtClean="0">
                          <a:ln>
                            <a:noFill/>
                          </a:ln>
                          <a:solidFill>
                            <a:srgbClr val="000000"/>
                          </a:solidFill>
                          <a:effectLst/>
                          <a:latin typeface="+mn-lt"/>
                          <a:cs typeface="Arial Narrow"/>
                        </a:rPr>
                        <a:t>Throughput (1518/512/64)</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solidFill>
                            <a:srgbClr val="000000"/>
                          </a:solidFill>
                          <a:latin typeface="+mn-lt"/>
                          <a:cs typeface="Arial Narrow"/>
                        </a:rPr>
                        <a:t>72 / 72 / 55 Gbps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IPS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11 Gbps</a:t>
                      </a:r>
                      <a:endParaRPr lang="en-US" sz="1000" b="0" i="0" dirty="0">
                        <a:solidFill>
                          <a:srgbClr val="000000"/>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latin typeface="+mn-lt"/>
                          <a:cs typeface="Arial Narrow"/>
                        </a:rPr>
                        <a:t>Firewall Latency</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dirty="0" smtClean="0">
                          <a:solidFill>
                            <a:srgbClr val="000000"/>
                          </a:solidFill>
                          <a:latin typeface="+mn-lt"/>
                          <a:cs typeface="Arial Narrow"/>
                        </a:rPr>
                        <a:t>3 </a:t>
                      </a:r>
                      <a:r>
                        <a:rPr lang="el-GR" sz="1000" kern="1200" dirty="0" smtClean="0">
                          <a:solidFill>
                            <a:srgbClr val="000000"/>
                          </a:solidFill>
                          <a:effectLst/>
                          <a:latin typeface="+mn-lt"/>
                          <a:cs typeface="Arial Narrow"/>
                        </a:rPr>
                        <a:t>μs </a:t>
                      </a:r>
                      <a:endParaRPr lang="en-US" sz="1000" b="0" i="0" dirty="0">
                        <a:solidFill>
                          <a:srgbClr val="000000"/>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Antivirus Throughput (Proxy Based / Flow Based)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latin typeface="+mn-lt"/>
                          <a:cs typeface="Arial Narrow"/>
                        </a:rPr>
                        <a:t>4.3 </a:t>
                      </a:r>
                      <a:r>
                        <a:rPr lang="en-US" sz="1000" baseline="0" dirty="0" smtClean="0">
                          <a:solidFill>
                            <a:srgbClr val="000000"/>
                          </a:solidFill>
                          <a:latin typeface="+mn-lt"/>
                          <a:cs typeface="Arial Narrow"/>
                        </a:rPr>
                        <a:t>Gbps</a:t>
                      </a:r>
                      <a:endParaRPr lang="en-US" sz="1000" dirty="0" smtClean="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Concurrent Sessions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latin typeface="+mn-lt"/>
                          <a:cs typeface="Arial Narrow"/>
                        </a:rPr>
                        <a:t>11 Mil</a:t>
                      </a:r>
                      <a:endParaRPr kumimoji="0" lang="en-US" sz="1000" b="0"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Virtual Domains (Default / Max)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 / 250</a:t>
                      </a:r>
                      <a:endParaRPr lang="en-US" sz="1000" b="0" i="0" dirty="0">
                        <a:solidFill>
                          <a:srgbClr val="000000"/>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New Sessions/Sec</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cs typeface="Arial Narrow"/>
                        </a:rPr>
                        <a:t>290,000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Firewall Policies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Max Number of FortiTokens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a:t>
                      </a:r>
                      <a:endParaRPr lang="en-US" sz="1000" b="0" i="0" dirty="0">
                        <a:solidFill>
                          <a:srgbClr val="000000"/>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IPSec VPN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48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Client-to-Gateway IPSec VPN Tunnels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50,000</a:t>
                      </a:r>
                      <a:endParaRPr lang="en-US" sz="1000" b="0" i="0" dirty="0">
                        <a:solidFill>
                          <a:srgbClr val="000000"/>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SSL-VPN Throughput </a:t>
                      </a:r>
                      <a:endParaRPr lang="en-US" sz="1000" b="1"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Concurrent SSL-VPN Users (Recommended Max)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10,000</a:t>
                      </a:r>
                      <a:endParaRPr lang="en-US" sz="1000" b="0" i="0" dirty="0">
                        <a:solidFill>
                          <a:srgbClr val="000000"/>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679465"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518641"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940462"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4863983"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4</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815153"/>
      </p:ext>
    </p:extLst>
  </p:cSld>
  <p:clrMapOvr>
    <a:masterClrMapping/>
  </p:clrMapOvr>
  <p:transition xmlns:p14="http://schemas.microsoft.com/office/powerpoint/2010/mai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cxnSp>
        <p:nvCxnSpPr>
          <p:cNvPr id="334" name="Shape 334"/>
          <p:cNvCxnSpPr/>
          <p:nvPr/>
        </p:nvCxnSpPr>
        <p:spPr>
          <a:xfrm rot="10800000" flipH="1">
            <a:off x="4247783" y="2035728"/>
            <a:ext cx="660400" cy="1379333"/>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335" name="Shape 335"/>
          <p:cNvPicPr preferRelativeResize="0"/>
          <p:nvPr/>
        </p:nvPicPr>
        <p:blipFill rotWithShape="1">
          <a:blip r:embed="rId3">
            <a:alphaModFix/>
          </a:blip>
          <a:srcRect/>
          <a:stretch/>
        </p:blipFill>
        <p:spPr>
          <a:xfrm>
            <a:off x="4157923" y="1394825"/>
            <a:ext cx="1487698" cy="1008432"/>
          </a:xfrm>
          <a:prstGeom prst="rect">
            <a:avLst/>
          </a:prstGeom>
          <a:noFill/>
          <a:ln>
            <a:noFill/>
          </a:ln>
        </p:spPr>
      </p:pic>
      <p:sp>
        <p:nvSpPr>
          <p:cNvPr id="336" name="Shape 336"/>
          <p:cNvSpPr/>
          <p:nvPr/>
        </p:nvSpPr>
        <p:spPr>
          <a:xfrm>
            <a:off x="4419445" y="4598786"/>
            <a:ext cx="2429191" cy="140871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sp>
        <p:nvSpPr>
          <p:cNvPr id="337" name="Shape 337"/>
          <p:cNvSpPr/>
          <p:nvPr/>
        </p:nvSpPr>
        <p:spPr>
          <a:xfrm>
            <a:off x="277590" y="1453082"/>
            <a:ext cx="2567711" cy="4685807"/>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pic>
        <p:nvPicPr>
          <p:cNvPr id="338" name="Shape 338"/>
          <p:cNvPicPr preferRelativeResize="0"/>
          <p:nvPr/>
        </p:nvPicPr>
        <p:blipFill rotWithShape="1">
          <a:blip r:embed="rId4">
            <a:alphaModFix amt="97000"/>
          </a:blip>
          <a:srcRect/>
          <a:stretch/>
        </p:blipFill>
        <p:spPr>
          <a:xfrm>
            <a:off x="668420" y="1723322"/>
            <a:ext cx="1771108" cy="1299556"/>
          </a:xfrm>
          <a:prstGeom prst="rect">
            <a:avLst/>
          </a:prstGeom>
          <a:noFill/>
          <a:ln>
            <a:noFill/>
          </a:ln>
        </p:spPr>
      </p:pic>
      <p:cxnSp>
        <p:nvCxnSpPr>
          <p:cNvPr id="339" name="Shape 339"/>
          <p:cNvCxnSpPr/>
          <p:nvPr/>
        </p:nvCxnSpPr>
        <p:spPr>
          <a:xfrm>
            <a:off x="4576043" y="3666066"/>
            <a:ext cx="2125843" cy="11963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340" name="Shape 340"/>
          <p:cNvCxnSpPr/>
          <p:nvPr/>
        </p:nvCxnSpPr>
        <p:spPr>
          <a:xfrm rot="10800000">
            <a:off x="3913241" y="3381277"/>
            <a:ext cx="528767" cy="19244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341" name="Shape 341"/>
          <p:cNvCxnSpPr/>
          <p:nvPr/>
        </p:nvCxnSpPr>
        <p:spPr>
          <a:xfrm>
            <a:off x="4775201" y="3835401"/>
            <a:ext cx="545431" cy="806115"/>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342" name="Shape 342"/>
          <p:cNvCxnSpPr/>
          <p:nvPr/>
        </p:nvCxnSpPr>
        <p:spPr>
          <a:xfrm rot="10800000" flipH="1">
            <a:off x="4422690" y="2559877"/>
            <a:ext cx="2084815" cy="912415"/>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343" name="Shape 343"/>
          <p:cNvPicPr preferRelativeResize="0"/>
          <p:nvPr/>
        </p:nvPicPr>
        <p:blipFill rotWithShape="1">
          <a:blip r:embed="rId3">
            <a:alphaModFix/>
          </a:blip>
          <a:srcRect/>
          <a:stretch/>
        </p:blipFill>
        <p:spPr>
          <a:xfrm>
            <a:off x="6103428" y="1809428"/>
            <a:ext cx="1522626" cy="1032109"/>
          </a:xfrm>
          <a:prstGeom prst="rect">
            <a:avLst/>
          </a:prstGeom>
          <a:noFill/>
          <a:ln>
            <a:noFill/>
          </a:ln>
        </p:spPr>
      </p:pic>
      <p:cxnSp>
        <p:nvCxnSpPr>
          <p:cNvPr id="344" name="Shape 344"/>
          <p:cNvCxnSpPr/>
          <p:nvPr/>
        </p:nvCxnSpPr>
        <p:spPr>
          <a:xfrm rot="10800000" flipH="1">
            <a:off x="2894706" y="3937004"/>
            <a:ext cx="954055" cy="608013"/>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345" name="Shape 345"/>
          <p:cNvSpPr/>
          <p:nvPr/>
        </p:nvSpPr>
        <p:spPr>
          <a:xfrm>
            <a:off x="470418" y="1359511"/>
            <a:ext cx="2116864" cy="272413"/>
          </a:xfrm>
          <a:prstGeom prst="roundRect">
            <a:avLst>
              <a:gd name="adj" fmla="val 16667"/>
            </a:avLst>
          </a:prstGeom>
          <a:solidFill>
            <a:srgbClr val="69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Data Center / Private Cloud / SDN</a:t>
            </a:r>
          </a:p>
        </p:txBody>
      </p:sp>
      <p:cxnSp>
        <p:nvCxnSpPr>
          <p:cNvPr id="346" name="Shape 346"/>
          <p:cNvCxnSpPr/>
          <p:nvPr/>
        </p:nvCxnSpPr>
        <p:spPr>
          <a:xfrm rot="10800000">
            <a:off x="3071942" y="2707248"/>
            <a:ext cx="1548910" cy="817369"/>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347" name="Shape 347"/>
          <p:cNvSpPr txBox="1"/>
          <p:nvPr/>
        </p:nvSpPr>
        <p:spPr>
          <a:xfrm>
            <a:off x="6839986" y="2492989"/>
            <a:ext cx="2165431" cy="82073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Carrier Class Firewall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(CCFW)</a:t>
            </a:r>
          </a:p>
          <a:p>
            <a:pPr marL="0" marR="0" lvl="0" indent="0" algn="ctr" rtl="0">
              <a:spcBef>
                <a:spcPts val="0"/>
              </a:spcBef>
              <a:buNone/>
            </a:pPr>
            <a:endParaRPr sz="1400" b="1" i="0" u="none" strike="noStrike" cap="none" baseline="0">
              <a:solidFill>
                <a:srgbClr val="36424A"/>
              </a:solidFill>
              <a:latin typeface="Arial"/>
              <a:ea typeface="Arial"/>
              <a:cs typeface="Arial"/>
              <a:sym typeface="Arial"/>
            </a:endParaRPr>
          </a:p>
        </p:txBody>
      </p:sp>
      <p:pic>
        <p:nvPicPr>
          <p:cNvPr id="348" name="Shape 348"/>
          <p:cNvPicPr preferRelativeResize="0"/>
          <p:nvPr/>
        </p:nvPicPr>
        <p:blipFill rotWithShape="1">
          <a:blip r:embed="rId5">
            <a:alphaModFix/>
          </a:blip>
          <a:srcRect/>
          <a:stretch/>
        </p:blipFill>
        <p:spPr>
          <a:xfrm>
            <a:off x="3621598" y="2939452"/>
            <a:ext cx="1598736" cy="1182513"/>
          </a:xfrm>
          <a:prstGeom prst="rect">
            <a:avLst/>
          </a:prstGeom>
          <a:noFill/>
          <a:ln>
            <a:noFill/>
          </a:ln>
        </p:spPr>
      </p:pic>
      <p:sp>
        <p:nvSpPr>
          <p:cNvPr id="349" name="Shape 349"/>
          <p:cNvSpPr/>
          <p:nvPr/>
        </p:nvSpPr>
        <p:spPr>
          <a:xfrm>
            <a:off x="6503078" y="5653669"/>
            <a:ext cx="2219394" cy="442673"/>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Distributed Enterprise</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&amp; Small Business</a:t>
            </a:r>
          </a:p>
        </p:txBody>
      </p:sp>
      <p:sp>
        <p:nvSpPr>
          <p:cNvPr id="350" name="Shape 350"/>
          <p:cNvSpPr/>
          <p:nvPr/>
        </p:nvSpPr>
        <p:spPr>
          <a:xfrm>
            <a:off x="7686203" y="3623222"/>
            <a:ext cx="1236449" cy="272413"/>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 Mobile Users</a:t>
            </a:r>
          </a:p>
        </p:txBody>
      </p:sp>
      <p:pic>
        <p:nvPicPr>
          <p:cNvPr id="351" name="Shape 351"/>
          <p:cNvPicPr preferRelativeResize="0"/>
          <p:nvPr/>
        </p:nvPicPr>
        <p:blipFill rotWithShape="1">
          <a:blip r:embed="rId6">
            <a:alphaModFix/>
          </a:blip>
          <a:srcRect/>
          <a:stretch/>
        </p:blipFill>
        <p:spPr>
          <a:xfrm>
            <a:off x="6701886" y="3583520"/>
            <a:ext cx="768095" cy="404368"/>
          </a:xfrm>
          <a:prstGeom prst="rect">
            <a:avLst/>
          </a:prstGeom>
          <a:noFill/>
          <a:ln>
            <a:noFill/>
          </a:ln>
        </p:spPr>
      </p:pic>
      <p:sp>
        <p:nvSpPr>
          <p:cNvPr id="352" name="Shape 352"/>
          <p:cNvSpPr txBox="1"/>
          <p:nvPr/>
        </p:nvSpPr>
        <p:spPr>
          <a:xfrm>
            <a:off x="4246001" y="1666395"/>
            <a:ext cx="662185" cy="738663"/>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Cloud </a:t>
            </a:r>
          </a:p>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(CFW)</a:t>
            </a:r>
          </a:p>
        </p:txBody>
      </p:sp>
      <p:sp>
        <p:nvSpPr>
          <p:cNvPr id="353" name="Shape 353"/>
          <p:cNvSpPr txBox="1"/>
          <p:nvPr/>
        </p:nvSpPr>
        <p:spPr>
          <a:xfrm>
            <a:off x="6455009" y="4033688"/>
            <a:ext cx="1331627" cy="32829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Managed Endpoint</a:t>
            </a:r>
          </a:p>
        </p:txBody>
      </p:sp>
      <p:pic>
        <p:nvPicPr>
          <p:cNvPr id="354" name="Shape 354"/>
          <p:cNvPicPr preferRelativeResize="0"/>
          <p:nvPr/>
        </p:nvPicPr>
        <p:blipFill rotWithShape="1">
          <a:blip r:embed="rId7">
            <a:alphaModFix/>
          </a:blip>
          <a:srcRect/>
          <a:stretch/>
        </p:blipFill>
        <p:spPr>
          <a:xfrm>
            <a:off x="1519404" y="4740364"/>
            <a:ext cx="780864" cy="1141392"/>
          </a:xfrm>
          <a:prstGeom prst="rect">
            <a:avLst/>
          </a:prstGeom>
          <a:noFill/>
          <a:ln>
            <a:noFill/>
          </a:ln>
        </p:spPr>
      </p:pic>
      <p:pic>
        <p:nvPicPr>
          <p:cNvPr id="355" name="Shape 355"/>
          <p:cNvPicPr preferRelativeResize="0"/>
          <p:nvPr/>
        </p:nvPicPr>
        <p:blipFill rotWithShape="1">
          <a:blip r:embed="rId8">
            <a:alphaModFix/>
          </a:blip>
          <a:srcRect/>
          <a:stretch/>
        </p:blipFill>
        <p:spPr>
          <a:xfrm>
            <a:off x="2343166" y="4510374"/>
            <a:ext cx="826699" cy="669175"/>
          </a:xfrm>
          <a:prstGeom prst="rect">
            <a:avLst/>
          </a:prstGeom>
          <a:noFill/>
          <a:ln>
            <a:noFill/>
          </a:ln>
        </p:spPr>
      </p:pic>
      <p:sp>
        <p:nvSpPr>
          <p:cNvPr id="356" name="Shape 356"/>
          <p:cNvSpPr txBox="1"/>
          <p:nvPr/>
        </p:nvSpPr>
        <p:spPr>
          <a:xfrm>
            <a:off x="486450" y="3678519"/>
            <a:ext cx="1032954" cy="94400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 sz="1000" b="1" i="0" u="none" strike="noStrike" cap="none" baseline="0" dirty="0">
                <a:solidFill>
                  <a:srgbClr val="36424A"/>
                </a:solidFill>
                <a:latin typeface="Arial"/>
                <a:ea typeface="Arial"/>
                <a:cs typeface="Arial"/>
                <a:sym typeface="Arial"/>
              </a:rPr>
              <a:t>Internal</a:t>
            </a:r>
          </a:p>
          <a:p>
            <a:pPr marL="0" marR="0" lvl="0" indent="0" rtl="0">
              <a:spcBef>
                <a:spcPts val="0"/>
              </a:spcBef>
              <a:buSzPct val="25000"/>
              <a:buNone/>
            </a:pPr>
            <a:r>
              <a:rPr lang="en-US" sz="1000" b="1" i="0" u="none" strike="noStrike" cap="none" baseline="0" dirty="0" smtClean="0">
                <a:solidFill>
                  <a:srgbClr val="36424A"/>
                </a:solidFill>
                <a:latin typeface="Arial"/>
                <a:ea typeface="Arial"/>
                <a:cs typeface="Arial"/>
                <a:sym typeface="Arial"/>
              </a:rPr>
              <a:t>Segmentation</a:t>
            </a:r>
            <a:endParaRPr lang="en" sz="1000" b="1" i="0" u="none" strike="noStrike" cap="none" baseline="0" dirty="0">
              <a:solidFill>
                <a:srgbClr val="36424A"/>
              </a:solidFill>
              <a:latin typeface="Arial"/>
              <a:ea typeface="Arial"/>
              <a:cs typeface="Arial"/>
              <a:sym typeface="Arial"/>
            </a:endParaRPr>
          </a:p>
          <a:p>
            <a:pPr marL="0" marR="0" lvl="0" indent="0" rtl="0">
              <a:spcBef>
                <a:spcPts val="0"/>
              </a:spcBef>
              <a:buSzPct val="25000"/>
              <a:buNone/>
            </a:pPr>
            <a:r>
              <a:rPr lang="en" sz="1000" b="1" i="0" u="none" strike="noStrike" cap="none" baseline="0" dirty="0">
                <a:solidFill>
                  <a:srgbClr val="36424A"/>
                </a:solidFill>
                <a:latin typeface="Arial"/>
                <a:ea typeface="Arial"/>
                <a:cs typeface="Arial"/>
                <a:sym typeface="Arial"/>
              </a:rPr>
              <a:t>Firewall</a:t>
            </a:r>
          </a:p>
          <a:p>
            <a:pPr marL="0" marR="0" lvl="0" indent="0" rtl="0">
              <a:spcBef>
                <a:spcPts val="0"/>
              </a:spcBef>
              <a:buSzPct val="25000"/>
              <a:buNone/>
            </a:pPr>
            <a:r>
              <a:rPr lang="en" sz="1000" b="0" i="0" u="none" strike="noStrike" cap="none" baseline="0" dirty="0">
                <a:solidFill>
                  <a:srgbClr val="36424A"/>
                </a:solidFill>
                <a:latin typeface="Arial"/>
                <a:ea typeface="Arial"/>
                <a:cs typeface="Arial"/>
                <a:sym typeface="Arial"/>
              </a:rPr>
              <a:t>(</a:t>
            </a:r>
            <a:r>
              <a:rPr lang="en" sz="1000" b="0" i="0" u="none" strike="noStrike" cap="none" baseline="0" dirty="0" smtClean="0">
                <a:solidFill>
                  <a:srgbClr val="36424A"/>
                </a:solidFill>
                <a:latin typeface="Arial"/>
                <a:ea typeface="Arial"/>
                <a:cs typeface="Arial"/>
                <a:sym typeface="Arial"/>
              </a:rPr>
              <a:t>I</a:t>
            </a:r>
            <a:r>
              <a:rPr lang="en-US" sz="1000" b="0" i="0" u="none" strike="noStrike" cap="none" baseline="0" dirty="0" smtClean="0">
                <a:solidFill>
                  <a:srgbClr val="36424A"/>
                </a:solidFill>
                <a:latin typeface="Arial"/>
                <a:ea typeface="Arial"/>
                <a:cs typeface="Arial"/>
                <a:sym typeface="Arial"/>
              </a:rPr>
              <a:t>S</a:t>
            </a:r>
            <a:r>
              <a:rPr lang="en" sz="1000" b="0" i="0" u="none" strike="noStrike" cap="none" baseline="0" dirty="0" smtClean="0">
                <a:solidFill>
                  <a:srgbClr val="36424A"/>
                </a:solidFill>
                <a:latin typeface="Arial"/>
                <a:ea typeface="Arial"/>
                <a:cs typeface="Arial"/>
                <a:sym typeface="Arial"/>
              </a:rPr>
              <a:t>FW</a:t>
            </a:r>
            <a:r>
              <a:rPr lang="en" sz="1000" b="0" i="0" u="none" strike="noStrike" cap="none" baseline="0" dirty="0">
                <a:solidFill>
                  <a:srgbClr val="36424A"/>
                </a:solidFill>
                <a:latin typeface="Arial"/>
                <a:ea typeface="Arial"/>
                <a:cs typeface="Arial"/>
                <a:sym typeface="Arial"/>
              </a:rPr>
              <a:t>)</a:t>
            </a:r>
          </a:p>
        </p:txBody>
      </p:sp>
      <p:sp>
        <p:nvSpPr>
          <p:cNvPr id="357" name="Shape 357"/>
          <p:cNvSpPr/>
          <p:nvPr/>
        </p:nvSpPr>
        <p:spPr>
          <a:xfrm>
            <a:off x="7106122" y="2037922"/>
            <a:ext cx="1813265" cy="272413"/>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Carrier/MSSP</a:t>
            </a:r>
          </a:p>
        </p:txBody>
      </p:sp>
      <p:pic>
        <p:nvPicPr>
          <p:cNvPr id="358" name="Shape 358"/>
          <p:cNvPicPr preferRelativeResize="0"/>
          <p:nvPr/>
        </p:nvPicPr>
        <p:blipFill rotWithShape="1">
          <a:blip r:embed="rId9">
            <a:alphaModFix/>
          </a:blip>
          <a:srcRect/>
          <a:stretch/>
        </p:blipFill>
        <p:spPr>
          <a:xfrm>
            <a:off x="5999980" y="2022473"/>
            <a:ext cx="788045" cy="1108363"/>
          </a:xfrm>
          <a:prstGeom prst="rect">
            <a:avLst/>
          </a:prstGeom>
          <a:noFill/>
          <a:ln>
            <a:noFill/>
          </a:ln>
        </p:spPr>
      </p:pic>
      <p:sp>
        <p:nvSpPr>
          <p:cNvPr id="359" name="Shape 359"/>
          <p:cNvSpPr txBox="1"/>
          <p:nvPr/>
        </p:nvSpPr>
        <p:spPr>
          <a:xfrm rot="-5400000">
            <a:off x="-423784" y="4729721"/>
            <a:ext cx="1124567" cy="2769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0" i="0" u="none" strike="noStrike" cap="none" baseline="0">
                <a:solidFill>
                  <a:srgbClr val="7F7F7F"/>
                </a:solidFill>
                <a:latin typeface="Arial"/>
                <a:ea typeface="Arial"/>
                <a:cs typeface="Arial"/>
                <a:sym typeface="Arial"/>
              </a:rPr>
              <a:t>Boundary</a:t>
            </a:r>
          </a:p>
        </p:txBody>
      </p:sp>
      <p:grpSp>
        <p:nvGrpSpPr>
          <p:cNvPr id="360" name="Shape 360"/>
          <p:cNvGrpSpPr/>
          <p:nvPr/>
        </p:nvGrpSpPr>
        <p:grpSpPr>
          <a:xfrm>
            <a:off x="6873682" y="4854285"/>
            <a:ext cx="316594" cy="347138"/>
            <a:chOff x="4622189" y="4452469"/>
            <a:chExt cx="297678" cy="338554"/>
          </a:xfrm>
        </p:grpSpPr>
        <p:sp>
          <p:nvSpPr>
            <p:cNvPr id="361" name="Shape 361"/>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362" name="Shape 362"/>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1</a:t>
              </a:r>
            </a:p>
          </p:txBody>
        </p:sp>
      </p:grpSp>
      <p:sp>
        <p:nvSpPr>
          <p:cNvPr id="363" name="Shape 363"/>
          <p:cNvSpPr/>
          <p:nvPr/>
        </p:nvSpPr>
        <p:spPr>
          <a:xfrm>
            <a:off x="509612" y="3399847"/>
            <a:ext cx="2116800" cy="272399"/>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Internal Network</a:t>
            </a:r>
          </a:p>
        </p:txBody>
      </p:sp>
      <p:pic>
        <p:nvPicPr>
          <p:cNvPr id="364" name="Shape 364"/>
          <p:cNvPicPr preferRelativeResize="0"/>
          <p:nvPr/>
        </p:nvPicPr>
        <p:blipFill rotWithShape="1">
          <a:blip r:embed="rId10">
            <a:alphaModFix/>
          </a:blip>
          <a:srcRect/>
          <a:stretch/>
        </p:blipFill>
        <p:spPr>
          <a:xfrm>
            <a:off x="5935584" y="4428504"/>
            <a:ext cx="888797" cy="829941"/>
          </a:xfrm>
          <a:prstGeom prst="rect">
            <a:avLst/>
          </a:prstGeom>
          <a:noFill/>
          <a:ln>
            <a:noFill/>
          </a:ln>
        </p:spPr>
      </p:pic>
      <p:pic>
        <p:nvPicPr>
          <p:cNvPr id="365" name="Shape 365"/>
          <p:cNvPicPr preferRelativeResize="0"/>
          <p:nvPr/>
        </p:nvPicPr>
        <p:blipFill rotWithShape="1">
          <a:blip r:embed="rId11">
            <a:alphaModFix/>
          </a:blip>
          <a:srcRect/>
          <a:stretch/>
        </p:blipFill>
        <p:spPr>
          <a:xfrm flipH="1">
            <a:off x="995158" y="4999402"/>
            <a:ext cx="337363" cy="652825"/>
          </a:xfrm>
          <a:prstGeom prst="rect">
            <a:avLst/>
          </a:prstGeom>
          <a:noFill/>
          <a:ln>
            <a:noFill/>
          </a:ln>
        </p:spPr>
      </p:pic>
      <p:pic>
        <p:nvPicPr>
          <p:cNvPr id="366" name="Shape 366"/>
          <p:cNvPicPr preferRelativeResize="0"/>
          <p:nvPr/>
        </p:nvPicPr>
        <p:blipFill rotWithShape="1">
          <a:blip r:embed="rId12">
            <a:alphaModFix/>
          </a:blip>
          <a:srcRect/>
          <a:stretch/>
        </p:blipFill>
        <p:spPr>
          <a:xfrm>
            <a:off x="4825477" y="4509437"/>
            <a:ext cx="905255" cy="635923"/>
          </a:xfrm>
          <a:prstGeom prst="rect">
            <a:avLst/>
          </a:prstGeom>
          <a:noFill/>
          <a:ln>
            <a:noFill/>
          </a:ln>
        </p:spPr>
      </p:pic>
      <p:pic>
        <p:nvPicPr>
          <p:cNvPr id="367" name="Shape 367"/>
          <p:cNvPicPr preferRelativeResize="0"/>
          <p:nvPr/>
        </p:nvPicPr>
        <p:blipFill rotWithShape="1">
          <a:blip r:embed="rId13">
            <a:alphaModFix/>
          </a:blip>
          <a:srcRect/>
          <a:stretch/>
        </p:blipFill>
        <p:spPr>
          <a:xfrm flipH="1">
            <a:off x="5930211" y="5739335"/>
            <a:ext cx="322200" cy="391696"/>
          </a:xfrm>
          <a:prstGeom prst="rect">
            <a:avLst/>
          </a:prstGeom>
          <a:noFill/>
          <a:ln>
            <a:noFill/>
          </a:ln>
        </p:spPr>
      </p:pic>
      <p:pic>
        <p:nvPicPr>
          <p:cNvPr id="368" name="Shape 368"/>
          <p:cNvPicPr preferRelativeResize="0"/>
          <p:nvPr/>
        </p:nvPicPr>
        <p:blipFill rotWithShape="1">
          <a:blip r:embed="rId14">
            <a:alphaModFix/>
          </a:blip>
          <a:srcRect/>
          <a:stretch/>
        </p:blipFill>
        <p:spPr>
          <a:xfrm flipH="1">
            <a:off x="503509" y="5498010"/>
            <a:ext cx="401804" cy="522260"/>
          </a:xfrm>
          <a:prstGeom prst="rect">
            <a:avLst/>
          </a:prstGeom>
          <a:noFill/>
          <a:ln>
            <a:noFill/>
          </a:ln>
        </p:spPr>
      </p:pic>
      <p:pic>
        <p:nvPicPr>
          <p:cNvPr id="369" name="Shape 369"/>
          <p:cNvPicPr preferRelativeResize="0"/>
          <p:nvPr/>
        </p:nvPicPr>
        <p:blipFill rotWithShape="1">
          <a:blip r:embed="rId15">
            <a:alphaModFix/>
          </a:blip>
          <a:srcRect/>
          <a:stretch/>
        </p:blipFill>
        <p:spPr>
          <a:xfrm>
            <a:off x="5010227" y="4248457"/>
            <a:ext cx="621334" cy="631767"/>
          </a:xfrm>
          <a:prstGeom prst="rect">
            <a:avLst/>
          </a:prstGeom>
          <a:noFill/>
          <a:ln>
            <a:noFill/>
          </a:ln>
        </p:spPr>
      </p:pic>
      <p:grpSp>
        <p:nvGrpSpPr>
          <p:cNvPr id="370" name="Shape 370"/>
          <p:cNvGrpSpPr/>
          <p:nvPr/>
        </p:nvGrpSpPr>
        <p:grpSpPr>
          <a:xfrm>
            <a:off x="4484240" y="5091392"/>
            <a:ext cx="1573726" cy="853997"/>
            <a:chOff x="7129020" y="5178057"/>
            <a:chExt cx="1573726" cy="853998"/>
          </a:xfrm>
        </p:grpSpPr>
        <p:pic>
          <p:nvPicPr>
            <p:cNvPr id="371" name="Shape 371"/>
            <p:cNvPicPr preferRelativeResize="0"/>
            <p:nvPr/>
          </p:nvPicPr>
          <p:blipFill rotWithShape="1">
            <a:blip r:embed="rId16">
              <a:alphaModFix/>
            </a:blip>
            <a:srcRect/>
            <a:stretch/>
          </p:blipFill>
          <p:spPr>
            <a:xfrm>
              <a:off x="7129020" y="5178057"/>
              <a:ext cx="1573726" cy="853998"/>
            </a:xfrm>
            <a:prstGeom prst="rect">
              <a:avLst/>
            </a:prstGeom>
            <a:noFill/>
            <a:ln>
              <a:noFill/>
            </a:ln>
          </p:spPr>
        </p:pic>
        <p:sp>
          <p:nvSpPr>
            <p:cNvPr id="372" name="Shape 372"/>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73" name="Shape 373"/>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74" name="Shape 374"/>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75" name="Shape 375"/>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76" name="Shape 376"/>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77" name="Shape 377"/>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78" name="Shape 378"/>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79" name="Shape 379"/>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0" name="Shape 380"/>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1" name="Shape 381"/>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2" name="Shape 382"/>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3" name="Shape 383"/>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4" name="Shape 384"/>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5" name="Shape 385"/>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6" name="Shape 386"/>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7" name="Shape 387"/>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8" name="Shape 388"/>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89" name="Shape 389"/>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0" name="Shape 390"/>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1" name="Shape 391"/>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2" name="Shape 392"/>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3" name="Shape 393"/>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4" name="Shape 394"/>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5" name="Shape 395"/>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6" name="Shape 396"/>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7" name="Shape 397"/>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8" name="Shape 398"/>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399" name="Shape 399"/>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0" name="Shape 400"/>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1" name="Shape 401"/>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2" name="Shape 402"/>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3" name="Shape 403"/>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4" name="Shape 404"/>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5" name="Shape 405"/>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6" name="Shape 406"/>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7" name="Shape 407"/>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8" name="Shape 408"/>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09" name="Shape 409"/>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0" name="Shape 410"/>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1" name="Shape 411"/>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2" name="Shape 412"/>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3" name="Shape 413"/>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4" name="Shape 414"/>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5" name="Shape 415"/>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6" name="Shape 416"/>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7" name="Shape 417"/>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8" name="Shape 418"/>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19" name="Shape 419"/>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0" name="Shape 420"/>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1" name="Shape 421"/>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2" name="Shape 422"/>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3" name="Shape 423"/>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4" name="Shape 424"/>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5" name="Shape 425"/>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6" name="Shape 426"/>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7" name="Shape 427"/>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8" name="Shape 428"/>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29" name="Shape 429"/>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30" name="Shape 430"/>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431" name="Shape 431"/>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grpSp>
      <p:sp>
        <p:nvSpPr>
          <p:cNvPr id="432" name="Shape 432"/>
          <p:cNvSpPr txBox="1"/>
          <p:nvPr/>
        </p:nvSpPr>
        <p:spPr>
          <a:xfrm>
            <a:off x="3032076" y="4249034"/>
            <a:ext cx="1453499" cy="103199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Next Gen Firewall</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 Advanced</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Threat Protection / N</a:t>
            </a:r>
            <a:r>
              <a:rPr lang="en" sz="1000" b="1">
                <a:solidFill>
                  <a:schemeClr val="dk1"/>
                </a:solidFill>
              </a:rPr>
              <a:t>ext </a:t>
            </a:r>
            <a:r>
              <a:rPr lang="en" sz="1000" b="1" i="0" u="none" strike="noStrike" cap="none" baseline="0">
                <a:solidFill>
                  <a:schemeClr val="dk1"/>
                </a:solidFill>
                <a:latin typeface="Arial"/>
                <a:ea typeface="Arial"/>
                <a:cs typeface="Arial"/>
                <a:sym typeface="Arial"/>
              </a:rPr>
              <a:t>Gen IPS</a:t>
            </a:r>
          </a:p>
          <a:p>
            <a:pPr marL="0" marR="0" lvl="0" indent="0" algn="ctr" rtl="0">
              <a:spcBef>
                <a:spcPts val="0"/>
              </a:spcBef>
              <a:buSzPct val="25000"/>
              <a:buNone/>
            </a:pPr>
            <a:r>
              <a:rPr lang="en" sz="1000" b="0" i="0" u="none" strike="noStrike" cap="none" baseline="0">
                <a:solidFill>
                  <a:schemeClr val="dk1"/>
                </a:solidFill>
                <a:latin typeface="Arial"/>
                <a:ea typeface="Arial"/>
                <a:cs typeface="Arial"/>
                <a:sym typeface="Arial"/>
              </a:rPr>
              <a:t>(NGFW + ATP) / NGIPS</a:t>
            </a:r>
          </a:p>
        </p:txBody>
      </p:sp>
      <p:sp>
        <p:nvSpPr>
          <p:cNvPr id="433" name="Shape 433"/>
          <p:cNvSpPr txBox="1"/>
          <p:nvPr/>
        </p:nvSpPr>
        <p:spPr>
          <a:xfrm>
            <a:off x="7085379" y="4643317"/>
            <a:ext cx="1674640" cy="73866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Connected Unified Threat Management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(Connected) UTM </a:t>
            </a:r>
          </a:p>
        </p:txBody>
      </p:sp>
      <p:pic>
        <p:nvPicPr>
          <p:cNvPr id="434" name="Shape 434"/>
          <p:cNvPicPr preferRelativeResize="0"/>
          <p:nvPr/>
        </p:nvPicPr>
        <p:blipFill rotWithShape="1">
          <a:blip r:embed="rId17">
            <a:alphaModFix/>
          </a:blip>
          <a:srcRect/>
          <a:stretch/>
        </p:blipFill>
        <p:spPr>
          <a:xfrm>
            <a:off x="1190870" y="5578383"/>
            <a:ext cx="432127" cy="480141"/>
          </a:xfrm>
          <a:prstGeom prst="rect">
            <a:avLst/>
          </a:prstGeom>
          <a:noFill/>
          <a:ln>
            <a:noFill/>
          </a:ln>
        </p:spPr>
      </p:pic>
      <p:pic>
        <p:nvPicPr>
          <p:cNvPr id="435" name="Shape 435"/>
          <p:cNvPicPr preferRelativeResize="0"/>
          <p:nvPr/>
        </p:nvPicPr>
        <p:blipFill rotWithShape="1">
          <a:blip r:embed="rId18">
            <a:alphaModFix/>
          </a:blip>
          <a:srcRect/>
          <a:stretch/>
        </p:blipFill>
        <p:spPr>
          <a:xfrm>
            <a:off x="1550976" y="3646397"/>
            <a:ext cx="1062360" cy="922800"/>
          </a:xfrm>
          <a:prstGeom prst="rect">
            <a:avLst/>
          </a:prstGeom>
          <a:noFill/>
          <a:ln>
            <a:noFill/>
          </a:ln>
        </p:spPr>
      </p:pic>
      <p:sp>
        <p:nvSpPr>
          <p:cNvPr id="436" name="Shape 436"/>
          <p:cNvSpPr/>
          <p:nvPr/>
        </p:nvSpPr>
        <p:spPr>
          <a:xfrm>
            <a:off x="3896823" y="1359511"/>
            <a:ext cx="1813265" cy="272413"/>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Public Cloud</a:t>
            </a:r>
          </a:p>
        </p:txBody>
      </p:sp>
      <p:sp>
        <p:nvSpPr>
          <p:cNvPr id="437" name="Shape 437"/>
          <p:cNvSpPr txBox="1">
            <a:spLocks noGrp="1"/>
          </p:cNvSpPr>
          <p:nvPr>
            <p:ph type="title"/>
          </p:nvPr>
        </p:nvSpPr>
        <p:spPr>
          <a:xfrm>
            <a:off x="457200" y="26503"/>
            <a:ext cx="7893698" cy="864296"/>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a:solidFill>
                  <a:schemeClr val="dk1"/>
                </a:solidFill>
                <a:latin typeface="Arial"/>
                <a:ea typeface="Arial"/>
                <a:cs typeface="Arial"/>
                <a:sym typeface="Arial"/>
              </a:rPr>
              <a:t>FortiGate Deployments</a:t>
            </a:r>
          </a:p>
        </p:txBody>
      </p:sp>
      <p:grpSp>
        <p:nvGrpSpPr>
          <p:cNvPr id="438" name="Shape 438"/>
          <p:cNvGrpSpPr/>
          <p:nvPr/>
        </p:nvGrpSpPr>
        <p:grpSpPr>
          <a:xfrm>
            <a:off x="2778883" y="4922804"/>
            <a:ext cx="321714" cy="347138"/>
            <a:chOff x="4626928" y="4451899"/>
            <a:chExt cx="302492" cy="338554"/>
          </a:xfrm>
        </p:grpSpPr>
        <p:sp>
          <p:nvSpPr>
            <p:cNvPr id="439" name="Shape 43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440" name="Shape 440"/>
            <p:cNvSpPr txBox="1"/>
            <p:nvPr/>
          </p:nvSpPr>
          <p:spPr>
            <a:xfrm>
              <a:off x="4631742" y="445189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dirty="0">
                  <a:solidFill>
                    <a:srgbClr val="FFFFFF"/>
                  </a:solidFill>
                  <a:latin typeface="Arial"/>
                  <a:ea typeface="Arial"/>
                  <a:cs typeface="Arial"/>
                  <a:sym typeface="Arial"/>
                </a:rPr>
                <a:t>2</a:t>
              </a:r>
            </a:p>
          </p:txBody>
        </p:sp>
      </p:grpSp>
      <p:grpSp>
        <p:nvGrpSpPr>
          <p:cNvPr id="441" name="Shape 441"/>
          <p:cNvGrpSpPr/>
          <p:nvPr/>
        </p:nvGrpSpPr>
        <p:grpSpPr>
          <a:xfrm>
            <a:off x="191406" y="3909903"/>
            <a:ext cx="316594" cy="347138"/>
            <a:chOff x="4622189" y="4443130"/>
            <a:chExt cx="297678" cy="338554"/>
          </a:xfrm>
        </p:grpSpPr>
        <p:sp>
          <p:nvSpPr>
            <p:cNvPr id="442" name="Shape 44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443" name="Shape 443"/>
            <p:cNvSpPr txBox="1"/>
            <p:nvPr/>
          </p:nvSpPr>
          <p:spPr>
            <a:xfrm>
              <a:off x="4622189" y="4443130"/>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3</a:t>
              </a:r>
            </a:p>
          </p:txBody>
        </p:sp>
      </p:grpSp>
      <p:grpSp>
        <p:nvGrpSpPr>
          <p:cNvPr id="444" name="Shape 444"/>
          <p:cNvGrpSpPr/>
          <p:nvPr/>
        </p:nvGrpSpPr>
        <p:grpSpPr>
          <a:xfrm>
            <a:off x="3936662" y="1846576"/>
            <a:ext cx="316594" cy="347138"/>
            <a:chOff x="4622404" y="4451899"/>
            <a:chExt cx="297678" cy="338554"/>
          </a:xfrm>
        </p:grpSpPr>
        <p:sp>
          <p:nvSpPr>
            <p:cNvPr id="445" name="Shape 44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446" name="Shape 446"/>
            <p:cNvSpPr txBox="1"/>
            <p:nvPr/>
          </p:nvSpPr>
          <p:spPr>
            <a:xfrm>
              <a:off x="4622404" y="445189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dirty="0">
                  <a:solidFill>
                    <a:srgbClr val="FFFFFF"/>
                  </a:solidFill>
                </a:rPr>
                <a:t>6</a:t>
              </a:r>
            </a:p>
          </p:txBody>
        </p:sp>
      </p:grpSp>
      <p:grpSp>
        <p:nvGrpSpPr>
          <p:cNvPr id="447" name="Shape 447"/>
          <p:cNvGrpSpPr/>
          <p:nvPr/>
        </p:nvGrpSpPr>
        <p:grpSpPr>
          <a:xfrm>
            <a:off x="6873682" y="2529152"/>
            <a:ext cx="316594" cy="347138"/>
            <a:chOff x="4622189" y="4452469"/>
            <a:chExt cx="297678" cy="338554"/>
          </a:xfrm>
        </p:grpSpPr>
        <p:sp>
          <p:nvSpPr>
            <p:cNvPr id="448" name="Shape 448"/>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449" name="Shape 449"/>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dirty="0">
                  <a:solidFill>
                    <a:srgbClr val="FFFFFF"/>
                  </a:solidFill>
                </a:rPr>
                <a:t>7</a:t>
              </a:r>
            </a:p>
          </p:txBody>
        </p:sp>
      </p:grpSp>
      <p:sp>
        <p:nvSpPr>
          <p:cNvPr id="450" name="Shape 450"/>
          <p:cNvSpPr/>
          <p:nvPr/>
        </p:nvSpPr>
        <p:spPr>
          <a:xfrm>
            <a:off x="1764884" y="5593648"/>
            <a:ext cx="1913885" cy="442673"/>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Enterprise Campus </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Or Branch Office</a:t>
            </a:r>
          </a:p>
        </p:txBody>
      </p:sp>
      <p:sp>
        <p:nvSpPr>
          <p:cNvPr id="451" name="Shape 451"/>
          <p:cNvSpPr txBox="1"/>
          <p:nvPr/>
        </p:nvSpPr>
        <p:spPr>
          <a:xfrm>
            <a:off x="3756557" y="3320867"/>
            <a:ext cx="1236260" cy="615552"/>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Core Network</a:t>
            </a:r>
          </a:p>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Internet / WAN</a:t>
            </a:r>
          </a:p>
        </p:txBody>
      </p:sp>
      <p:sp>
        <p:nvSpPr>
          <p:cNvPr id="452" name="Shape 452"/>
          <p:cNvSpPr txBox="1"/>
          <p:nvPr/>
        </p:nvSpPr>
        <p:spPr>
          <a:xfrm>
            <a:off x="522914" y="2440886"/>
            <a:ext cx="1988942" cy="738663"/>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Data Center 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(DCFW)</a:t>
            </a:r>
          </a:p>
          <a:p>
            <a:pPr marL="0" marR="0" lvl="0" indent="0" algn="l" rtl="0">
              <a:spcBef>
                <a:spcPts val="0"/>
              </a:spcBef>
              <a:buNone/>
            </a:pPr>
            <a:endParaRPr sz="1000" b="0" i="0" u="none" strike="noStrike" cap="none" baseline="0">
              <a:solidFill>
                <a:srgbClr val="36424A"/>
              </a:solidFill>
              <a:latin typeface="Arial"/>
              <a:ea typeface="Arial"/>
              <a:cs typeface="Arial"/>
              <a:sym typeface="Arial"/>
            </a:endParaRPr>
          </a:p>
        </p:txBody>
      </p:sp>
      <p:grpSp>
        <p:nvGrpSpPr>
          <p:cNvPr id="453" name="Shape 453"/>
          <p:cNvGrpSpPr/>
          <p:nvPr/>
        </p:nvGrpSpPr>
        <p:grpSpPr>
          <a:xfrm>
            <a:off x="201567" y="2518985"/>
            <a:ext cx="316594" cy="347138"/>
            <a:chOff x="4622404" y="4451899"/>
            <a:chExt cx="297678" cy="338554"/>
          </a:xfrm>
        </p:grpSpPr>
        <p:sp>
          <p:nvSpPr>
            <p:cNvPr id="454" name="Shape 454"/>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455" name="Shape 455"/>
            <p:cNvSpPr txBox="1"/>
            <p:nvPr/>
          </p:nvSpPr>
          <p:spPr>
            <a:xfrm>
              <a:off x="4622404" y="445189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dirty="0">
                  <a:solidFill>
                    <a:srgbClr val="FFFFFF"/>
                  </a:solidFill>
                </a:rPr>
                <a:t>4</a:t>
              </a:r>
            </a:p>
          </p:txBody>
        </p:sp>
      </p:grpSp>
      <p:sp>
        <p:nvSpPr>
          <p:cNvPr id="456" name="Shape 456"/>
          <p:cNvSpPr txBox="1"/>
          <p:nvPr/>
        </p:nvSpPr>
        <p:spPr>
          <a:xfrm>
            <a:off x="1261483" y="1778273"/>
            <a:ext cx="1250372" cy="533479"/>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dirty="0">
                <a:solidFill>
                  <a:srgbClr val="36424A"/>
                </a:solidFill>
                <a:latin typeface="Arial"/>
                <a:ea typeface="Arial"/>
                <a:cs typeface="Arial"/>
                <a:sym typeface="Arial"/>
              </a:rPr>
              <a:t>Virtual Machine </a:t>
            </a:r>
            <a:r>
              <a:rPr lang="en" sz="1000" b="1" i="0" u="none" strike="noStrike" cap="none" baseline="0" dirty="0" smtClean="0">
                <a:solidFill>
                  <a:srgbClr val="36424A"/>
                </a:solidFill>
                <a:latin typeface="Arial"/>
                <a:ea typeface="Arial"/>
                <a:cs typeface="Arial"/>
                <a:sym typeface="Arial"/>
              </a:rPr>
              <a:t>Firewall</a:t>
            </a:r>
            <a:r>
              <a:rPr lang="en-US" sz="1000" b="1" i="0" u="none" strike="noStrike" cap="none" baseline="0" dirty="0" smtClean="0">
                <a:solidFill>
                  <a:srgbClr val="36424A"/>
                </a:solidFill>
                <a:latin typeface="Arial"/>
                <a:ea typeface="Arial"/>
                <a:cs typeface="Arial"/>
                <a:sym typeface="Arial"/>
              </a:rPr>
              <a:t> </a:t>
            </a:r>
            <a:r>
              <a:rPr lang="en-US" sz="1000" i="0" u="none" strike="noStrike" cap="none" baseline="0" dirty="0" smtClean="0">
                <a:solidFill>
                  <a:srgbClr val="36424A"/>
                </a:solidFill>
                <a:latin typeface="Arial"/>
                <a:ea typeface="Arial"/>
                <a:cs typeface="Arial"/>
                <a:sym typeface="Arial"/>
              </a:rPr>
              <a:t>(VMFW)</a:t>
            </a:r>
            <a:endParaRPr lang="en" sz="1000" i="0" u="none" strike="noStrike" cap="none" baseline="0" dirty="0">
              <a:solidFill>
                <a:srgbClr val="36424A"/>
              </a:solidFill>
              <a:latin typeface="Arial"/>
              <a:ea typeface="Arial"/>
              <a:cs typeface="Arial"/>
              <a:sym typeface="Arial"/>
            </a:endParaRPr>
          </a:p>
        </p:txBody>
      </p:sp>
      <p:grpSp>
        <p:nvGrpSpPr>
          <p:cNvPr id="457" name="Shape 457"/>
          <p:cNvGrpSpPr/>
          <p:nvPr/>
        </p:nvGrpSpPr>
        <p:grpSpPr>
          <a:xfrm>
            <a:off x="957277" y="1840315"/>
            <a:ext cx="316594" cy="347138"/>
            <a:chOff x="4622189" y="4452469"/>
            <a:chExt cx="297678" cy="338554"/>
          </a:xfrm>
        </p:grpSpPr>
        <p:sp>
          <p:nvSpPr>
            <p:cNvPr id="458" name="Shape 458"/>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459" name="Shape 459"/>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5</a:t>
              </a:r>
            </a:p>
          </p:txBody>
        </p:sp>
      </p:grpSp>
      <p:grpSp>
        <p:nvGrpSpPr>
          <p:cNvPr id="460" name="Shape 460"/>
          <p:cNvGrpSpPr/>
          <p:nvPr/>
        </p:nvGrpSpPr>
        <p:grpSpPr>
          <a:xfrm>
            <a:off x="415858" y="1580619"/>
            <a:ext cx="536159" cy="932413"/>
            <a:chOff x="1570157" y="1401983"/>
            <a:chExt cx="1092592" cy="1521341"/>
          </a:xfrm>
        </p:grpSpPr>
        <p:pic>
          <p:nvPicPr>
            <p:cNvPr id="461" name="Shape 461"/>
            <p:cNvPicPr preferRelativeResize="0"/>
            <p:nvPr/>
          </p:nvPicPr>
          <p:blipFill rotWithShape="1">
            <a:blip r:embed="rId19">
              <a:alphaModFix/>
            </a:blip>
            <a:srcRect/>
            <a:stretch/>
          </p:blipFill>
          <p:spPr>
            <a:xfrm>
              <a:off x="1570157" y="1867967"/>
              <a:ext cx="1092592" cy="1055356"/>
            </a:xfrm>
            <a:prstGeom prst="rect">
              <a:avLst/>
            </a:prstGeom>
            <a:noFill/>
            <a:ln>
              <a:noFill/>
            </a:ln>
          </p:spPr>
        </p:pic>
        <p:pic>
          <p:nvPicPr>
            <p:cNvPr id="462" name="Shape 462"/>
            <p:cNvPicPr preferRelativeResize="0"/>
            <p:nvPr/>
          </p:nvPicPr>
          <p:blipFill rotWithShape="1">
            <a:blip r:embed="rId20">
              <a:alphaModFix/>
            </a:blip>
            <a:srcRect/>
            <a:stretch/>
          </p:blipFill>
          <p:spPr>
            <a:xfrm>
              <a:off x="1570157" y="1401983"/>
              <a:ext cx="709823" cy="829281"/>
            </a:xfrm>
            <a:prstGeom prst="rect">
              <a:avLst/>
            </a:prstGeom>
            <a:noFill/>
            <a:ln>
              <a:noFill/>
            </a:ln>
          </p:spPr>
        </p:pic>
        <p:pic>
          <p:nvPicPr>
            <p:cNvPr id="463" name="Shape 463"/>
            <p:cNvPicPr preferRelativeResize="0"/>
            <p:nvPr/>
          </p:nvPicPr>
          <p:blipFill rotWithShape="1">
            <a:blip r:embed="rId21">
              <a:alphaModFix/>
            </a:blip>
            <a:srcRect/>
            <a:stretch/>
          </p:blipFill>
          <p:spPr>
            <a:xfrm>
              <a:off x="1950511" y="1628969"/>
              <a:ext cx="712237" cy="832104"/>
            </a:xfrm>
            <a:prstGeom prst="rect">
              <a:avLst/>
            </a:prstGeom>
            <a:noFill/>
            <a:ln>
              <a:noFill/>
            </a:ln>
          </p:spPr>
        </p:pic>
      </p:grpSp>
      <p:pic>
        <p:nvPicPr>
          <p:cNvPr id="464" name="Shape 464"/>
          <p:cNvPicPr preferRelativeResize="0"/>
          <p:nvPr/>
        </p:nvPicPr>
        <p:blipFill rotWithShape="1">
          <a:blip r:embed="rId18">
            <a:alphaModFix/>
          </a:blip>
          <a:srcRect/>
          <a:stretch/>
        </p:blipFill>
        <p:spPr>
          <a:xfrm>
            <a:off x="2186638" y="2245889"/>
            <a:ext cx="1062366" cy="922713"/>
          </a:xfrm>
          <a:prstGeom prst="rect">
            <a:avLst/>
          </a:prstGeom>
          <a:noFill/>
          <a:ln>
            <a:noFill/>
          </a:ln>
        </p:spPr>
      </p:pic>
      <p:pic>
        <p:nvPicPr>
          <p:cNvPr id="465" name="Shape 465"/>
          <p:cNvPicPr preferRelativeResize="0"/>
          <p:nvPr/>
        </p:nvPicPr>
        <p:blipFill>
          <a:blip r:embed="rId22">
            <a:alphaModFix/>
          </a:blip>
          <a:stretch>
            <a:fillRect/>
          </a:stretch>
        </p:blipFill>
        <p:spPr>
          <a:xfrm>
            <a:off x="4899049" y="1826620"/>
            <a:ext cx="432119" cy="636011"/>
          </a:xfrm>
          <a:prstGeom prst="rect">
            <a:avLst/>
          </a:prstGeom>
          <a:noFill/>
          <a:ln>
            <a:noFill/>
          </a:ln>
        </p:spPr>
      </p:pic>
    </p:spTree>
    <p:extLst>
      <p:ext uri="{BB962C8B-B14F-4D97-AF65-F5344CB8AC3E}">
        <p14:creationId xmlns:p14="http://schemas.microsoft.com/office/powerpoint/2010/main" val="3438048547"/>
      </p:ext>
    </p:extLst>
  </p:cSld>
  <p:clrMapOvr>
    <a:masterClrMapping/>
  </p:clrMapOvr>
  <p:transition xmlns:p14="http://schemas.microsoft.com/office/powerpoint/2010/mai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1447800"/>
            <a:ext cx="4876800" cy="215140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563454324"/>
              </p:ext>
            </p:extLst>
          </p:nvPr>
        </p:nvGraphicFramePr>
        <p:xfrm>
          <a:off x="457200" y="3886200"/>
          <a:ext cx="8305800" cy="20679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latin typeface="+mn-lt"/>
                          <a:cs typeface="Arial Narrow"/>
                        </a:rPr>
                        <a:t>Firewall </a:t>
                      </a:r>
                      <a:r>
                        <a:rPr kumimoji="0" lang="en-US" sz="1000" b="1" u="none" strike="noStrike" cap="none" normalizeH="0" baseline="0" dirty="0" smtClean="0">
                          <a:ln>
                            <a:noFill/>
                          </a:ln>
                          <a:solidFill>
                            <a:srgbClr val="000000"/>
                          </a:solidFill>
                          <a:effectLst/>
                          <a:latin typeface="+mn-lt"/>
                          <a:cs typeface="Arial Narrow"/>
                        </a:rPr>
                        <a:t>Throughput (1518/512/64)</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latin typeface="+mn-lt"/>
                          <a:cs typeface="Arial Narrow"/>
                        </a:rPr>
                        <a:t>80 / 80 / 55 Gbps</a:t>
                      </a:r>
                      <a:endParaRPr kumimoji="0" lang="en-US" sz="1000" b="0" i="0" u="none" strike="noStrike" cap="none" normalizeH="0" baseline="0" dirty="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IPS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11 Gbps</a:t>
                      </a:r>
                      <a:endParaRPr lang="en-US" sz="1000" b="0" i="0" dirty="0">
                        <a:solidFill>
                          <a:srgbClr val="000000"/>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latin typeface="+mn-lt"/>
                          <a:cs typeface="Arial Narrow"/>
                        </a:rPr>
                        <a:t>Firewall Latency</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dirty="0" smtClean="0">
                          <a:solidFill>
                            <a:srgbClr val="000000"/>
                          </a:solidFill>
                          <a:latin typeface="+mn-lt"/>
                          <a:cs typeface="Arial Narrow"/>
                        </a:rPr>
                        <a:t>3 </a:t>
                      </a:r>
                      <a:r>
                        <a:rPr lang="el-GR" sz="1000" kern="1200" dirty="0" smtClean="0">
                          <a:solidFill>
                            <a:srgbClr val="000000"/>
                          </a:solidFill>
                          <a:effectLst/>
                          <a:latin typeface="+mn-lt"/>
                          <a:cs typeface="Arial Narrow"/>
                        </a:rPr>
                        <a:t>μs </a:t>
                      </a:r>
                      <a:endParaRPr lang="en-US" sz="1000" b="0" i="0" dirty="0">
                        <a:solidFill>
                          <a:srgbClr val="000000"/>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4.3</a:t>
                      </a:r>
                      <a:r>
                        <a:rPr lang="en-US" sz="1000" b="0" i="0" baseline="0" dirty="0" smtClean="0">
                          <a:solidFill>
                            <a:srgbClr val="000000"/>
                          </a:solidFill>
                          <a:latin typeface="+mn-lt"/>
                          <a:cs typeface="Arial Narrow"/>
                        </a:rPr>
                        <a:t> </a:t>
                      </a:r>
                      <a:r>
                        <a:rPr lang="en-US" sz="1000" b="0" i="0" dirty="0" smtClean="0">
                          <a:solidFill>
                            <a:srgbClr val="000000"/>
                          </a:solidFill>
                          <a:latin typeface="+mn-lt"/>
                          <a:cs typeface="Arial Narrow"/>
                        </a:rPr>
                        <a:t>Gbps</a:t>
                      </a:r>
                      <a:endParaRPr lang="en-US" sz="1000" b="0" i="0" dirty="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Concurrent Sessions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latin typeface="+mn-lt"/>
                          <a:cs typeface="Arial Narrow"/>
                        </a:rPr>
                        <a:t>12 Mil</a:t>
                      </a:r>
                      <a:endParaRPr kumimoji="0" lang="en-US" sz="1000" b="0"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latin typeface="+mn-lt"/>
                          <a:cs typeface="Arial Narrow"/>
                        </a:rPr>
                        <a:t>Virtual Domains (Default / Max)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10/250</a:t>
                      </a:r>
                      <a:endParaRPr lang="en-US" sz="1000" b="0" i="0" dirty="0">
                        <a:solidFill>
                          <a:srgbClr val="000000"/>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New Sessions/Sec</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cs typeface="Arial Narrow"/>
                        </a:rPr>
                        <a:t>300,000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latin typeface="+mn-lt"/>
                          <a:cs typeface="Arial Narrow"/>
                        </a:rPr>
                        <a:t>Firewall Policies</a:t>
                      </a:r>
                      <a:endParaRPr kumimoji="0" lang="en-US" sz="1000" b="1" i="0" u="none" strike="noStrike" cap="none" normalizeH="0" baseline="0" dirty="0" smtClean="0">
                        <a:ln>
                          <a:noFill/>
                        </a:ln>
                        <a:solidFill>
                          <a:srgbClr val="000000"/>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Max Number of FortiTokens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a:t>
                      </a:r>
                      <a:endParaRPr lang="en-US" sz="1000" b="0" i="0" dirty="0">
                        <a:solidFill>
                          <a:srgbClr val="000000"/>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IPSec VPN Throughput </a:t>
                      </a:r>
                      <a:endParaRPr lang="en-US" sz="1000" b="1" i="0"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50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Client-to-Gateway IPSec VPN Tunnels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50,000</a:t>
                      </a:r>
                      <a:endParaRPr lang="en-US" sz="1000" b="0" i="0" dirty="0">
                        <a:solidFill>
                          <a:srgbClr val="000000"/>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latin typeface="+mn-lt"/>
                          <a:cs typeface="Arial Narrow"/>
                        </a:rPr>
                        <a:t>SSL-VPN Throughput </a:t>
                      </a:r>
                      <a:endParaRPr lang="en-US" sz="1000" b="1" dirty="0" smtClean="0">
                        <a:solidFill>
                          <a:srgbClr val="000000"/>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10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000000"/>
                          </a:solidFill>
                          <a:effectLst/>
                          <a:latin typeface="+mn-lt"/>
                          <a:cs typeface="Arial Narrow"/>
                        </a:rPr>
                        <a:t>Concurrent SSL-VPN Users (Recommended Max) </a:t>
                      </a:r>
                      <a:endParaRPr lang="en-US" sz="1000" b="1" i="0" dirty="0">
                        <a:solidFill>
                          <a:srgbClr val="000000"/>
                        </a:solidFill>
                        <a:latin typeface="+mn-lt"/>
                        <a:cs typeface="Arial Narrow"/>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10,000</a:t>
                      </a:r>
                      <a:endParaRPr lang="en-US" sz="1000" b="0" i="0" dirty="0">
                        <a:solidFill>
                          <a:srgbClr val="000000"/>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4666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438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886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5029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pic>
        <p:nvPicPr>
          <p:cNvPr id="16"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smtClean="0"/>
              <a:t>8x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73150346"/>
      </p:ext>
    </p:extLst>
  </p:cSld>
  <p:clrMapOvr>
    <a:masterClrMapping/>
  </p:clrMapOvr>
  <p:transition xmlns:p14="http://schemas.microsoft.com/office/powerpoint/2010/mai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smtClean="0"/>
              <a:t>16x </a:t>
            </a:r>
            <a:r>
              <a:rPr lang="en-US" sz="1200" dirty="0"/>
              <a:t>10G SFP+/GE SFP Slots </a:t>
            </a:r>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21199455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80/80/50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14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5.7</a:t>
                      </a:r>
                      <a:r>
                        <a:rPr lang="en-US" sz="1000" b="0" i="0" baseline="0" dirty="0" smtClean="0">
                          <a:solidFill>
                            <a:srgbClr val="000000"/>
                          </a:solidFill>
                          <a:latin typeface="+mn-lt"/>
                        </a:rPr>
                        <a:t> </a:t>
                      </a:r>
                      <a:r>
                        <a:rPr lang="en-US" sz="1000" b="0" i="0" dirty="0" smtClean="0">
                          <a:solidFill>
                            <a:srgbClr val="000000"/>
                          </a:solidFill>
                          <a:latin typeface="+mn-lt"/>
                        </a:rPr>
                        <a:t>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20" name="Picture 19"/>
          <p:cNvPicPr>
            <a:picLocks noChangeAspect="1"/>
          </p:cNvPicPr>
          <p:nvPr/>
        </p:nvPicPr>
        <p:blipFill>
          <a:blip r:embed="rId2"/>
          <a:stretch>
            <a:fillRect/>
          </a:stretch>
        </p:blipFill>
        <p:spPr>
          <a:xfrm>
            <a:off x="2857067" y="188495"/>
            <a:ext cx="533400" cy="533400"/>
          </a:xfrm>
          <a:prstGeom prst="rect">
            <a:avLst/>
          </a:prstGeom>
        </p:spPr>
      </p:pic>
      <p:sp>
        <p:nvSpPr>
          <p:cNvPr id="56" name="Oval 55"/>
          <p:cNvSpPr/>
          <p:nvPr/>
        </p:nvSpPr>
        <p:spPr bwMode="auto">
          <a:xfrm>
            <a:off x="5886262" y="209297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32096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 name="Picture 2" descr="FG-3000D-Fro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198" y="1396399"/>
            <a:ext cx="4470400" cy="830514"/>
          </a:xfrm>
          <a:prstGeom prst="rect">
            <a:avLst/>
          </a:prstGeom>
        </p:spPr>
      </p:pic>
      <p:sp>
        <p:nvSpPr>
          <p:cNvPr id="25" name="Oval 24"/>
          <p:cNvSpPr/>
          <p:nvPr/>
        </p:nvSpPr>
        <p:spPr bwMode="auto">
          <a:xfrm>
            <a:off x="1346202" y="211667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134553" y="211667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8" name="Picture 17" descr="FG-3200D-Bac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1200" y="2488916"/>
            <a:ext cx="4463806" cy="914684"/>
          </a:xfrm>
          <a:prstGeom prst="rect">
            <a:avLst/>
          </a:prstGeom>
        </p:spPr>
      </p:pic>
      <p:pic>
        <p:nvPicPr>
          <p:cNvPr id="19" name="Picture 18" descr="dark_FortiASICS_CP8.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1" name="Picture 20" descr="dark_FortiASICS_NP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2" name="Picture 53" descr="dark_DualPowerSupply.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0" name="Picture 29" descr="dark_2URackMou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pic>
        <p:nvPicPr>
          <p:cNvPr id="4" name="Picture 3" descr="dark_Storage_480gb.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47806" y="3072500"/>
            <a:ext cx="569620" cy="313200"/>
          </a:xfrm>
          <a:prstGeom prst="rect">
            <a:avLst/>
          </a:prstGeom>
        </p:spPr>
      </p:pic>
      <p:pic>
        <p:nvPicPr>
          <p:cNvPr id="24" name="Picture 23" descr="dark_DualDCSupplyOption.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50150" y="3470538"/>
            <a:ext cx="580664" cy="324623"/>
          </a:xfrm>
          <a:prstGeom prst="rect">
            <a:avLst/>
          </a:prstGeom>
          <a:effectLst/>
        </p:spPr>
      </p:pic>
    </p:spTree>
    <p:extLst>
      <p:ext uri="{BB962C8B-B14F-4D97-AF65-F5344CB8AC3E}">
        <p14:creationId xmlns:p14="http://schemas.microsoft.com/office/powerpoint/2010/main" val="42201544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FG-31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904" y="1399709"/>
            <a:ext cx="4470696" cy="829029"/>
          </a:xfrm>
          <a:prstGeom prst="rect">
            <a:avLst/>
          </a:prstGeom>
        </p:spPr>
      </p:pic>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smtClean="0"/>
              <a:t>32x </a:t>
            </a:r>
            <a:r>
              <a:rPr lang="en-US" sz="1200" dirty="0"/>
              <a:t>10G SFP+/GE SFP Slots </a:t>
            </a:r>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7120231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80/80/50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14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5.7</a:t>
                      </a:r>
                      <a:r>
                        <a:rPr lang="en-US" sz="1000" b="0" i="0" baseline="0" dirty="0" smtClean="0">
                          <a:solidFill>
                            <a:srgbClr val="000000"/>
                          </a:solidFill>
                          <a:latin typeface="+mn-lt"/>
                        </a:rPr>
                        <a:t> </a:t>
                      </a:r>
                      <a:r>
                        <a:rPr lang="en-US" sz="1000" b="0" i="0" dirty="0" smtClean="0">
                          <a:solidFill>
                            <a:srgbClr val="000000"/>
                          </a:solidFill>
                          <a:latin typeface="+mn-lt"/>
                        </a:rPr>
                        <a:t>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20" name="Picture 19"/>
          <p:cNvPicPr>
            <a:picLocks noChangeAspect="1"/>
          </p:cNvPicPr>
          <p:nvPr/>
        </p:nvPicPr>
        <p:blipFill>
          <a:blip r:embed="rId3"/>
          <a:stretch>
            <a:fillRect/>
          </a:stretch>
        </p:blipFill>
        <p:spPr>
          <a:xfrm>
            <a:off x="2857067" y="188495"/>
            <a:ext cx="533400" cy="533400"/>
          </a:xfrm>
          <a:prstGeom prst="rect">
            <a:avLst/>
          </a:prstGeom>
        </p:spPr>
      </p:pic>
      <p:sp>
        <p:nvSpPr>
          <p:cNvPr id="56" name="Oval 55"/>
          <p:cNvSpPr/>
          <p:nvPr/>
        </p:nvSpPr>
        <p:spPr bwMode="auto">
          <a:xfrm>
            <a:off x="5886262" y="209297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32096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1346202" y="211667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744177" y="211667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8" name="Picture 17" descr="FG-3200D-Bac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1200" y="2488916"/>
            <a:ext cx="4463806" cy="914684"/>
          </a:xfrm>
          <a:prstGeom prst="rect">
            <a:avLst/>
          </a:prstGeom>
        </p:spPr>
      </p:pic>
      <p:pic>
        <p:nvPicPr>
          <p:cNvPr id="19" name="Picture 18" descr="dark_FortiASICS_CP8.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1" name="Picture 20" descr="dark_FortiASICS_NP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2" name="Picture 53" descr="dark_DualPowerSupply.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0" name="Picture 29" descr="dark_2URackMou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pic>
        <p:nvPicPr>
          <p:cNvPr id="28" name="Picture 27" descr="dark_Storage_480gb.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47806" y="3072500"/>
            <a:ext cx="569620" cy="313200"/>
          </a:xfrm>
          <a:prstGeom prst="rect">
            <a:avLst/>
          </a:prstGeom>
        </p:spPr>
      </p:pic>
      <p:pic>
        <p:nvPicPr>
          <p:cNvPr id="24" name="Picture 23" descr="dark_DualDCSupplyOption.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32007" y="3461466"/>
            <a:ext cx="580664" cy="324623"/>
          </a:xfrm>
          <a:prstGeom prst="rect">
            <a:avLst/>
          </a:prstGeom>
          <a:effectLst/>
        </p:spPr>
      </p:pic>
    </p:spTree>
    <p:extLst>
      <p:ext uri="{BB962C8B-B14F-4D97-AF65-F5344CB8AC3E}">
        <p14:creationId xmlns:p14="http://schemas.microsoft.com/office/powerpoint/2010/main" val="2326308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16x Gigabit </a:t>
            </a:r>
            <a:r>
              <a:rPr lang="en-US" sz="1200" dirty="0"/>
              <a:t>Accelerated SFP </a:t>
            </a:r>
            <a:r>
              <a:rPr lang="en-US" sz="1200" dirty="0" smtClean="0"/>
              <a:t>Slots </a:t>
            </a:r>
            <a:r>
              <a:rPr lang="en-US" sz="1200" dirty="0"/>
              <a:t>	</a:t>
            </a:r>
          </a:p>
          <a:p>
            <a:pPr marL="343047" indent="-343047" defTabSz="914417">
              <a:spcBef>
                <a:spcPct val="20000"/>
              </a:spcBef>
              <a:buFontTx/>
              <a:buChar char="•"/>
            </a:pPr>
            <a:r>
              <a:rPr lang="en-US" sz="1200" dirty="0" smtClean="0"/>
              <a:t>12x </a:t>
            </a:r>
            <a:r>
              <a:rPr lang="en-US" sz="1200" dirty="0"/>
              <a:t>10G </a:t>
            </a:r>
            <a:r>
              <a:rPr lang="en-US" sz="1200" dirty="0" smtClean="0"/>
              <a:t>accelerated SFP+ </a:t>
            </a:r>
            <a:r>
              <a:rPr lang="en-US" sz="1200" dirty="0"/>
              <a:t>Slots (2x transceivers default)</a:t>
            </a:r>
          </a:p>
          <a:p>
            <a:pPr marL="343047" indent="-343047" defTabSz="914417">
              <a:spcBef>
                <a:spcPct val="20000"/>
              </a:spcBef>
              <a:buFontTx/>
              <a:buChar char="•"/>
            </a:pPr>
            <a:r>
              <a:rPr lang="en-US" sz="1200" dirty="0"/>
              <a:t>2x </a:t>
            </a:r>
            <a:r>
              <a:rPr lang="en-US" sz="1200" dirty="0" smtClean="0"/>
              <a:t>GE RJ45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997997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40/40/40Gbps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2.6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200,000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grpSp>
        <p:nvGrpSpPr>
          <p:cNvPr id="5" name="Group 4"/>
          <p:cNvGrpSpPr/>
          <p:nvPr/>
        </p:nvGrpSpPr>
        <p:grpSpPr>
          <a:xfrm>
            <a:off x="842652" y="1245522"/>
            <a:ext cx="4213262" cy="2348648"/>
            <a:chOff x="830440" y="1330999"/>
            <a:chExt cx="4213262" cy="2348648"/>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330999"/>
              <a:ext cx="525131" cy="21979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2" name="Group 1"/>
          <p:cNvGrpSpPr/>
          <p:nvPr/>
        </p:nvGrpSpPr>
        <p:grpSpPr>
          <a:xfrm>
            <a:off x="5918200" y="3063875"/>
            <a:ext cx="2683686" cy="753932"/>
            <a:chOff x="5918200" y="3063875"/>
            <a:chExt cx="2683686"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2" name="Picture 11"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3" name="Picture 12"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2244" y="3495675"/>
              <a:ext cx="569690" cy="312735"/>
            </a:xfrm>
            <a:prstGeom prst="rect">
              <a:avLst/>
            </a:prstGeom>
            <a:effectLst/>
          </p:spPr>
        </p:pic>
        <p:pic>
          <p:nvPicPr>
            <p:cNvPr id="14" name="Picture 13" descr="dark_DualPowerSupply.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5" name="Picture 14" descr="dark_DualDCSupplyOptio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grpSp>
      <p:pic>
        <p:nvPicPr>
          <p:cNvPr id="17" name="Picture 16"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Tree>
    <p:extLst>
      <p:ext uri="{BB962C8B-B14F-4D97-AF65-F5344CB8AC3E}">
        <p14:creationId xmlns:p14="http://schemas.microsoft.com/office/powerpoint/2010/main" val="21640238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a:t>
            </a:r>
            <a:r>
              <a:rPr lang="en-US" sz="1200" dirty="0" smtClean="0"/>
              <a:t>Ports</a:t>
            </a:r>
          </a:p>
          <a:p>
            <a:pPr marL="343047" indent="-343047" defTabSz="914417">
              <a:spcBef>
                <a:spcPct val="20000"/>
              </a:spcBef>
              <a:buFontTx/>
              <a:buChar char="•"/>
            </a:pPr>
            <a:r>
              <a:rPr lang="en-US" sz="1200" dirty="0" smtClean="0"/>
              <a:t>48x 10G SFP+/GE SFP </a:t>
            </a:r>
            <a:r>
              <a:rPr lang="en-US" sz="1200" dirty="0"/>
              <a:t>Slots </a:t>
            </a: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5425752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80/80/50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14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5.7</a:t>
                      </a:r>
                      <a:r>
                        <a:rPr lang="en-US" sz="1000" b="0" i="0" baseline="0" dirty="0" smtClean="0">
                          <a:solidFill>
                            <a:srgbClr val="000000"/>
                          </a:solidFill>
                          <a:latin typeface="+mn-lt"/>
                        </a:rPr>
                        <a:t> </a:t>
                      </a:r>
                      <a:r>
                        <a:rPr lang="en-US" sz="1000" b="0" i="0" dirty="0" smtClean="0">
                          <a:solidFill>
                            <a:srgbClr val="000000"/>
                          </a:solidFill>
                          <a:latin typeface="+mn-lt"/>
                        </a:rPr>
                        <a:t>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2" y="1509428"/>
            <a:ext cx="4508092" cy="83596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3" y="2488915"/>
            <a:ext cx="4509636" cy="924075"/>
          </a:xfrm>
          <a:prstGeom prst="rect">
            <a:avLst/>
          </a:prstGeom>
        </p:spPr>
      </p:pic>
      <p:sp>
        <p:nvSpPr>
          <p:cNvPr id="30" name="Oval 29"/>
          <p:cNvSpPr/>
          <p:nvPr/>
        </p:nvSpPr>
        <p:spPr bwMode="auto">
          <a:xfrm>
            <a:off x="1244182"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85867"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832788" y="2094708"/>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5832788" y="2325670"/>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3" name="Picture 2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7"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5" name="Picture 1" descr="dark_Storage_960gb.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7260877" y="307748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ark_2URackMou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pic>
        <p:nvPicPr>
          <p:cNvPr id="17" name="Picture 16"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59258" y="3461466"/>
            <a:ext cx="580664" cy="324623"/>
          </a:xfrm>
          <a:prstGeom prst="rect">
            <a:avLst/>
          </a:prstGeom>
          <a:effectLst/>
        </p:spPr>
      </p:pic>
    </p:spTree>
    <p:extLst>
      <p:ext uri="{BB962C8B-B14F-4D97-AF65-F5344CB8AC3E}">
        <p14:creationId xmlns:p14="http://schemas.microsoft.com/office/powerpoint/2010/main" val="25821629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sp>
        <p:nvSpPr>
          <p:cNvPr id="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Management &amp; HA port</a:t>
            </a:r>
            <a:r>
              <a:rPr lang="en-US" sz="1200" dirty="0"/>
              <a:t>	</a:t>
            </a:r>
          </a:p>
          <a:p>
            <a:pPr marL="343047" indent="-343047" defTabSz="914417">
              <a:spcBef>
                <a:spcPct val="20000"/>
              </a:spcBef>
              <a:buFontTx/>
              <a:buChar char="•"/>
            </a:pPr>
            <a:r>
              <a:rPr lang="en-US" sz="1200" dirty="0" smtClean="0"/>
              <a:t>12x 10G SFP+ Slots (</a:t>
            </a:r>
            <a:r>
              <a:rPr lang="en-US" sz="1200" dirty="0"/>
              <a:t>2x </a:t>
            </a:r>
            <a:r>
              <a:rPr lang="en-US" sz="1200" dirty="0" smtClean="0"/>
              <a:t>transceivers </a:t>
            </a:r>
            <a:r>
              <a:rPr lang="en-US" sz="1200" dirty="0"/>
              <a:t>default</a:t>
            </a:r>
            <a:r>
              <a:rPr lang="en-US" sz="1200" dirty="0" smtClean="0"/>
              <a:t>)</a:t>
            </a:r>
          </a:p>
          <a:p>
            <a:pPr marL="343047" indent="-343047" defTabSz="914417">
              <a:spcBef>
                <a:spcPct val="20000"/>
              </a:spcBef>
              <a:buFontTx/>
              <a:buChar char="•"/>
            </a:pPr>
            <a:r>
              <a:rPr lang="en-US" sz="1200" dirty="0" smtClean="0"/>
              <a:t>16x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35779758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60/60/60Gbps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14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5.8</a:t>
                      </a:r>
                      <a:r>
                        <a:rPr lang="en-US" sz="1000" b="0" i="0" baseline="0" dirty="0" smtClean="0">
                          <a:solidFill>
                            <a:srgbClr val="000000"/>
                          </a:solidFill>
                          <a:latin typeface="+mn-lt"/>
                        </a:rPr>
                        <a:t> </a:t>
                      </a:r>
                      <a:r>
                        <a:rPr lang="en-US" sz="1000" b="0" i="0" dirty="0" smtClean="0">
                          <a:solidFill>
                            <a:srgbClr val="000000"/>
                          </a:solidFill>
                          <a:latin typeface="+mn-lt"/>
                        </a:rPr>
                        <a:t>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28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235,000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5.3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a:stretch>
            <a:fillRect/>
          </a:stretch>
        </p:blipFill>
        <p:spPr>
          <a:xfrm>
            <a:off x="457200" y="1524000"/>
            <a:ext cx="4724400" cy="1777576"/>
          </a:xfrm>
          <a:prstGeom prst="rect">
            <a:avLst/>
          </a:prstGeom>
        </p:spPr>
      </p:pic>
      <p:sp>
        <p:nvSpPr>
          <p:cNvPr id="17" name="Oval 16"/>
          <p:cNvSpPr/>
          <p:nvPr/>
        </p:nvSpPr>
        <p:spPr bwMode="auto">
          <a:xfrm>
            <a:off x="5867400" y="1828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590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grpSp>
        <p:nvGrpSpPr>
          <p:cNvPr id="2" name="Group 1"/>
          <p:cNvGrpSpPr/>
          <p:nvPr/>
        </p:nvGrpSpPr>
        <p:grpSpPr>
          <a:xfrm>
            <a:off x="5918200" y="3048000"/>
            <a:ext cx="2652490" cy="753932"/>
            <a:chOff x="5918200" y="3063875"/>
            <a:chExt cx="2652490"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4" name="Picture 13" descr="dark_DualPowerSupply.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20" name="Picture 19" descr="dark_3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21" name="Picture 20" descr="dark_Storage_128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01000" y="3087683"/>
              <a:ext cx="569690" cy="312736"/>
            </a:xfrm>
            <a:prstGeom prst="rect">
              <a:avLst/>
            </a:prstGeom>
            <a:effectLst/>
          </p:spPr>
        </p:pic>
      </p:grpSp>
      <p:pic>
        <p:nvPicPr>
          <p:cNvPr id="22" name="Picture 21"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56452" y="3475513"/>
            <a:ext cx="568348" cy="316345"/>
          </a:xfrm>
          <a:prstGeom prst="rect">
            <a:avLst/>
          </a:prstGeom>
        </p:spPr>
      </p:pic>
      <p:pic>
        <p:nvPicPr>
          <p:cNvPr id="3" name="Picture 2" descr="dark_DB9_console.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701497" y="3479154"/>
            <a:ext cx="568719" cy="312704"/>
          </a:xfrm>
          <a:prstGeom prst="rect">
            <a:avLst/>
          </a:prstGeom>
        </p:spPr>
      </p:pic>
      <p:pic>
        <p:nvPicPr>
          <p:cNvPr id="23" name="Picture 22"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9677" y="3462287"/>
            <a:ext cx="580664" cy="324623"/>
          </a:xfrm>
          <a:prstGeom prst="rect">
            <a:avLst/>
          </a:prstGeom>
          <a:effectLst/>
        </p:spPr>
      </p:pic>
    </p:spTree>
    <p:extLst>
      <p:ext uri="{BB962C8B-B14F-4D97-AF65-F5344CB8AC3E}">
        <p14:creationId xmlns:p14="http://schemas.microsoft.com/office/powerpoint/2010/main" val="14188930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a:t>4 x </a:t>
            </a:r>
            <a:r>
              <a:rPr lang="en-US" sz="1200" dirty="0" smtClean="0"/>
              <a:t>40GE </a:t>
            </a:r>
            <a:r>
              <a:rPr lang="en-US" sz="1200" dirty="0"/>
              <a:t>QSFP Slots</a:t>
            </a:r>
            <a:br>
              <a:rPr lang="en-US" sz="1200" dirty="0"/>
            </a:br>
            <a:endParaRPr lang="en-US" sz="1200" dirty="0"/>
          </a:p>
          <a:p>
            <a:pPr marL="343047" indent="-343047" defTabSz="914417">
              <a:spcBef>
                <a:spcPct val="20000"/>
              </a:spcBef>
              <a:buFontTx/>
              <a:buChar char="•"/>
            </a:pPr>
            <a:r>
              <a:rPr lang="en-US" sz="1200" dirty="0" smtClean="0"/>
              <a:t>20 </a:t>
            </a:r>
            <a:r>
              <a:rPr lang="en-US" sz="1200" dirty="0"/>
              <a:t>x </a:t>
            </a:r>
            <a:r>
              <a:rPr lang="en-US" sz="1200" dirty="0" smtClean="0"/>
              <a:t>10GE SFP/+ Slots</a:t>
            </a:r>
          </a:p>
          <a:p>
            <a:pPr marL="343047" indent="-343047" defTabSz="914417">
              <a:spcBef>
                <a:spcPct val="20000"/>
              </a:spcBef>
              <a:buFontTx/>
              <a:buChar char="•"/>
            </a:pPr>
            <a:endParaRPr lang="en-US" sz="1200" dirty="0" smtClean="0"/>
          </a:p>
          <a:p>
            <a:pPr marL="343047" indent="-343047" defTabSz="914417">
              <a:spcBef>
                <a:spcPct val="20000"/>
              </a:spcBef>
              <a:buFontTx/>
              <a:buChar char="•"/>
            </a:pPr>
            <a:r>
              <a:rPr lang="en-US" sz="1200" dirty="0" smtClean="0"/>
              <a:t>8 ultra-low latency 10GE SFP+ Slots </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06365390"/>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160/160/110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23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2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7.5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17" name="Oval 16"/>
          <p:cNvSpPr/>
          <p:nvPr/>
        </p:nvSpPr>
        <p:spPr bwMode="auto">
          <a:xfrm>
            <a:off x="5867400" y="1447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18777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3" name="Picture 22"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24" name="Picture 23"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25"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5169" y="3468923"/>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dark_3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94606" y="3073751"/>
            <a:ext cx="569690" cy="312735"/>
          </a:xfrm>
          <a:prstGeom prst="rect">
            <a:avLst/>
          </a:prstGeom>
          <a:effectLst/>
        </p:spPr>
      </p:pic>
      <p:pic>
        <p:nvPicPr>
          <p:cNvPr id="27" name="Picture 26" descr="dark_forticarri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71472" y="3471183"/>
            <a:ext cx="568348" cy="316345"/>
          </a:xfrm>
          <a:prstGeom prst="rect">
            <a:avLst/>
          </a:prstGeom>
        </p:spPr>
      </p:pic>
      <p:pic>
        <p:nvPicPr>
          <p:cNvPr id="28" name="Picture 1" descr="dark_Storage_96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61072" y="3072787"/>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dark_port_40G.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020360" y="307941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r:embed="rId9"/>
          <a:stretch>
            <a:fillRect/>
          </a:stretch>
        </p:blipFill>
        <p:spPr>
          <a:xfrm>
            <a:off x="685800" y="1828800"/>
            <a:ext cx="4707990" cy="1447800"/>
          </a:xfrm>
          <a:prstGeom prst="rect">
            <a:avLst/>
          </a:prstGeom>
          <a:effectLst/>
        </p:spPr>
      </p:pic>
      <p:sp>
        <p:nvSpPr>
          <p:cNvPr id="31" name="Oval 30"/>
          <p:cNvSpPr/>
          <p:nvPr/>
        </p:nvSpPr>
        <p:spPr bwMode="auto">
          <a:xfrm>
            <a:off x="13716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20574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7338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67400" y="2743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4819462"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1"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21222" y="3461466"/>
            <a:ext cx="580664" cy="324623"/>
          </a:xfrm>
          <a:prstGeom prst="rect">
            <a:avLst/>
          </a:prstGeom>
          <a:effectLst/>
        </p:spPr>
      </p:pic>
    </p:spTree>
    <p:extLst>
      <p:ext uri="{BB962C8B-B14F-4D97-AF65-F5344CB8AC3E}">
        <p14:creationId xmlns:p14="http://schemas.microsoft.com/office/powerpoint/2010/main" val="16323654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091" y="1761694"/>
            <a:ext cx="4880021" cy="1505670"/>
          </a:xfrm>
          <a:prstGeom prst="rect">
            <a:avLst/>
          </a:prstGeom>
        </p:spPr>
      </p:pic>
      <p:pic>
        <p:nvPicPr>
          <p:cNvPr id="3" name="Picture 2" descr="3810d.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61889" y="3043705"/>
            <a:ext cx="2601354" cy="73165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smtClean="0"/>
              <a:t>6 </a:t>
            </a:r>
            <a:r>
              <a:rPr lang="en-US" sz="1200" dirty="0"/>
              <a:t>x </a:t>
            </a:r>
            <a:r>
              <a:rPr lang="en-US" sz="1200" dirty="0" smtClean="0"/>
              <a:t>100GE CFP2 </a:t>
            </a:r>
            <a:r>
              <a:rPr lang="en-US" sz="1200" dirty="0"/>
              <a:t>Slots</a:t>
            </a:r>
            <a:br>
              <a:rPr lang="en-US" sz="1200" dirty="0"/>
            </a:b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7544599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320/320/175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25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5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7.5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95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480,000</a:t>
                      </a: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135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sp>
        <p:nvSpPr>
          <p:cNvPr id="17" name="Oval 16"/>
          <p:cNvSpPr/>
          <p:nvPr/>
        </p:nvSpPr>
        <p:spPr bwMode="auto">
          <a:xfrm>
            <a:off x="5867400" y="179415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2405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1256146" y="318423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246582" y="318423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7214233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83529" y="2306517"/>
            <a:ext cx="5165825" cy="2397187"/>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Arial"/>
                <a:cs typeface="Arial"/>
              </a:rPr>
              <a:t>Chassis-</a:t>
            </a:r>
            <a:r>
              <a:rPr lang="en-US" sz="1600" b="1" dirty="0">
                <a:latin typeface="Arial"/>
                <a:cs typeface="Arial"/>
              </a:rPr>
              <a:t>based </a:t>
            </a:r>
            <a:r>
              <a:rPr lang="en-US" sz="1600" b="1" dirty="0" smtClean="0">
                <a:latin typeface="Arial"/>
                <a:cs typeface="Arial"/>
              </a:rPr>
              <a:t>platforms </a:t>
            </a:r>
            <a:r>
              <a:rPr lang="en-US" sz="1600" b="1" dirty="0">
                <a:latin typeface="Arial"/>
                <a:cs typeface="Arial"/>
              </a:rPr>
              <a:t>offer maximum performance, reliability, and scalability for </a:t>
            </a:r>
            <a:r>
              <a:rPr lang="en-US" sz="1600" b="1" dirty="0" smtClean="0">
                <a:latin typeface="Arial"/>
                <a:cs typeface="Arial"/>
              </a:rPr>
              <a:t>high</a:t>
            </a:r>
            <a:r>
              <a:rPr lang="en-US" sz="1600" b="1" dirty="0">
                <a:latin typeface="Arial"/>
                <a:cs typeface="Arial"/>
              </a:rPr>
              <a:t>-speed service provider, large enterprise or telecommunications carrier networks</a:t>
            </a:r>
            <a:r>
              <a:rPr lang="en-US" sz="1600" b="1" dirty="0" smtClean="0">
                <a:latin typeface="Arial"/>
                <a:cs typeface="Arial"/>
              </a:rPr>
              <a:t>.</a:t>
            </a:r>
          </a:p>
          <a:p>
            <a:pPr>
              <a:lnSpc>
                <a:spcPct val="90000"/>
              </a:lnSpc>
              <a:buClr>
                <a:schemeClr val="accent6"/>
              </a:buClr>
              <a:buFont typeface="Wingdings" charset="2"/>
              <a:buChar char="§"/>
            </a:pPr>
            <a:r>
              <a:rPr lang="en-US" sz="1600" b="1" dirty="0" smtClean="0">
                <a:latin typeface="Arial"/>
                <a:cs typeface="Arial"/>
              </a:rPr>
              <a:t>Fastest </a:t>
            </a:r>
            <a:r>
              <a:rPr lang="en-US" sz="1600" b="1" dirty="0">
                <a:latin typeface="Arial"/>
                <a:cs typeface="Arial"/>
              </a:rPr>
              <a:t>chassis-based firewall in the industry </a:t>
            </a:r>
            <a:endParaRPr lang="en-US" sz="1600" b="1" dirty="0" smtClean="0">
              <a:latin typeface="Arial"/>
              <a:cs typeface="Arial"/>
            </a:endParaRPr>
          </a:p>
          <a:p>
            <a:pPr>
              <a:lnSpc>
                <a:spcPct val="90000"/>
              </a:lnSpc>
              <a:buClr>
                <a:schemeClr val="accent6"/>
              </a:buClr>
              <a:buFont typeface="Wingdings" charset="2"/>
              <a:buChar char="§"/>
            </a:pPr>
            <a:r>
              <a:rPr lang="en-US" sz="1600" b="1" dirty="0" smtClean="0">
                <a:latin typeface="Arial"/>
                <a:cs typeface="Arial"/>
              </a:rPr>
              <a:t>Flexibility enables protection of complex</a:t>
            </a:r>
            <a:r>
              <a:rPr lang="en-US" sz="1600" b="1" dirty="0">
                <a:latin typeface="Arial"/>
                <a:cs typeface="Arial"/>
              </a:rPr>
              <a:t>, multi-tenant cloud-based security-as-a-service and infrastructure-as-a-service environments. </a:t>
            </a:r>
            <a:endParaRPr lang="en-US" sz="1500" b="1" dirty="0" smtClean="0">
              <a:latin typeface="Arial"/>
              <a:ea typeface="ＭＳ Ｐゴシック" pitchFamily="34" charset="-128"/>
              <a:cs typeface="Arial"/>
            </a:endParaRPr>
          </a:p>
        </p:txBody>
      </p:sp>
      <p:sp>
        <p:nvSpPr>
          <p:cNvPr id="2" name="Rectangle 1"/>
          <p:cNvSpPr/>
          <p:nvPr/>
        </p:nvSpPr>
        <p:spPr>
          <a:xfrm>
            <a:off x="4206590" y="4374509"/>
            <a:ext cx="4684004" cy="1594795"/>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Native </a:t>
            </a:r>
            <a:r>
              <a:rPr lang="en-US" sz="1400" dirty="0" smtClean="0"/>
              <a:t>10GE </a:t>
            </a:r>
            <a:r>
              <a:rPr lang="en-US" sz="1400" dirty="0"/>
              <a:t>support </a:t>
            </a:r>
            <a:r>
              <a:rPr lang="en-US" sz="1400" dirty="0" smtClean="0"/>
              <a:t>for high speed requirements</a:t>
            </a:r>
          </a:p>
          <a:p>
            <a:pPr marL="285750" indent="-285750">
              <a:lnSpc>
                <a:spcPct val="90000"/>
              </a:lnSpc>
              <a:spcBef>
                <a:spcPts val="800"/>
              </a:spcBef>
              <a:buClr>
                <a:schemeClr val="bg2">
                  <a:lumMod val="50000"/>
                </a:schemeClr>
              </a:buClr>
              <a:buFont typeface="Lucida Grande"/>
              <a:buChar char="✔"/>
            </a:pPr>
            <a:r>
              <a:rPr lang="en-US" sz="1400" dirty="0"/>
              <a:t>ATCA-compliant architecture delivers carrier-grade performance, reliability, availability and </a:t>
            </a:r>
            <a:r>
              <a:rPr lang="en-US" sz="1400" dirty="0" smtClean="0"/>
              <a:t>serviceability</a:t>
            </a:r>
          </a:p>
          <a:p>
            <a:pPr marL="285750" indent="-285750">
              <a:lnSpc>
                <a:spcPct val="90000"/>
              </a:lnSpc>
              <a:spcBef>
                <a:spcPts val="800"/>
              </a:spcBef>
              <a:buClr>
                <a:schemeClr val="bg2">
                  <a:lumMod val="50000"/>
                </a:schemeClr>
              </a:buClr>
              <a:buFont typeface="Lucida Grande"/>
              <a:buChar char="✔"/>
            </a:pPr>
            <a:r>
              <a:rPr lang="en-US" sz="1400" dirty="0" smtClean="0"/>
              <a:t>Chassis </a:t>
            </a:r>
            <a:r>
              <a:rPr lang="en-US" sz="1400" dirty="0"/>
              <a:t>support two, six, or fourteen FortiGate-5000 series blades, allowing </a:t>
            </a:r>
            <a:r>
              <a:rPr lang="en-US" sz="1400" dirty="0" smtClean="0"/>
              <a:t>customization and scaling</a:t>
            </a:r>
            <a:endParaRPr lang="en-US" sz="1400" dirty="0"/>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19" name="Rectangle 18"/>
          <p:cNvSpPr/>
          <p:nvPr/>
        </p:nvSpPr>
        <p:spPr>
          <a:xfrm>
            <a:off x="1066800" y="5715000"/>
            <a:ext cx="2590800" cy="523220"/>
          </a:xfrm>
          <a:prstGeom prst="rect">
            <a:avLst/>
          </a:prstGeom>
        </p:spPr>
        <p:txBody>
          <a:bodyPr wrap="square">
            <a:spAutoFit/>
          </a:bodyPr>
          <a:lstStyle/>
          <a:p>
            <a:r>
              <a:rPr lang="en-US" sz="1400" b="1" dirty="0" smtClean="0">
                <a:latin typeface="+mn-lt"/>
                <a:ea typeface="Helvetica 55 Roman" charset="0"/>
                <a:cs typeface="Arial Narrow"/>
              </a:rPr>
              <a:t>FG-5144C with </a:t>
            </a:r>
          </a:p>
          <a:p>
            <a:r>
              <a:rPr lang="en-US" sz="1400" b="1" dirty="0" smtClean="0">
                <a:latin typeface="+mn-lt"/>
                <a:ea typeface="Helvetica 55 Roman" charset="0"/>
                <a:cs typeface="Arial Narrow"/>
              </a:rPr>
              <a:t>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2286000"/>
            <a:ext cx="2590800" cy="3457952"/>
          </a:xfrm>
          <a:prstGeom prst="rect">
            <a:avLst/>
          </a:prstGeom>
        </p:spPr>
      </p:pic>
      <p:sp>
        <p:nvSpPr>
          <p:cNvPr id="13" name="Rectangle 1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738026882"/>
      </p:ext>
    </p:extLst>
  </p:cSld>
  <p:clrMapOvr>
    <a:masterClrMapping/>
  </p:clrMapOvr>
  <p:transition xmlns:p14="http://schemas.microsoft.com/office/powerpoint/2010/mai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2562223"/>
            <a:ext cx="1447800" cy="685800"/>
          </a:xfrm>
          <a:prstGeom prst="rect">
            <a:avLst/>
          </a:prstGeom>
          <a:noFill/>
          <a:ln w="9525">
            <a:noFill/>
            <a:miter lim="800000"/>
            <a:headEnd/>
            <a:tailEnd/>
          </a:ln>
        </p:spPr>
      </p:pic>
      <p:sp>
        <p:nvSpPr>
          <p:cNvPr id="15" name="TextBox 14"/>
          <p:cNvSpPr txBox="1"/>
          <p:nvPr/>
        </p:nvSpPr>
        <p:spPr>
          <a:xfrm>
            <a:off x="533400" y="1471610"/>
            <a:ext cx="2209800" cy="1816100"/>
          </a:xfrm>
          <a:prstGeom prst="rect">
            <a:avLst/>
          </a:prstGeom>
          <a:noFill/>
        </p:spPr>
        <p:txBody>
          <a:bodyPr>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2944091" y="6107668"/>
            <a:ext cx="5731187" cy="230832"/>
          </a:xfrm>
          <a:prstGeom prst="rect">
            <a:avLst/>
          </a:prstGeom>
          <a:noFill/>
        </p:spPr>
        <p:txBody>
          <a:bodyPr wrap="square" rtlCol="0">
            <a:spAutoFit/>
          </a:bodyPr>
          <a:lstStyle/>
          <a:p>
            <a:pPr algn="r"/>
            <a:r>
              <a:rPr lang="en-US" sz="900" dirty="0"/>
              <a:t>* Based on sum of individual Security Blades, not as a controller-based system. </a:t>
            </a:r>
            <a:endParaRPr lang="en-US" sz="900" dirty="0"/>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447800"/>
            <a:ext cx="1370426" cy="1829113"/>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4194172218"/>
              </p:ext>
            </p:extLst>
          </p:nvPr>
        </p:nvGraphicFramePr>
        <p:xfrm>
          <a:off x="307730" y="3493512"/>
          <a:ext cx="8639998" cy="1868377"/>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algn="ctr"/>
                      <a:r>
                        <a:rPr lang="en-US" sz="1200" b="1" kern="1200" dirty="0" smtClean="0">
                          <a:solidFill>
                            <a:schemeClr val="lt1"/>
                          </a:solidFill>
                          <a:effectLst/>
                          <a:latin typeface="+mn-lt"/>
                          <a:ea typeface="+mn-ea"/>
                          <a:cs typeface="+mn-cs"/>
                        </a:rPr>
                        <a:t>FG-5060-Base</a:t>
                      </a:r>
                      <a:endParaRPr lang="en-US" sz="1200" dirty="0"/>
                    </a:p>
                  </a:txBody>
                  <a:tcPr anchor="ctr">
                    <a:solidFill>
                      <a:srgbClr val="3C3C3C"/>
                    </a:solidFill>
                  </a:tcPr>
                </a:tc>
                <a:tc>
                  <a:txBody>
                    <a:bodyPr/>
                    <a:lstStyle/>
                    <a:p>
                      <a:pPr algn="ctr"/>
                      <a:r>
                        <a:rPr lang="sv-SE" sz="1200" b="1" kern="1200" dirty="0" smtClean="0">
                          <a:solidFill>
                            <a:schemeClr val="lt1"/>
                          </a:solidFill>
                          <a:effectLst/>
                          <a:latin typeface="+mn-lt"/>
                          <a:ea typeface="+mn-ea"/>
                          <a:cs typeface="+mn-cs"/>
                        </a:rPr>
                        <a:t>FG-5060-Full</a:t>
                      </a:r>
                      <a:endParaRPr lang="sv-SE" sz="1200" dirty="0"/>
                    </a:p>
                  </a:txBody>
                  <a:tcPr anchor="ctr">
                    <a:solidFill>
                      <a:srgbClr val="3C3C3C"/>
                    </a:solidFill>
                  </a:tcPr>
                </a:tc>
                <a:tc>
                  <a:txBody>
                    <a:bodyPr/>
                    <a:lstStyle/>
                    <a:p>
                      <a:pPr algn="ctr"/>
                      <a:r>
                        <a:rPr lang="en-US" sz="1200" b="1" kern="1200" dirty="0" smtClean="0">
                          <a:solidFill>
                            <a:schemeClr val="lt1"/>
                          </a:solidFill>
                          <a:effectLst/>
                          <a:latin typeface="+mn-lt"/>
                          <a:ea typeface="+mn-ea"/>
                          <a:cs typeface="+mn-cs"/>
                        </a:rPr>
                        <a:t>FG 5144C-Base</a:t>
                      </a:r>
                      <a:endParaRPr lang="en-US" sz="1200" dirty="0"/>
                    </a:p>
                  </a:txBody>
                  <a:tcPr anchor="ctr">
                    <a:solidFill>
                      <a:srgbClr val="3C3C3C"/>
                    </a:solidFill>
                  </a:tcPr>
                </a:tc>
                <a:tc>
                  <a:txBody>
                    <a:bodyPr/>
                    <a:lstStyle/>
                    <a:p>
                      <a:pPr algn="ctr"/>
                      <a:r>
                        <a:rPr lang="sv-SE" sz="1200" b="1" kern="1200" dirty="0" smtClean="0">
                          <a:solidFill>
                            <a:schemeClr val="lt1"/>
                          </a:solidFill>
                          <a:effectLst/>
                          <a:latin typeface="+mn-lt"/>
                          <a:ea typeface="+mn-ea"/>
                          <a:cs typeface="+mn-cs"/>
                        </a:rPr>
                        <a:t>FG 5144C-Full</a:t>
                      </a:r>
                      <a:endParaRPr lang="sv-SE" sz="1200" dirty="0"/>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r>
                        <a:rPr lang="en-US" sz="1100" b="1" dirty="0" smtClean="0">
                          <a:solidFill>
                            <a:srgbClr val="FFFFFF"/>
                          </a:solidFill>
                        </a:rPr>
                        <a:t>Throughput</a:t>
                      </a:r>
                      <a:endParaRPr lang="en-US" sz="1100" b="1" dirty="0" smtClean="0">
                        <a:solidFill>
                          <a:srgbClr val="FFFFFF"/>
                        </a:solidFill>
                      </a:endParaRPr>
                    </a:p>
                  </a:txBody>
                  <a:tcPr anchor="ctr">
                    <a:solidFill>
                      <a:srgbClr val="777777"/>
                    </a:solidFill>
                  </a:tcPr>
                </a:tc>
                <a:tc>
                  <a:txBody>
                    <a:bodyPr/>
                    <a:lstStyle/>
                    <a:p>
                      <a:pPr algn="ctr"/>
                      <a:r>
                        <a:rPr lang="en-US" sz="1100" dirty="0" smtClean="0">
                          <a:latin typeface="+mn-lt"/>
                          <a:cs typeface="Arial Narrow"/>
                        </a:rPr>
                        <a:t>160 Gbps</a:t>
                      </a:r>
                      <a:endParaRPr lang="en-US" sz="1100" dirty="0">
                        <a:latin typeface="+mn-lt"/>
                        <a:cs typeface="Arial Narrow"/>
                      </a:endParaRPr>
                    </a:p>
                  </a:txBody>
                  <a:tcPr anchor="ctr"/>
                </a:tc>
                <a:tc>
                  <a:txBody>
                    <a:bodyPr/>
                    <a:lstStyle/>
                    <a:p>
                      <a:pPr algn="ctr"/>
                      <a:r>
                        <a:rPr lang="en-US" sz="1100" dirty="0" smtClean="0"/>
                        <a:t>400 Gbps</a:t>
                      </a:r>
                      <a:endParaRPr lang="en-US" sz="1100" dirty="0"/>
                    </a:p>
                  </a:txBody>
                  <a:tcPr anchor="ctr" horzOverflow="overflow"/>
                </a:tc>
                <a:tc>
                  <a:txBody>
                    <a:bodyPr/>
                    <a:lstStyle/>
                    <a:p>
                      <a:pPr algn="ctr"/>
                      <a:r>
                        <a:rPr lang="en-US" sz="1100" dirty="0" smtClean="0"/>
                        <a:t>160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960 Gbps</a:t>
                      </a:r>
                      <a:endParaRPr lang="en-US" sz="1100" baseline="0" dirty="0" smtClean="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46 </a:t>
                      </a:r>
                      <a:r>
                        <a:rPr lang="en-US" sz="1100" baseline="0" dirty="0" smtClean="0">
                          <a:latin typeface="+mn-lt"/>
                          <a:cs typeface="Arial Narrow"/>
                        </a:rPr>
                        <a:t>Million</a:t>
                      </a:r>
                      <a:endParaRPr lang="en-US" sz="1100" dirty="0">
                        <a:latin typeface="+mn-lt"/>
                        <a:cs typeface="Arial Narrow"/>
                      </a:endParaRPr>
                    </a:p>
                  </a:txBody>
                  <a:tcPr anchor="ctr"/>
                </a:tc>
                <a:tc>
                  <a:txBody>
                    <a:bodyPr/>
                    <a:lstStyle/>
                    <a:p>
                      <a:pPr algn="ctr"/>
                      <a:r>
                        <a:rPr lang="en-US" sz="1100" dirty="0" smtClean="0"/>
                        <a:t>115</a:t>
                      </a:r>
                      <a:r>
                        <a:rPr lang="en-US" sz="1100" baseline="0" dirty="0" smtClean="0"/>
                        <a:t> </a:t>
                      </a:r>
                      <a:r>
                        <a:rPr lang="en-US" sz="1100" baseline="0" dirty="0" smtClean="0">
                          <a:latin typeface="+mn-lt"/>
                          <a:cs typeface="Arial Narrow"/>
                        </a:rPr>
                        <a:t>Million</a:t>
                      </a:r>
                      <a:endParaRPr lang="en-US" sz="1100" dirty="0"/>
                    </a:p>
                  </a:txBody>
                  <a:tcPr anchor="ctr"/>
                </a:tc>
                <a:tc>
                  <a:txBody>
                    <a:bodyPr/>
                    <a:lstStyle/>
                    <a:p>
                      <a:pPr algn="ctr"/>
                      <a:r>
                        <a:rPr lang="en-US" sz="1100" dirty="0" smtClean="0"/>
                        <a:t>46 </a:t>
                      </a:r>
                      <a:r>
                        <a:rPr lang="en-US" sz="1100" baseline="0" dirty="0" smtClean="0">
                          <a:latin typeface="+mn-lt"/>
                          <a:cs typeface="Arial Narrow"/>
                        </a:rPr>
                        <a:t>Million</a:t>
                      </a:r>
                      <a:endParaRPr lang="en-US" sz="1100" dirty="0"/>
                    </a:p>
                  </a:txBody>
                  <a:tcPr anchor="ctr"/>
                </a:tc>
                <a:tc>
                  <a:txBody>
                    <a:bodyPr/>
                    <a:lstStyle/>
                    <a:p>
                      <a:pPr algn="ctr"/>
                      <a:r>
                        <a:rPr lang="en-US" sz="1100" dirty="0" smtClean="0">
                          <a:solidFill>
                            <a:srgbClr val="36424A"/>
                          </a:solidFill>
                          <a:latin typeface="+mn-lt"/>
                          <a:cs typeface="Arial Narrow"/>
                        </a:rPr>
                        <a:t>276 </a:t>
                      </a:r>
                      <a:r>
                        <a:rPr lang="en-US" sz="1100" baseline="0" dirty="0" smtClean="0">
                          <a:latin typeface="+mn-lt"/>
                          <a:cs typeface="Arial Narrow"/>
                        </a:rPr>
                        <a:t>Million</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1.13</a:t>
                      </a:r>
                      <a:r>
                        <a:rPr lang="en-US" sz="1100" baseline="0" dirty="0" smtClean="0">
                          <a:latin typeface="+mn-lt"/>
                          <a:cs typeface="Arial Narrow"/>
                        </a:rPr>
                        <a:t> Million</a:t>
                      </a:r>
                      <a:endParaRPr lang="en-US" sz="1100" dirty="0">
                        <a:latin typeface="+mn-lt"/>
                        <a:cs typeface="Arial Narrow"/>
                      </a:endParaRPr>
                    </a:p>
                  </a:txBody>
                  <a:tcPr anchor="ctr"/>
                </a:tc>
                <a:tc>
                  <a:txBody>
                    <a:bodyPr/>
                    <a:lstStyle/>
                    <a:p>
                      <a:pPr algn="ctr"/>
                      <a:r>
                        <a:rPr lang="en-US" sz="1100" baseline="0" dirty="0" smtClean="0">
                          <a:latin typeface="+mn-lt"/>
                          <a:cs typeface="Arial Narrow"/>
                        </a:rPr>
                        <a:t>2.82 Million</a:t>
                      </a:r>
                      <a:endParaRPr lang="en-US" sz="1100" dirty="0">
                        <a:latin typeface="+mn-lt"/>
                        <a:cs typeface="Arial Narrow"/>
                      </a:endParaRPr>
                    </a:p>
                  </a:txBody>
                  <a:tcPr anchor="ctr"/>
                </a:tc>
                <a:tc>
                  <a:txBody>
                    <a:bodyPr/>
                    <a:lstStyle/>
                    <a:p>
                      <a:pPr algn="ctr"/>
                      <a:r>
                        <a:rPr lang="en-US" sz="1100" dirty="0" smtClean="0">
                          <a:latin typeface="+mn-lt"/>
                          <a:cs typeface="Arial Narrow"/>
                        </a:rPr>
                        <a:t>1.13</a:t>
                      </a:r>
                      <a:r>
                        <a:rPr lang="en-US" sz="1100" baseline="0" dirty="0" smtClean="0">
                          <a:latin typeface="+mn-lt"/>
                          <a:cs typeface="Arial Narrow"/>
                        </a:rPr>
                        <a:t> Million</a:t>
                      </a:r>
                      <a:endParaRPr lang="en-US" sz="1100" dirty="0">
                        <a:latin typeface="+mn-lt"/>
                        <a:cs typeface="Arial Narrow"/>
                      </a:endParaRPr>
                    </a:p>
                  </a:txBody>
                  <a:tcPr anchor="ctr"/>
                </a:tc>
                <a:tc>
                  <a:txBody>
                    <a:bodyPr/>
                    <a:lstStyle/>
                    <a:p>
                      <a:pPr algn="ctr"/>
                      <a:r>
                        <a:rPr lang="en-US" sz="1100" dirty="0" smtClean="0">
                          <a:latin typeface="+mn-lt"/>
                          <a:cs typeface="Arial Narrow"/>
                        </a:rPr>
                        <a:t>6.78</a:t>
                      </a:r>
                      <a:r>
                        <a:rPr lang="en-US" sz="1100" baseline="0" dirty="0" smtClean="0">
                          <a:latin typeface="+mn-lt"/>
                          <a:cs typeface="Arial Narrow"/>
                        </a:rPr>
                        <a:t> Million</a:t>
                      </a:r>
                      <a:endParaRPr lang="en-US" sz="1100" dirty="0">
                        <a:latin typeface="+mn-lt"/>
                        <a:cs typeface="Arial Narrow"/>
                      </a:endParaRP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36 Gbps</a:t>
                      </a:r>
                      <a:endParaRPr lang="en-US" sz="1100" dirty="0">
                        <a:latin typeface="+mn-lt"/>
                        <a:cs typeface="Arial Narrow"/>
                      </a:endParaRPr>
                    </a:p>
                  </a:txBody>
                  <a:tcPr anchor="ctr"/>
                </a:tc>
                <a:tc>
                  <a:txBody>
                    <a:bodyPr/>
                    <a:lstStyle/>
                    <a:p>
                      <a:pPr algn="ctr"/>
                      <a:r>
                        <a:rPr lang="en-US" sz="1100" dirty="0" smtClean="0"/>
                        <a:t>90 </a:t>
                      </a:r>
                      <a:r>
                        <a:rPr lang="en-US" sz="1100" dirty="0" smtClean="0"/>
                        <a:t>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36 </a:t>
                      </a:r>
                      <a:r>
                        <a:rPr lang="en-US" sz="1100" dirty="0" smtClean="0"/>
                        <a:t>Gbps</a:t>
                      </a:r>
                    </a:p>
                  </a:txBody>
                  <a:tcPr anchor="ctr"/>
                </a:tc>
                <a:tc>
                  <a:txBody>
                    <a:bodyPr/>
                    <a:lstStyle/>
                    <a:p>
                      <a:pPr algn="ctr"/>
                      <a:r>
                        <a:rPr lang="en-US" sz="1100" dirty="0" smtClean="0">
                          <a:solidFill>
                            <a:srgbClr val="36424A"/>
                          </a:solidFill>
                          <a:latin typeface="+mn-lt"/>
                          <a:cs typeface="Arial Narrow"/>
                        </a:rPr>
                        <a:t>216 </a:t>
                      </a:r>
                      <a:r>
                        <a:rPr lang="en-US" sz="1100" dirty="0" smtClean="0">
                          <a:solidFill>
                            <a:srgbClr val="36424A"/>
                          </a:solidFill>
                          <a:latin typeface="+mn-lt"/>
                          <a:cs typeface="Arial Narrow"/>
                        </a:rPr>
                        <a:t>Gbps</a:t>
                      </a:r>
                      <a:endParaRPr lang="en-US" sz="1100" dirty="0">
                        <a:solidFill>
                          <a:srgbClr val="36424A"/>
                        </a:solidFill>
                        <a:latin typeface="+mn-lt"/>
                        <a:cs typeface="Arial Narrow"/>
                      </a:endParaRPr>
                    </a:p>
                  </a:txBody>
                  <a:tcPr anchor="ctr" horzOverflow="overflow"/>
                </a:tc>
              </a:tr>
            </a:tbl>
          </a:graphicData>
        </a:graphic>
      </p:graphicFrame>
    </p:spTree>
    <p:extLst>
      <p:ext uri="{BB962C8B-B14F-4D97-AF65-F5344CB8AC3E}">
        <p14:creationId xmlns:p14="http://schemas.microsoft.com/office/powerpoint/2010/main" val="10399612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3140202616"/>
              </p:ext>
            </p:extLst>
          </p:nvPr>
        </p:nvGraphicFramePr>
        <p:xfrm>
          <a:off x="454894" y="1113537"/>
          <a:ext cx="8176952" cy="5190082"/>
        </p:xfrm>
        <a:graphic>
          <a:graphicData uri="http://schemas.openxmlformats.org/drawingml/2006/table">
            <a:tbl>
              <a:tblPr/>
              <a:tblGrid>
                <a:gridCol w="1022119"/>
                <a:gridCol w="1022119"/>
                <a:gridCol w="1022119"/>
                <a:gridCol w="1022119"/>
                <a:gridCol w="1022119"/>
                <a:gridCol w="1022119"/>
                <a:gridCol w="1022119"/>
                <a:gridCol w="1022119"/>
              </a:tblGrid>
              <a:tr h="679446">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1050" b="1" i="0" u="none" strike="noStrike" cap="none" normalizeH="0" baseline="0" dirty="0" smtClean="0">
                          <a:ln>
                            <a:noFill/>
                          </a:ln>
                          <a:solidFill>
                            <a:srgbClr val="FFFFFF"/>
                          </a:solidFill>
                          <a:effectLst/>
                          <a:latin typeface="Arial" charset="0"/>
                        </a:rPr>
                        <a:t>Personality, Performance and Scalability</a:t>
                      </a:r>
                      <a:endParaRPr lang="en-US" sz="1050" dirty="0">
                        <a:solidFill>
                          <a:srgbClr val="FFFFFF"/>
                        </a:solidFill>
                      </a:endParaRPr>
                    </a:p>
                  </a:txBody>
                  <a:tcPr marL="102646" marR="102646" marT="38492" marB="38492"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20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775470">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0" i="1" dirty="0" smtClean="0">
                          <a:solidFill>
                            <a:schemeClr val="accent2">
                              <a:lumMod val="20000"/>
                              <a:lumOff val="80000"/>
                            </a:schemeClr>
                          </a:solidFill>
                        </a:rPr>
                        <a:t>DCFW/CCFW</a:t>
                      </a:r>
                    </a:p>
                    <a:p>
                      <a:endParaRPr lang="en-US" sz="2000" b="0" dirty="0">
                        <a:solidFill>
                          <a:srgbClr val="FFFFFF"/>
                        </a:solidFill>
                      </a:endParaRPr>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775470">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dirty="0" smtClean="0">
                        <a:solidFill>
                          <a:srgbClr val="FFFFFF"/>
                        </a:solidFill>
                      </a:endParaRPr>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smtClean="0">
                        <a:solidFill>
                          <a:srgbClr val="ECF0F3"/>
                        </a:solidFill>
                      </a:endParaRPr>
                    </a:p>
                    <a:p>
                      <a:endParaRPr lang="en-US" sz="2000" dirty="0" smtClean="0">
                        <a:solidFill>
                          <a:srgbClr val="ECF0F3"/>
                        </a:solidFill>
                      </a:endParaRPr>
                    </a:p>
                    <a:p>
                      <a:endParaRPr lang="en-US" sz="2000" dirty="0" smtClean="0">
                        <a:solidFill>
                          <a:srgbClr val="ECF0F3"/>
                        </a:solidFill>
                      </a:endParaRPr>
                    </a:p>
                    <a:p>
                      <a:r>
                        <a:rPr lang="en-US" sz="2000" dirty="0" smtClean="0">
                          <a:solidFill>
                            <a:srgbClr val="ECF0F3"/>
                          </a:solidFill>
                        </a:rPr>
                        <a:t>CFW/VMFW</a:t>
                      </a:r>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775470">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2000" i="1" dirty="0" smtClean="0">
                          <a:solidFill>
                            <a:srgbClr val="ECF0F3"/>
                          </a:solidFill>
                        </a:rPr>
                        <a:t>NGFW/</a:t>
                      </a:r>
                    </a:p>
                    <a:p>
                      <a:pPr algn="r"/>
                      <a:r>
                        <a:rPr lang="en-US" sz="2000" i="1" dirty="0" smtClean="0">
                          <a:solidFill>
                            <a:srgbClr val="ECF0F3"/>
                          </a:solidFill>
                        </a:rPr>
                        <a:t>NGIPS</a:t>
                      </a:r>
                      <a:endParaRPr lang="en-US" sz="2000" i="1"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775470">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i="1" dirty="0" smtClean="0">
                          <a:solidFill>
                            <a:srgbClr val="ECF0F3"/>
                          </a:solidFill>
                        </a:rPr>
                        <a:t>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dirty="0" smtClean="0">
                        <a:solidFill>
                          <a:srgbClr val="FFFFFF"/>
                        </a:solidFill>
                      </a:endParaRPr>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1619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mn-cs"/>
                        </a:rPr>
                        <a:t>Software &amp; Services</a:t>
                      </a:r>
                    </a:p>
                  </a:txBody>
                  <a:tcPr marL="102646" marR="102646" marT="38492" marB="38492"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3200" dirty="0"/>
                    </a:p>
                  </a:txBody>
                  <a:tcPr marL="102646" marR="102646" marT="38492" marB="38492"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40217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Product Range</a:t>
                      </a:r>
                    </a:p>
                  </a:txBody>
                  <a:tcPr marL="102646" marR="102646" marT="38492" marB="38492"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Entry</a:t>
                      </a:r>
                      <a:r>
                        <a:rPr lang="en-US" sz="1200" b="1" baseline="0" dirty="0" smtClean="0">
                          <a:solidFill>
                            <a:schemeClr val="bg1"/>
                          </a:solidFill>
                        </a:rPr>
                        <a:t> </a:t>
                      </a:r>
                      <a:r>
                        <a:rPr lang="en-US" sz="1200" b="1" dirty="0" smtClean="0">
                          <a:solidFill>
                            <a:schemeClr val="bg1"/>
                          </a:solidFill>
                        </a:rPr>
                        <a:t>Level</a:t>
                      </a:r>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Mid Range</a:t>
                      </a:r>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High End</a:t>
                      </a:r>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Virtual Appliances</a:t>
                      </a: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73" name="Shape 411"/>
          <p:cNvGrpSpPr/>
          <p:nvPr/>
        </p:nvGrpSpPr>
        <p:grpSpPr>
          <a:xfrm>
            <a:off x="2505685" y="1273586"/>
            <a:ext cx="448491" cy="434599"/>
            <a:chOff x="5046835" y="3420139"/>
            <a:chExt cx="345082" cy="334393"/>
          </a:xfrm>
        </p:grpSpPr>
        <p:pic>
          <p:nvPicPr>
            <p:cNvPr id="74" name="Shape 412"/>
            <p:cNvPicPr preferRelativeResize="0"/>
            <p:nvPr/>
          </p:nvPicPr>
          <p:blipFill rotWithShape="1">
            <a:blip r:embed="rId2">
              <a:alphaModFix/>
            </a:blip>
            <a:srcRect/>
            <a:stretch/>
          </p:blipFill>
          <p:spPr>
            <a:xfrm>
              <a:off x="5046835" y="3420139"/>
              <a:ext cx="345082" cy="334393"/>
            </a:xfrm>
            <a:prstGeom prst="rect">
              <a:avLst/>
            </a:prstGeom>
            <a:noFill/>
            <a:ln>
              <a:noFill/>
            </a:ln>
          </p:spPr>
        </p:pic>
        <p:sp>
          <p:nvSpPr>
            <p:cNvPr id="75" name="Shape 413"/>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SoC</a:t>
              </a:r>
            </a:p>
          </p:txBody>
        </p:sp>
      </p:grpSp>
      <p:grpSp>
        <p:nvGrpSpPr>
          <p:cNvPr id="76" name="Shape 414"/>
          <p:cNvGrpSpPr/>
          <p:nvPr/>
        </p:nvGrpSpPr>
        <p:grpSpPr>
          <a:xfrm>
            <a:off x="1684620" y="1273261"/>
            <a:ext cx="449712" cy="435127"/>
            <a:chOff x="2010350" y="3580575"/>
            <a:chExt cx="346021" cy="334799"/>
          </a:xfrm>
        </p:grpSpPr>
        <p:pic>
          <p:nvPicPr>
            <p:cNvPr id="77" name="Shape 415"/>
            <p:cNvPicPr preferRelativeResize="0"/>
            <p:nvPr/>
          </p:nvPicPr>
          <p:blipFill rotWithShape="1">
            <a:blip r:embed="rId3">
              <a:alphaModFix/>
            </a:blip>
            <a:srcRect/>
            <a:stretch/>
          </p:blipFill>
          <p:spPr>
            <a:xfrm>
              <a:off x="2010350" y="3580575"/>
              <a:ext cx="346021" cy="334799"/>
            </a:xfrm>
            <a:prstGeom prst="rect">
              <a:avLst/>
            </a:prstGeom>
            <a:noFill/>
            <a:ln>
              <a:noFill/>
            </a:ln>
          </p:spPr>
        </p:pic>
        <p:sp>
          <p:nvSpPr>
            <p:cNvPr id="78" name="Shape 416"/>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10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79" name="Shape 417"/>
          <p:cNvGrpSpPr/>
          <p:nvPr/>
        </p:nvGrpSpPr>
        <p:grpSpPr>
          <a:xfrm>
            <a:off x="3863652" y="1273586"/>
            <a:ext cx="448491" cy="434599"/>
            <a:chOff x="5046835" y="3420139"/>
            <a:chExt cx="345082" cy="334393"/>
          </a:xfrm>
        </p:grpSpPr>
        <p:pic>
          <p:nvPicPr>
            <p:cNvPr id="80" name="Shape 418"/>
            <p:cNvPicPr preferRelativeResize="0"/>
            <p:nvPr/>
          </p:nvPicPr>
          <p:blipFill rotWithShape="1">
            <a:blip r:embed="rId2">
              <a:alphaModFix/>
            </a:blip>
            <a:srcRect/>
            <a:stretch/>
          </p:blipFill>
          <p:spPr>
            <a:xfrm>
              <a:off x="5046835" y="3420139"/>
              <a:ext cx="345082" cy="334393"/>
            </a:xfrm>
            <a:prstGeom prst="rect">
              <a:avLst/>
            </a:prstGeom>
            <a:noFill/>
            <a:ln>
              <a:noFill/>
            </a:ln>
          </p:spPr>
        </p:pic>
        <p:sp>
          <p:nvSpPr>
            <p:cNvPr id="81" name="Shape 419"/>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grpSp>
        <p:nvGrpSpPr>
          <p:cNvPr id="82" name="Shape 420"/>
          <p:cNvGrpSpPr/>
          <p:nvPr/>
        </p:nvGrpSpPr>
        <p:grpSpPr>
          <a:xfrm>
            <a:off x="4345201" y="1273261"/>
            <a:ext cx="449712" cy="435127"/>
            <a:chOff x="2010350" y="3580575"/>
            <a:chExt cx="346021" cy="334799"/>
          </a:xfrm>
        </p:grpSpPr>
        <p:pic>
          <p:nvPicPr>
            <p:cNvPr id="83" name="Shape 421"/>
            <p:cNvPicPr preferRelativeResize="0"/>
            <p:nvPr/>
          </p:nvPicPr>
          <p:blipFill rotWithShape="1">
            <a:blip r:embed="rId3">
              <a:alphaModFix/>
            </a:blip>
            <a:srcRect/>
            <a:stretch/>
          </p:blipFill>
          <p:spPr>
            <a:xfrm>
              <a:off x="2010350" y="3580575"/>
              <a:ext cx="346021" cy="334799"/>
            </a:xfrm>
            <a:prstGeom prst="rect">
              <a:avLst/>
            </a:prstGeom>
            <a:noFill/>
            <a:ln>
              <a:noFill/>
            </a:ln>
          </p:spPr>
        </p:pic>
        <p:sp>
          <p:nvSpPr>
            <p:cNvPr id="84" name="Shape 422"/>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a:ln>
                    <a:noFill/>
                  </a:ln>
                  <a:solidFill>
                    <a:srgbClr val="3D4D4D"/>
                  </a:solidFill>
                  <a:effectLst/>
                  <a:uLnTx/>
                  <a:uFillTx/>
                  <a:latin typeface="Arial"/>
                  <a:ea typeface="Arial"/>
                  <a:cs typeface="Arial"/>
                  <a:sym typeface="Arial"/>
                </a:rPr>
              </a:br>
              <a:r>
                <a:rPr kumimoji="0" lang="en" sz="700" b="1" i="0" u="none" strike="noStrike" kern="0" cap="none" spc="0" normalizeH="0" baseline="0" noProof="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a:ln>
                    <a:noFill/>
                  </a:ln>
                  <a:solidFill>
                    <a:srgbClr val="3D4D4D"/>
                  </a:solidFill>
                  <a:effectLst/>
                  <a:uLnTx/>
                  <a:uFillTx/>
                  <a:latin typeface="Arial"/>
                  <a:ea typeface="Arial"/>
                  <a:cs typeface="Arial"/>
                  <a:sym typeface="Arial"/>
                </a:rPr>
                <a:t>CPU</a:t>
              </a:r>
            </a:p>
          </p:txBody>
        </p:sp>
      </p:grpSp>
      <p:grpSp>
        <p:nvGrpSpPr>
          <p:cNvPr id="85" name="Shape 423"/>
          <p:cNvGrpSpPr/>
          <p:nvPr/>
        </p:nvGrpSpPr>
        <p:grpSpPr>
          <a:xfrm>
            <a:off x="3382335" y="1273586"/>
            <a:ext cx="448491" cy="434599"/>
            <a:chOff x="5046835" y="3420139"/>
            <a:chExt cx="345082" cy="334393"/>
          </a:xfrm>
        </p:grpSpPr>
        <p:pic>
          <p:nvPicPr>
            <p:cNvPr id="86" name="Shape 424"/>
            <p:cNvPicPr preferRelativeResize="0"/>
            <p:nvPr/>
          </p:nvPicPr>
          <p:blipFill rotWithShape="1">
            <a:blip r:embed="rId2">
              <a:alphaModFix/>
            </a:blip>
            <a:srcRect/>
            <a:stretch/>
          </p:blipFill>
          <p:spPr>
            <a:xfrm>
              <a:off x="5046835" y="3420139"/>
              <a:ext cx="345082" cy="334393"/>
            </a:xfrm>
            <a:prstGeom prst="rect">
              <a:avLst/>
            </a:prstGeom>
            <a:noFill/>
            <a:ln>
              <a:noFill/>
            </a:ln>
          </p:spPr>
        </p:pic>
        <p:sp>
          <p:nvSpPr>
            <p:cNvPr id="87" name="Shape 42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88" name="Shape 426"/>
          <p:cNvGrpSpPr/>
          <p:nvPr/>
        </p:nvGrpSpPr>
        <p:grpSpPr>
          <a:xfrm>
            <a:off x="6169661" y="1263432"/>
            <a:ext cx="449712" cy="435127"/>
            <a:chOff x="2010350" y="3580575"/>
            <a:chExt cx="346021" cy="334799"/>
          </a:xfrm>
        </p:grpSpPr>
        <p:pic>
          <p:nvPicPr>
            <p:cNvPr id="89" name="Shape 427"/>
            <p:cNvPicPr preferRelativeResize="0"/>
            <p:nvPr/>
          </p:nvPicPr>
          <p:blipFill rotWithShape="1">
            <a:blip r:embed="rId3">
              <a:alphaModFix/>
            </a:blip>
            <a:srcRect/>
            <a:stretch/>
          </p:blipFill>
          <p:spPr>
            <a:xfrm>
              <a:off x="2010350" y="3580575"/>
              <a:ext cx="346021" cy="334799"/>
            </a:xfrm>
            <a:prstGeom prst="rect">
              <a:avLst/>
            </a:prstGeom>
            <a:noFill/>
            <a:ln>
              <a:noFill/>
            </a:ln>
          </p:spPr>
        </p:pic>
        <p:sp>
          <p:nvSpPr>
            <p:cNvPr id="90" name="Shape 428"/>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91" name="Shape 429"/>
          <p:cNvGrpSpPr/>
          <p:nvPr/>
        </p:nvGrpSpPr>
        <p:grpSpPr>
          <a:xfrm>
            <a:off x="5125136" y="1246799"/>
            <a:ext cx="490690" cy="462161"/>
            <a:chOff x="4132360" y="2314221"/>
            <a:chExt cx="377551" cy="355600"/>
          </a:xfrm>
        </p:grpSpPr>
        <p:pic>
          <p:nvPicPr>
            <p:cNvPr id="92" name="Shape 430"/>
            <p:cNvPicPr preferRelativeResize="0"/>
            <p:nvPr/>
          </p:nvPicPr>
          <p:blipFill rotWithShape="1">
            <a:blip r:embed="rId4">
              <a:alphaModFix/>
            </a:blip>
            <a:srcRect/>
            <a:stretch/>
          </p:blipFill>
          <p:spPr>
            <a:xfrm>
              <a:off x="4132360" y="2314221"/>
              <a:ext cx="377551" cy="355600"/>
            </a:xfrm>
            <a:prstGeom prst="rect">
              <a:avLst/>
            </a:prstGeom>
            <a:noFill/>
            <a:ln>
              <a:noFill/>
            </a:ln>
          </p:spPr>
        </p:pic>
        <p:sp>
          <p:nvSpPr>
            <p:cNvPr id="93" name="Shape 431"/>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94" name="Shape 432"/>
          <p:cNvGrpSpPr/>
          <p:nvPr/>
        </p:nvGrpSpPr>
        <p:grpSpPr>
          <a:xfrm>
            <a:off x="5647397" y="1246799"/>
            <a:ext cx="490690" cy="462161"/>
            <a:chOff x="4583916" y="2302932"/>
            <a:chExt cx="377551" cy="355600"/>
          </a:xfrm>
        </p:grpSpPr>
        <p:pic>
          <p:nvPicPr>
            <p:cNvPr id="95" name="Shape 433"/>
            <p:cNvPicPr preferRelativeResize="0"/>
            <p:nvPr/>
          </p:nvPicPr>
          <p:blipFill rotWithShape="1">
            <a:blip r:embed="rId4">
              <a:alphaModFix/>
            </a:blip>
            <a:srcRect/>
            <a:stretch/>
          </p:blipFill>
          <p:spPr>
            <a:xfrm>
              <a:off x="4583916" y="2302932"/>
              <a:ext cx="377551" cy="355600"/>
            </a:xfrm>
            <a:prstGeom prst="rect">
              <a:avLst/>
            </a:prstGeom>
            <a:noFill/>
            <a:ln>
              <a:noFill/>
            </a:ln>
          </p:spPr>
        </p:pic>
        <p:sp>
          <p:nvSpPr>
            <p:cNvPr id="96" name="Shape 434"/>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grpSp>
        <p:nvGrpSpPr>
          <p:cNvPr id="97" name="Shape 435"/>
          <p:cNvGrpSpPr/>
          <p:nvPr/>
        </p:nvGrpSpPr>
        <p:grpSpPr>
          <a:xfrm>
            <a:off x="7930546" y="1262313"/>
            <a:ext cx="442466" cy="428116"/>
            <a:chOff x="2010350" y="3580575"/>
            <a:chExt cx="346021" cy="334799"/>
          </a:xfrm>
        </p:grpSpPr>
        <p:pic>
          <p:nvPicPr>
            <p:cNvPr id="98" name="Shape 436"/>
            <p:cNvPicPr preferRelativeResize="0"/>
            <p:nvPr/>
          </p:nvPicPr>
          <p:blipFill rotWithShape="1">
            <a:blip r:embed="rId3">
              <a:alphaModFix/>
            </a:blip>
            <a:srcRect/>
            <a:stretch/>
          </p:blipFill>
          <p:spPr>
            <a:xfrm>
              <a:off x="2010350" y="3580575"/>
              <a:ext cx="346021" cy="334799"/>
            </a:xfrm>
            <a:prstGeom prst="rect">
              <a:avLst/>
            </a:prstGeom>
            <a:noFill/>
            <a:ln>
              <a:noFill/>
            </a:ln>
          </p:spPr>
        </p:pic>
        <p:sp>
          <p:nvSpPr>
            <p:cNvPr id="99" name="Shape 437"/>
            <p:cNvSpPr txBox="1"/>
            <p:nvPr/>
          </p:nvSpPr>
          <p:spPr>
            <a:xfrm>
              <a:off x="2041773" y="3612501"/>
              <a:ext cx="275334" cy="261609"/>
            </a:xfrm>
            <a:prstGeom prst="rect">
              <a:avLst/>
            </a:prstGeom>
            <a:noFill/>
            <a:ln>
              <a:noFill/>
            </a:ln>
          </p:spPr>
          <p:txBody>
            <a:bodyPr lIns="0" tIns="0" rIns="0" bIns="0" anchor="t" anchorCtr="0">
              <a:noAutofit/>
            </a:bodyPr>
            <a:lstStyle/>
            <a:p>
              <a:pPr lvl="0" algn="ctr" defTabSz="914400">
                <a:buSzPct val="25000"/>
                <a:defRPr/>
              </a:pPr>
              <a:r>
                <a:rPr lang="en" sz="700" b="1" kern="0" dirty="0">
                  <a:solidFill>
                    <a:srgbClr val="3D4D4D"/>
                  </a:solidFill>
                  <a:ea typeface="Arial"/>
                  <a:cs typeface="Arial"/>
                  <a:sym typeface="Arial"/>
                </a:rPr>
                <a:t>Multi</a:t>
              </a:r>
              <a:br>
                <a:rPr lang="en" sz="700" b="1" kern="0" dirty="0">
                  <a:solidFill>
                    <a:srgbClr val="3D4D4D"/>
                  </a:solidFill>
                  <a:ea typeface="Arial"/>
                  <a:cs typeface="Arial"/>
                  <a:sym typeface="Arial"/>
                </a:rPr>
              </a:br>
              <a:r>
                <a:rPr lang="en" sz="700" b="1" kern="0" dirty="0">
                  <a:solidFill>
                    <a:srgbClr val="3D4D4D"/>
                  </a:solidFill>
                  <a:ea typeface="Arial"/>
                  <a:cs typeface="Arial"/>
                  <a:sym typeface="Arial"/>
                </a:rPr>
                <a:t>Core</a:t>
              </a:r>
            </a:p>
            <a:p>
              <a:pPr lvl="0" algn="ctr" defTabSz="914400">
                <a:buSzPct val="25000"/>
                <a:defRPr/>
              </a:pPr>
              <a:r>
                <a:rPr lang="en" sz="900" b="1" kern="0" dirty="0">
                  <a:solidFill>
                    <a:srgbClr val="3D4D4D"/>
                  </a:solidFill>
                  <a:ea typeface="Arial"/>
                  <a:cs typeface="Arial"/>
                  <a:sym typeface="Arial"/>
                </a:rPr>
                <a:t>CPU</a:t>
              </a:r>
            </a:p>
          </p:txBody>
        </p:sp>
      </p:grpSp>
      <p:cxnSp>
        <p:nvCxnSpPr>
          <p:cNvPr id="100" name="Shape 438"/>
          <p:cNvCxnSpPr>
            <a:stCxn id="77" idx="3"/>
            <a:endCxn id="74" idx="1"/>
          </p:cNvCxnSpPr>
          <p:nvPr/>
        </p:nvCxnSpPr>
        <p:spPr>
          <a:xfrm>
            <a:off x="2134332" y="1490825"/>
            <a:ext cx="371353" cy="61"/>
          </a:xfrm>
          <a:prstGeom prst="straightConnector1">
            <a:avLst/>
          </a:prstGeom>
          <a:noFill/>
          <a:ln w="19050" cap="flat" cmpd="sng">
            <a:solidFill>
              <a:srgbClr val="446E60"/>
            </a:solidFill>
            <a:prstDash val="dot"/>
            <a:round/>
            <a:headEnd type="none" w="lg" len="lg"/>
            <a:tailEnd type="none" w="lg" len="lg"/>
          </a:ln>
        </p:spPr>
      </p:cxnSp>
      <p:cxnSp>
        <p:nvCxnSpPr>
          <p:cNvPr id="101" name="Shape 439"/>
          <p:cNvCxnSpPr>
            <a:stCxn id="74" idx="3"/>
            <a:endCxn id="86" idx="1"/>
          </p:cNvCxnSpPr>
          <p:nvPr/>
        </p:nvCxnSpPr>
        <p:spPr>
          <a:xfrm>
            <a:off x="2954176" y="1490886"/>
            <a:ext cx="428159" cy="0"/>
          </a:xfrm>
          <a:prstGeom prst="straightConnector1">
            <a:avLst/>
          </a:prstGeom>
          <a:noFill/>
          <a:ln w="19050" cap="flat" cmpd="sng">
            <a:solidFill>
              <a:srgbClr val="446E60"/>
            </a:solidFill>
            <a:prstDash val="dot"/>
            <a:round/>
            <a:headEnd type="none" w="lg" len="lg"/>
            <a:tailEnd type="none" w="lg" len="lg"/>
          </a:ln>
        </p:spPr>
      </p:cxnSp>
      <p:cxnSp>
        <p:nvCxnSpPr>
          <p:cNvPr id="102" name="Shape 440"/>
          <p:cNvCxnSpPr>
            <a:stCxn id="83" idx="3"/>
            <a:endCxn id="92" idx="1"/>
          </p:cNvCxnSpPr>
          <p:nvPr/>
        </p:nvCxnSpPr>
        <p:spPr>
          <a:xfrm flipV="1">
            <a:off x="4794913" y="1477880"/>
            <a:ext cx="330223" cy="12945"/>
          </a:xfrm>
          <a:prstGeom prst="straightConnector1">
            <a:avLst/>
          </a:prstGeom>
          <a:noFill/>
          <a:ln w="19050" cap="flat" cmpd="sng">
            <a:solidFill>
              <a:srgbClr val="446E60"/>
            </a:solidFill>
            <a:prstDash val="dot"/>
            <a:round/>
            <a:headEnd type="none" w="lg" len="lg"/>
            <a:tailEnd type="none" w="lg" len="lg"/>
          </a:ln>
        </p:spPr>
      </p:cxnSp>
      <p:sp>
        <p:nvSpPr>
          <p:cNvPr id="103" name="Shape 441"/>
          <p:cNvSpPr txBox="1"/>
          <p:nvPr/>
        </p:nvSpPr>
        <p:spPr>
          <a:xfrm>
            <a:off x="7584029" y="1714837"/>
            <a:ext cx="1135500" cy="151500"/>
          </a:xfrm>
          <a:prstGeom prst="rect">
            <a:avLst/>
          </a:prstGeom>
          <a:noFill/>
          <a:ln>
            <a:noFill/>
          </a:ln>
        </p:spPr>
        <p:txBody>
          <a:bodyPr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800" b="0" i="1" u="none" strike="noStrike" kern="0" cap="none" spc="0" normalizeH="0" baseline="0" noProof="0" dirty="0">
                <a:ln>
                  <a:noFill/>
                </a:ln>
                <a:solidFill>
                  <a:srgbClr val="3D4D4D"/>
                </a:solidFill>
                <a:effectLst/>
                <a:uLnTx/>
                <a:uFillTx/>
              </a:rPr>
              <a:t>H/W Dependent</a:t>
            </a:r>
          </a:p>
        </p:txBody>
      </p:sp>
      <p:sp>
        <p:nvSpPr>
          <p:cNvPr id="104" name="Shape 442"/>
          <p:cNvSpPr txBox="1"/>
          <p:nvPr/>
        </p:nvSpPr>
        <p:spPr>
          <a:xfrm>
            <a:off x="2000119" y="1714837"/>
            <a:ext cx="628800" cy="151500"/>
          </a:xfrm>
          <a:prstGeom prst="rect">
            <a:avLst/>
          </a:prstGeom>
          <a:noFill/>
          <a:ln>
            <a:noFill/>
          </a:ln>
        </p:spPr>
        <p:txBody>
          <a:bodyPr lIns="91425" tIns="91425" rIns="91425" bIns="91425" anchor="ctr" anchorCtr="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 sz="800" b="0" i="1" u="none" strike="noStrike" kern="0" cap="none" spc="0" normalizeH="0" baseline="0" noProof="0" dirty="0">
                <a:ln>
                  <a:noFill/>
                </a:ln>
                <a:solidFill>
                  <a:srgbClr val="3D4D4D"/>
                </a:solidFill>
                <a:effectLst/>
                <a:uLnTx/>
                <a:uFillTx/>
              </a:rPr>
              <a:t>1 Gbps</a:t>
            </a:r>
          </a:p>
        </p:txBody>
      </p:sp>
      <p:sp>
        <p:nvSpPr>
          <p:cNvPr id="105" name="Shape 443"/>
          <p:cNvSpPr txBox="1"/>
          <p:nvPr/>
        </p:nvSpPr>
        <p:spPr>
          <a:xfrm>
            <a:off x="2881704" y="1714837"/>
            <a:ext cx="628800" cy="151500"/>
          </a:xfrm>
          <a:prstGeom prst="rect">
            <a:avLst/>
          </a:prstGeom>
          <a:noFill/>
          <a:ln>
            <a:noFill/>
          </a:ln>
        </p:spPr>
        <p:txBody>
          <a:bodyPr lIns="91425" tIns="91425" rIns="91425" bIns="91425" anchor="ctr" anchorCtr="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 sz="800" b="0" i="1" u="none" strike="noStrike" kern="0" cap="none" spc="0" normalizeH="0" baseline="0" noProof="0" dirty="0">
                <a:ln>
                  <a:noFill/>
                </a:ln>
                <a:solidFill>
                  <a:srgbClr val="3D4D4D"/>
                </a:solidFill>
                <a:effectLst/>
                <a:uLnTx/>
                <a:uFillTx/>
              </a:rPr>
              <a:t>10 Gbps</a:t>
            </a:r>
          </a:p>
        </p:txBody>
      </p:sp>
      <p:sp>
        <p:nvSpPr>
          <p:cNvPr id="106" name="Shape 444"/>
          <p:cNvSpPr txBox="1"/>
          <p:nvPr/>
        </p:nvSpPr>
        <p:spPr>
          <a:xfrm>
            <a:off x="4057552" y="1714837"/>
            <a:ext cx="1770299" cy="151500"/>
          </a:xfrm>
          <a:prstGeom prst="rect">
            <a:avLst/>
          </a:prstGeom>
          <a:noFill/>
          <a:ln>
            <a:noFill/>
          </a:ln>
        </p:spPr>
        <p:txBody>
          <a:bodyPr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800" b="0" i="1" u="none" strike="noStrike" kern="0" cap="none" spc="0" normalizeH="0" baseline="0" noProof="0" dirty="0">
                <a:ln>
                  <a:noFill/>
                </a:ln>
                <a:solidFill>
                  <a:srgbClr val="3D4D4D"/>
                </a:solidFill>
                <a:effectLst/>
                <a:uLnTx/>
                <a:uFillTx/>
              </a:rPr>
              <a:t>10 Gbps - 50 Gbps</a:t>
            </a:r>
          </a:p>
        </p:txBody>
      </p:sp>
      <p:grpSp>
        <p:nvGrpSpPr>
          <p:cNvPr id="107" name="Group 106"/>
          <p:cNvGrpSpPr/>
          <p:nvPr/>
        </p:nvGrpSpPr>
        <p:grpSpPr>
          <a:xfrm>
            <a:off x="7067075" y="1258839"/>
            <a:ext cx="449553" cy="458567"/>
            <a:chOff x="7634473" y="2936880"/>
            <a:chExt cx="345899" cy="352835"/>
          </a:xfrm>
        </p:grpSpPr>
        <p:pic>
          <p:nvPicPr>
            <p:cNvPr id="108" name="Shape 445"/>
            <p:cNvPicPr preferRelativeResize="0"/>
            <p:nvPr/>
          </p:nvPicPr>
          <p:blipFill rotWithShape="1">
            <a:blip r:embed="rId3">
              <a:alphaModFix/>
            </a:blip>
            <a:srcRect/>
            <a:stretch/>
          </p:blipFill>
          <p:spPr>
            <a:xfrm>
              <a:off x="7634473" y="2936880"/>
              <a:ext cx="345899" cy="334799"/>
            </a:xfrm>
            <a:prstGeom prst="rect">
              <a:avLst/>
            </a:prstGeom>
            <a:noFill/>
            <a:ln>
              <a:noFill/>
            </a:ln>
          </p:spPr>
        </p:pic>
        <p:sp>
          <p:nvSpPr>
            <p:cNvPr id="10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rPr>
                <a:t>Chassis System</a:t>
              </a:r>
            </a:p>
          </p:txBody>
        </p:sp>
      </p:grpSp>
      <p:cxnSp>
        <p:nvCxnSpPr>
          <p:cNvPr id="110" name="Shape 447"/>
          <p:cNvCxnSpPr>
            <a:stCxn id="89" idx="3"/>
            <a:endCxn id="108" idx="1"/>
          </p:cNvCxnSpPr>
          <p:nvPr/>
        </p:nvCxnSpPr>
        <p:spPr>
          <a:xfrm flipV="1">
            <a:off x="6619373" y="1476402"/>
            <a:ext cx="447702" cy="4594"/>
          </a:xfrm>
          <a:prstGeom prst="straightConnector1">
            <a:avLst/>
          </a:prstGeom>
          <a:noFill/>
          <a:ln w="19050" cap="flat" cmpd="sng">
            <a:solidFill>
              <a:srgbClr val="446E60"/>
            </a:solidFill>
            <a:prstDash val="dot"/>
            <a:round/>
            <a:headEnd type="none" w="lg" len="lg"/>
            <a:tailEnd type="none" w="lg" len="lg"/>
          </a:ln>
        </p:spPr>
      </p:cxnSp>
      <p:grpSp>
        <p:nvGrpSpPr>
          <p:cNvPr id="112" name="Group 111"/>
          <p:cNvGrpSpPr/>
          <p:nvPr/>
        </p:nvGrpSpPr>
        <p:grpSpPr>
          <a:xfrm>
            <a:off x="2535352" y="5393628"/>
            <a:ext cx="1610131" cy="415498"/>
            <a:chOff x="2434816" y="3236662"/>
            <a:chExt cx="1610131" cy="415498"/>
          </a:xfrm>
        </p:grpSpPr>
        <p:pic>
          <p:nvPicPr>
            <p:cNvPr id="113" name="Picture 1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4816" y="3248412"/>
              <a:ext cx="271300" cy="345833"/>
            </a:xfrm>
            <a:prstGeom prst="rect">
              <a:avLst/>
            </a:prstGeom>
          </p:spPr>
        </p:pic>
        <p:sp>
          <p:nvSpPr>
            <p:cNvPr id="114" name="Rectangle 113"/>
            <p:cNvSpPr/>
            <p:nvPr/>
          </p:nvSpPr>
          <p:spPr>
            <a:xfrm>
              <a:off x="2682880" y="3236662"/>
              <a:ext cx="1362067" cy="41549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FFFF"/>
                  </a:solidFill>
                  <a:effectLst/>
                  <a:uLnTx/>
                  <a:uFillTx/>
                  <a:cs typeface="Helvetica 55 Roman"/>
                </a:rPr>
                <a:t>FortiGuard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FFFF"/>
                  </a:solidFill>
                  <a:effectLst/>
                  <a:uLnTx/>
                  <a:uFillTx/>
                  <a:cs typeface="Helvetica 55 Roman"/>
                </a:rPr>
                <a:t>Security Services</a:t>
              </a:r>
              <a:endParaRPr kumimoji="0" lang="en-US" sz="1050" b="1" i="0" u="none" strike="noStrike" kern="0" cap="none" spc="0" normalizeH="0" baseline="0" noProof="0" dirty="0">
                <a:ln>
                  <a:noFill/>
                </a:ln>
                <a:solidFill>
                  <a:srgbClr val="FFFFFF"/>
                </a:solidFill>
                <a:effectLst/>
                <a:uLnTx/>
                <a:uFillTx/>
                <a:cs typeface="Helvetica 55 Roman"/>
              </a:endParaRPr>
            </a:p>
          </p:txBody>
        </p:sp>
      </p:grpSp>
      <p:grpSp>
        <p:nvGrpSpPr>
          <p:cNvPr id="115" name="Group 114"/>
          <p:cNvGrpSpPr/>
          <p:nvPr/>
        </p:nvGrpSpPr>
        <p:grpSpPr>
          <a:xfrm>
            <a:off x="4366573" y="5393628"/>
            <a:ext cx="1659077" cy="415498"/>
            <a:chOff x="4454922" y="3249611"/>
            <a:chExt cx="1659077" cy="415498"/>
          </a:xfrm>
        </p:grpSpPr>
        <p:pic>
          <p:nvPicPr>
            <p:cNvPr id="116" name="Picture 1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4922" y="3261735"/>
              <a:ext cx="345084" cy="345084"/>
            </a:xfrm>
            <a:prstGeom prst="rect">
              <a:avLst/>
            </a:prstGeom>
          </p:spPr>
        </p:pic>
        <p:sp>
          <p:nvSpPr>
            <p:cNvPr id="117" name="Rectangle 116"/>
            <p:cNvSpPr/>
            <p:nvPr/>
          </p:nvSpPr>
          <p:spPr>
            <a:xfrm>
              <a:off x="4751932" y="3249611"/>
              <a:ext cx="1362067" cy="41549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FFFF"/>
                  </a:solidFill>
                  <a:effectLst/>
                  <a:uLnTx/>
                  <a:uFillTx/>
                  <a:cs typeface="Helvetica 55 Roman"/>
                </a:rPr>
                <a:t>FortiOS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FFFF"/>
                  </a:solidFill>
                  <a:effectLst/>
                  <a:uLnTx/>
                  <a:uFillTx/>
                  <a:cs typeface="Helvetica 55 Roman"/>
                </a:rPr>
                <a:t>Operating System</a:t>
              </a:r>
              <a:endParaRPr kumimoji="0" lang="en-US" sz="1050" b="1" i="0" u="none" strike="noStrike" kern="0" cap="none" spc="0" normalizeH="0" baseline="0" noProof="0" dirty="0">
                <a:ln>
                  <a:noFill/>
                </a:ln>
                <a:solidFill>
                  <a:srgbClr val="FFFFFF"/>
                </a:solidFill>
                <a:effectLst/>
                <a:uLnTx/>
                <a:uFillTx/>
                <a:cs typeface="Helvetica 55 Roman"/>
              </a:endParaRPr>
            </a:p>
          </p:txBody>
        </p:sp>
      </p:grpSp>
      <p:grpSp>
        <p:nvGrpSpPr>
          <p:cNvPr id="118" name="Group 117"/>
          <p:cNvGrpSpPr/>
          <p:nvPr/>
        </p:nvGrpSpPr>
        <p:grpSpPr>
          <a:xfrm>
            <a:off x="6219629" y="5393628"/>
            <a:ext cx="1672617" cy="415498"/>
            <a:chOff x="6119093" y="3249611"/>
            <a:chExt cx="1672617" cy="415498"/>
          </a:xfrm>
        </p:grpSpPr>
        <p:pic>
          <p:nvPicPr>
            <p:cNvPr id="119" name="Picture 1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19093" y="3261735"/>
              <a:ext cx="345084" cy="345084"/>
            </a:xfrm>
            <a:prstGeom prst="rect">
              <a:avLst/>
            </a:prstGeom>
          </p:spPr>
        </p:pic>
        <p:sp>
          <p:nvSpPr>
            <p:cNvPr id="120" name="Rectangle 119"/>
            <p:cNvSpPr/>
            <p:nvPr/>
          </p:nvSpPr>
          <p:spPr>
            <a:xfrm>
              <a:off x="6429643" y="3249611"/>
              <a:ext cx="1362067" cy="41549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FFFF"/>
                  </a:solidFill>
                  <a:effectLst/>
                  <a:uLnTx/>
                  <a:uFillTx/>
                  <a:cs typeface="Helvetica 55 Roman"/>
                </a:rPr>
                <a:t>FortiCare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FFFFFF"/>
                  </a:solidFill>
                  <a:effectLst/>
                  <a:uLnTx/>
                  <a:uFillTx/>
                  <a:cs typeface="Helvetica 55 Roman"/>
                </a:rPr>
                <a:t>Support Services</a:t>
              </a:r>
              <a:endParaRPr kumimoji="0" lang="en-US" sz="1050" b="1" i="0" u="none" strike="noStrike" kern="0" cap="none" spc="0" normalizeH="0" baseline="0" noProof="0" dirty="0">
                <a:ln>
                  <a:noFill/>
                </a:ln>
                <a:solidFill>
                  <a:srgbClr val="FFFFFF"/>
                </a:solidFill>
                <a:effectLst/>
                <a:uLnTx/>
                <a:uFillTx/>
                <a:cs typeface="Helvetica 55 Roman"/>
              </a:endParaRPr>
            </a:p>
          </p:txBody>
        </p:sp>
      </p:grpSp>
      <p:sp>
        <p:nvSpPr>
          <p:cNvPr id="67" name="Shape 57"/>
          <p:cNvSpPr/>
          <p:nvPr/>
        </p:nvSpPr>
        <p:spPr>
          <a:xfrm rot="18984578" flipV="1">
            <a:off x="1454910" y="2406048"/>
            <a:ext cx="6584013" cy="2727921"/>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2229" h="3786316">
                <a:moveTo>
                  <a:pt x="0" y="3786316"/>
                </a:moveTo>
                <a:cubicBezTo>
                  <a:pt x="825285" y="2103509"/>
                  <a:pt x="2909406" y="999167"/>
                  <a:pt x="6252363" y="473290"/>
                </a:cubicBezTo>
                <a:lnTo>
                  <a:pt x="6199036" y="0"/>
                </a:lnTo>
                <a:lnTo>
                  <a:pt x="7382229" y="956493"/>
                </a:lnTo>
                <a:lnTo>
                  <a:pt x="6468032" y="1953176"/>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11311" y="2738670"/>
            <a:ext cx="449497" cy="450472"/>
          </a:xfrm>
          <a:prstGeom prst="rect">
            <a:avLst/>
          </a:prstGeom>
        </p:spPr>
      </p:pic>
      <p:pic>
        <p:nvPicPr>
          <p:cNvPr id="122" name="Picture 121" descr="Fortinet_Box_1U_Fro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594548" y="4484226"/>
            <a:ext cx="893638" cy="188345"/>
          </a:xfrm>
          <a:prstGeom prst="rect">
            <a:avLst/>
          </a:prstGeom>
          <a:effectLst>
            <a:outerShdw blurRad="50800" dist="38100" dir="2700000" algn="tl" rotWithShape="0">
              <a:prstClr val="black">
                <a:alpha val="40000"/>
              </a:prstClr>
            </a:outerShdw>
          </a:effectLst>
        </p:spPr>
      </p:pic>
      <p:pic>
        <p:nvPicPr>
          <p:cNvPr id="123" name="Picture 12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41285" y="4147410"/>
            <a:ext cx="855914" cy="279016"/>
          </a:xfrm>
          <a:prstGeom prst="rect">
            <a:avLst/>
          </a:prstGeom>
          <a:effectLst>
            <a:outerShdw blurRad="50800" dist="38100" dir="2700000" algn="tl" rotWithShape="0">
              <a:prstClr val="black">
                <a:alpha val="40000"/>
              </a:prstClr>
            </a:outerShdw>
          </a:effectLst>
        </p:spPr>
      </p:pic>
      <p:pic>
        <p:nvPicPr>
          <p:cNvPr id="124" name="Picture 123" descr="Fortinet_Box_3U_Fron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628442" y="3219236"/>
            <a:ext cx="895746" cy="318757"/>
          </a:xfrm>
          <a:prstGeom prst="rect">
            <a:avLst/>
          </a:prstGeom>
          <a:effectLst>
            <a:outerShdw blurRad="50800" dist="38100" dir="2700000" algn="tl" rotWithShape="0">
              <a:prstClr val="black">
                <a:alpha val="40000"/>
              </a:prstClr>
            </a:outerShdw>
          </a:effectLst>
        </p:spPr>
      </p:pic>
      <p:pic>
        <p:nvPicPr>
          <p:cNvPr id="125" name="Picture 124" descr="Fortinet_Box_Server.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704405" y="2388572"/>
            <a:ext cx="843705" cy="833741"/>
          </a:xfrm>
          <a:prstGeom prst="rect">
            <a:avLst/>
          </a:prstGeom>
          <a:effectLst>
            <a:outerShdw blurRad="50800" dist="38100" dir="2700000" algn="tl" rotWithShape="0">
              <a:prstClr val="black">
                <a:alpha val="40000"/>
              </a:prstClr>
            </a:outerShdw>
          </a:effectLst>
        </p:spPr>
      </p:pic>
      <p:pic>
        <p:nvPicPr>
          <p:cNvPr id="126" name="Picture 125" descr="Fortinet_Box_Large_WiFi_Front.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857458" y="4771948"/>
            <a:ext cx="494607" cy="346225"/>
          </a:xfrm>
          <a:prstGeom prst="rect">
            <a:avLst/>
          </a:prstGeom>
          <a:effectLst>
            <a:outerShdw blurRad="50800" dist="38100" dir="2700000" algn="tl" rotWithShape="0">
              <a:prstClr val="black">
                <a:alpha val="40000"/>
              </a:prstClr>
            </a:outerShdw>
          </a:effectLst>
        </p:spPr>
      </p:pic>
      <p:pic>
        <p:nvPicPr>
          <p:cNvPr id="127" name="Picture 126" descr="Fortinet_Box_Large_WiFi_Front.png"/>
          <p:cNvPicPr>
            <a:picLocks noChangeAspect="1"/>
          </p:cNvPicPr>
          <p:nvPr/>
        </p:nvPicPr>
        <p:blipFill rotWithShape="1">
          <a:blip r:embed="rId13" cstate="print">
            <a:extLst>
              <a:ext uri="{28A0092B-C50C-407E-A947-70E740481C1C}">
                <a14:useLocalDpi xmlns:a14="http://schemas.microsoft.com/office/drawing/2010/main"/>
              </a:ext>
            </a:extLst>
          </a:blip>
          <a:srcRect t="65579"/>
          <a:stretch/>
        </p:blipFill>
        <p:spPr>
          <a:xfrm>
            <a:off x="1641394" y="5043727"/>
            <a:ext cx="494607" cy="119174"/>
          </a:xfrm>
          <a:prstGeom prst="rect">
            <a:avLst/>
          </a:prstGeom>
          <a:effectLst>
            <a:outerShdw blurRad="50800" dist="38100" dir="2700000" algn="tl" rotWithShape="0">
              <a:prstClr val="black">
                <a:alpha val="40000"/>
              </a:prstClr>
            </a:outerShdw>
          </a:effectLst>
        </p:spPr>
      </p:pic>
      <p:sp>
        <p:nvSpPr>
          <p:cNvPr id="128" name="Rounded Rectangle 127"/>
          <p:cNvSpPr/>
          <p:nvPr/>
        </p:nvSpPr>
        <p:spPr bwMode="invGray">
          <a:xfrm>
            <a:off x="2704415" y="4115801"/>
            <a:ext cx="647405" cy="369332"/>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100-200 Series</a:t>
            </a:r>
          </a:p>
        </p:txBody>
      </p:sp>
      <p:sp>
        <p:nvSpPr>
          <p:cNvPr id="129" name="Rounded Rectangle 128"/>
          <p:cNvSpPr/>
          <p:nvPr/>
        </p:nvSpPr>
        <p:spPr bwMode="invGray">
          <a:xfrm>
            <a:off x="1653726" y="4115801"/>
            <a:ext cx="647405" cy="369332"/>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30-90 Series</a:t>
            </a:r>
          </a:p>
        </p:txBody>
      </p:sp>
      <p:sp>
        <p:nvSpPr>
          <p:cNvPr id="130" name="Rounded Rectangle 129"/>
          <p:cNvSpPr/>
          <p:nvPr/>
        </p:nvSpPr>
        <p:spPr bwMode="invGray">
          <a:xfrm>
            <a:off x="3751443" y="4115801"/>
            <a:ext cx="647405" cy="369332"/>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00-900 Series</a:t>
            </a:r>
          </a:p>
        </p:txBody>
      </p:sp>
      <p:sp>
        <p:nvSpPr>
          <p:cNvPr id="131" name="Rounded Rectangle 130"/>
          <p:cNvSpPr/>
          <p:nvPr/>
        </p:nvSpPr>
        <p:spPr bwMode="invGray">
          <a:xfrm>
            <a:off x="4764875" y="3585044"/>
            <a:ext cx="647405" cy="369332"/>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1000 Series</a:t>
            </a:r>
          </a:p>
        </p:txBody>
      </p:sp>
      <p:sp>
        <p:nvSpPr>
          <p:cNvPr id="132" name="Rounded Rectangle 131"/>
          <p:cNvSpPr/>
          <p:nvPr/>
        </p:nvSpPr>
        <p:spPr bwMode="invGray">
          <a:xfrm>
            <a:off x="5766389" y="2760938"/>
            <a:ext cx="647405" cy="369332"/>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000 Series</a:t>
            </a:r>
          </a:p>
        </p:txBody>
      </p:sp>
      <p:sp>
        <p:nvSpPr>
          <p:cNvPr id="133" name="Rounded Rectangle 132"/>
          <p:cNvSpPr/>
          <p:nvPr/>
        </p:nvSpPr>
        <p:spPr bwMode="invGray">
          <a:xfrm>
            <a:off x="6820235" y="3292687"/>
            <a:ext cx="647405" cy="369332"/>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5000 Series</a:t>
            </a:r>
          </a:p>
        </p:txBody>
      </p:sp>
      <p:sp>
        <p:nvSpPr>
          <p:cNvPr id="134" name="Rounded Rectangle 133"/>
          <p:cNvSpPr/>
          <p:nvPr/>
        </p:nvSpPr>
        <p:spPr bwMode="invGray">
          <a:xfrm>
            <a:off x="7802286" y="3292687"/>
            <a:ext cx="647405" cy="369332"/>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VM Series</a:t>
            </a:r>
          </a:p>
        </p:txBody>
      </p:sp>
      <p:pic>
        <p:nvPicPr>
          <p:cNvPr id="135" name="Picture 134" descr="Fortinet_Box_1U_Fro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584981" y="4719241"/>
            <a:ext cx="893638" cy="188345"/>
          </a:xfrm>
          <a:prstGeom prst="rect">
            <a:avLst/>
          </a:prstGeom>
          <a:effectLst>
            <a:outerShdw blurRad="50800" dist="38100" dir="2700000" algn="tl" rotWithShape="0">
              <a:prstClr val="black">
                <a:alpha val="40000"/>
              </a:prstClr>
            </a:outerShdw>
          </a:effectLst>
        </p:spPr>
      </p:pic>
      <p:sp>
        <p:nvSpPr>
          <p:cNvPr id="111" name="Shape 448"/>
          <p:cNvSpPr txBox="1"/>
          <p:nvPr/>
        </p:nvSpPr>
        <p:spPr>
          <a:xfrm>
            <a:off x="5996828" y="1714837"/>
            <a:ext cx="1770299" cy="151500"/>
          </a:xfrm>
          <a:prstGeom prst="rect">
            <a:avLst/>
          </a:prstGeom>
          <a:noFill/>
          <a:ln>
            <a:noFill/>
          </a:ln>
        </p:spPr>
        <p:txBody>
          <a:bodyPr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 sz="800" b="0" i="1" u="none" strike="noStrike" kern="0" cap="none" spc="0" normalizeH="0" baseline="0" noProof="0" dirty="0">
                <a:ln>
                  <a:noFill/>
                </a:ln>
                <a:solidFill>
                  <a:srgbClr val="3D4D4D"/>
                </a:solidFill>
                <a:effectLst/>
                <a:uLnTx/>
                <a:uFillTx/>
              </a:rPr>
              <a:t>50 Gbps - 1 Tbps</a:t>
            </a:r>
          </a:p>
        </p:txBody>
      </p:sp>
    </p:spTree>
    <p:extLst>
      <p:ext uri="{BB962C8B-B14F-4D97-AF65-F5344CB8AC3E}">
        <p14:creationId xmlns:p14="http://schemas.microsoft.com/office/powerpoint/2010/main" val="3927665487"/>
      </p:ext>
    </p:extLst>
  </p:cSld>
  <p:clrMapOvr>
    <a:masterClrMapping/>
  </p:clrMapOvr>
  <p:transition xmlns:p14="http://schemas.microsoft.com/office/powerpoint/2010/mai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1257300"/>
            <a:ext cx="4862513"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2565400"/>
            <a:ext cx="1123950" cy="1368425"/>
          </a:xfrm>
          <a:prstGeom prst="rect">
            <a:avLst/>
          </a:prstGeom>
          <a:noFill/>
          <a:ln w="9525">
            <a:noFill/>
            <a:miter lim="800000"/>
            <a:headEnd/>
            <a:tailEnd/>
          </a:ln>
        </p:spPr>
      </p:pic>
      <p:sp>
        <p:nvSpPr>
          <p:cNvPr id="36" name="TextBox 35"/>
          <p:cNvSpPr txBox="1"/>
          <p:nvPr/>
        </p:nvSpPr>
        <p:spPr>
          <a:xfrm rot="5400000">
            <a:off x="5363370" y="3094831"/>
            <a:ext cx="696912" cy="708025"/>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388" y="1339850"/>
            <a:ext cx="476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5688" y="1727200"/>
            <a:ext cx="6350"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4994345" y="1360398"/>
            <a:ext cx="2987708"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132" y="2239168"/>
            <a:ext cx="6350"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0926" y="2579687"/>
            <a:ext cx="6350"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387" y="3773488"/>
            <a:ext cx="4763"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439863"/>
            <a:ext cx="2749302" cy="2431435"/>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4"/>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048464" y="2725859"/>
            <a:ext cx="2857467"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483644"/>
            <a:ext cx="2710218" cy="239138"/>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856914"/>
            <a:ext cx="2710218" cy="239138"/>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375958"/>
            <a:ext cx="2710218" cy="239138"/>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685174"/>
            <a:ext cx="2710218" cy="239138"/>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3888914"/>
            <a:ext cx="2710218" cy="239138"/>
          </a:xfrm>
          <a:prstGeom prst="rect">
            <a:avLst/>
          </a:prstGeom>
          <a:effectLst/>
        </p:spPr>
      </p:pic>
      <p:sp>
        <p:nvSpPr>
          <p:cNvPr id="70" name="Rounded Rectangle 69"/>
          <p:cNvSpPr/>
          <p:nvPr/>
        </p:nvSpPr>
        <p:spPr bwMode="auto">
          <a:xfrm rot="5400000">
            <a:off x="4059237"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000625" y="2435227"/>
            <a:ext cx="2986087"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5942012"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1759777534"/>
              </p:ext>
            </p:extLst>
          </p:nvPr>
        </p:nvGraphicFramePr>
        <p:xfrm>
          <a:off x="539552" y="4941168"/>
          <a:ext cx="7994848" cy="1049693"/>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latin typeface="+mn-lt"/>
                          <a:cs typeface="Helvetica 55 Roman"/>
                        </a:rPr>
                        <a:t>Clustering</a:t>
                      </a:r>
                    </a:p>
                  </a:txBody>
                  <a:tcPr anchor="ctr">
                    <a:solidFill>
                      <a:srgbClr val="3C3C3C"/>
                    </a:solidFill>
                  </a:tcPr>
                </a:tc>
                <a:tc>
                  <a:txBody>
                    <a:bodyPr/>
                    <a:lstStyle/>
                    <a:p>
                      <a:pPr algn="ctr"/>
                      <a:r>
                        <a:rPr lang="en-US" sz="1600" b="1" dirty="0" smtClean="0">
                          <a:solidFill>
                            <a:schemeClr val="bg1"/>
                          </a:solidFill>
                          <a:latin typeface="+mn-lt"/>
                        </a:rPr>
                        <a:t>Virtualization</a:t>
                      </a:r>
                    </a:p>
                  </a:txBody>
                  <a:tcPr anchor="ctr">
                    <a:solidFill>
                      <a:srgbClr val="3C3C3C"/>
                    </a:solidFill>
                  </a:tcPr>
                </a:tc>
              </a:tr>
              <a:tr h="640080">
                <a:tc>
                  <a:txBody>
                    <a:bodyPr/>
                    <a:lstStyle/>
                    <a:p>
                      <a:pPr algn="ctr"/>
                      <a:r>
                        <a:rPr lang="en-US" sz="1200" dirty="0" smtClean="0"/>
                        <a:t>Scales Traffic processing</a:t>
                      </a:r>
                      <a:r>
                        <a:rPr lang="en-US" sz="1200" baseline="0" dirty="0" smtClean="0"/>
                        <a:t> capacity linearly. Interoperates with external devices</a:t>
                      </a:r>
                      <a:endParaRPr lang="en-US" sz="12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Facilitates virtualized security components on FortiGate</a:t>
                      </a:r>
                      <a:r>
                        <a:rPr lang="en-US" sz="1200" baseline="0" dirty="0" smtClean="0"/>
                        <a:t> blades</a:t>
                      </a:r>
                      <a:r>
                        <a:rPr lang="en-US" sz="1200" dirty="0" smtClean="0"/>
                        <a:t> </a:t>
                      </a:r>
                      <a:endParaRPr lang="en-US" sz="1200" b="0" i="0" dirty="0" smtClean="0">
                        <a:latin typeface="+mn-lt"/>
                      </a:endParaRPr>
                    </a:p>
                  </a:txBody>
                  <a:tcPr anchor="ctr" horzOverflow="overflow"/>
                </a:tc>
              </a:tr>
            </a:tbl>
          </a:graphicData>
        </a:graphic>
      </p:graphicFrame>
      <p:sp>
        <p:nvSpPr>
          <p:cNvPr id="2" name="Rounded Rectangle 1"/>
          <p:cNvSpPr/>
          <p:nvPr/>
        </p:nvSpPr>
        <p:spPr bwMode="auto">
          <a:xfrm>
            <a:off x="3064508" y="3460311"/>
            <a:ext cx="1165211" cy="267970"/>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200864" y="2878259"/>
            <a:ext cx="2857467" cy="252129"/>
          </a:xfrm>
          <a:prstGeom prst="rect">
            <a:avLst/>
          </a:prstGeom>
        </p:spPr>
      </p:pic>
      <p:sp>
        <p:nvSpPr>
          <p:cNvPr id="45" name="Rounded Rectangle 44"/>
          <p:cNvSpPr/>
          <p:nvPr/>
        </p:nvSpPr>
        <p:spPr bwMode="auto">
          <a:xfrm>
            <a:off x="3006247" y="3927284"/>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3276600"/>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449580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4583192"/>
            <a:ext cx="685800" cy="223837"/>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9353762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536273670"/>
              </p:ext>
            </p:extLst>
          </p:nvPr>
        </p:nvGraphicFramePr>
        <p:xfrm>
          <a:off x="252001" y="1260000"/>
          <a:ext cx="8639998" cy="3885819"/>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mn-lt"/>
                          <a:ea typeface="+mn-ea"/>
                          <a:cs typeface="+mn-cs"/>
                        </a:rPr>
                        <a:t>FG-5001B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FG-5101C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FG-5001D</a:t>
                      </a:r>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40 / 40 / 40</a:t>
                      </a:r>
                      <a:endParaRPr lang="en-US" sz="1100" baseline="0" dirty="0" smtClean="0"/>
                    </a:p>
                    <a:p>
                      <a:pPr algn="ctr"/>
                      <a:r>
                        <a:rPr lang="en-US" sz="1100" dirty="0" smtClean="0"/>
                        <a:t>Gbps</a:t>
                      </a:r>
                      <a:endParaRPr lang="en-US" sz="1100" dirty="0"/>
                    </a:p>
                  </a:txBody>
                  <a:tcPr anchor="ctr" horzOverflow="overflow"/>
                </a:tc>
                <a:tc>
                  <a:txBody>
                    <a:bodyPr/>
                    <a:lstStyle/>
                    <a:p>
                      <a:pPr algn="ctr"/>
                      <a:r>
                        <a:rPr lang="en-US" sz="1100" dirty="0" smtClean="0"/>
                        <a:t>40 </a:t>
                      </a:r>
                      <a:r>
                        <a:rPr lang="en-US" sz="1100" baseline="0" dirty="0" smtClean="0"/>
                        <a:t>/ 40 / 10</a:t>
                      </a:r>
                    </a:p>
                    <a:p>
                      <a:pPr algn="ctr"/>
                      <a:r>
                        <a:rPr lang="en-US" sz="1100" baseline="0" dirty="0" smtClean="0"/>
                        <a:t>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 Mil</a:t>
                      </a:r>
                      <a:endParaRPr lang="en-US" sz="1100" dirty="0">
                        <a:latin typeface="+mn-lt"/>
                        <a:cs typeface="Arial Narrow"/>
                      </a:endParaRPr>
                    </a:p>
                  </a:txBody>
                  <a:tcPr anchor="ctr"/>
                </a:tc>
                <a:tc>
                  <a:txBody>
                    <a:bodyPr/>
                    <a:lstStyle/>
                    <a:p>
                      <a:pPr algn="ctr"/>
                      <a:r>
                        <a:rPr lang="en-US" sz="1100" dirty="0" smtClean="0"/>
                        <a:t>29.5</a:t>
                      </a:r>
                      <a:r>
                        <a:rPr lang="en-US" sz="1100" baseline="0" dirty="0" smtClean="0"/>
                        <a:t> </a:t>
                      </a:r>
                      <a:r>
                        <a:rPr lang="en-US" sz="1100" dirty="0" smtClean="0"/>
                        <a:t>Mil</a:t>
                      </a:r>
                      <a:endParaRPr lang="en-US" sz="1100" dirty="0"/>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solidFill>
                            <a:srgbClr val="36424A"/>
                          </a:solidFill>
                          <a:latin typeface="+mn-lt"/>
                          <a:cs typeface="Arial Narrow"/>
                        </a:rPr>
                        <a:t> Mil</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170,000</a:t>
                      </a:r>
                      <a:endParaRPr lang="en-US" sz="1100" dirty="0">
                        <a:latin typeface="+mn-lt"/>
                        <a:cs typeface="Arial Narrow"/>
                      </a:endParaRPr>
                    </a:p>
                  </a:txBody>
                  <a:tcPr anchor="ctr"/>
                </a:tc>
                <a:tc>
                  <a:txBody>
                    <a:bodyPr/>
                    <a:lstStyle/>
                    <a:p>
                      <a:pPr algn="ctr"/>
                      <a:r>
                        <a:rPr lang="en-US" sz="1100" dirty="0" smtClean="0"/>
                        <a:t>210,000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565,000</a:t>
                      </a:r>
                    </a:p>
                  </a:txBody>
                  <a:tcPr anchor="ctr" horzOverflow="overflow"/>
                </a:tc>
              </a:tr>
              <a:tr h="365661">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17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22</a:t>
                      </a:r>
                      <a:r>
                        <a:rPr lang="en-US" sz="1100" baseline="0" dirty="0" smtClean="0"/>
                        <a:t> </a:t>
                      </a:r>
                      <a:r>
                        <a:rPr lang="en-US" sz="1100" dirty="0" smtClean="0"/>
                        <a:t>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7.8 Gbps</a:t>
                      </a:r>
                      <a:endParaRPr lang="en-US" sz="1100" dirty="0">
                        <a:latin typeface="+mn-lt"/>
                        <a:cs typeface="Arial Narrow"/>
                      </a:endParaRPr>
                    </a:p>
                  </a:txBody>
                  <a:tcPr anchor="ctr"/>
                </a:tc>
                <a:tc>
                  <a:txBody>
                    <a:bodyPr/>
                    <a:lstStyle/>
                    <a:p>
                      <a:pPr algn="ctr"/>
                      <a:r>
                        <a:rPr lang="en-US" sz="1100" dirty="0" smtClean="0"/>
                        <a:t>9.8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9.4 Gbps</a:t>
                      </a:r>
                    </a:p>
                  </a:txBody>
                  <a:tcPr anchor="ctr"/>
                </a:tc>
                <a:tc>
                  <a:txBody>
                    <a:bodyPr/>
                    <a:lstStyle/>
                    <a:p>
                      <a:pPr algn="ctr"/>
                      <a:r>
                        <a:rPr lang="en-US" sz="1100" dirty="0" smtClean="0">
                          <a:solidFill>
                            <a:srgbClr val="36424A"/>
                          </a:solidFill>
                          <a:latin typeface="+mn-lt"/>
                          <a:cs typeface="Arial Narrow"/>
                        </a:rPr>
                        <a:t> Gbps</a:t>
                      </a: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Antivirus Throughput (Proxy Based) </a:t>
                      </a:r>
                    </a:p>
                  </a:txBody>
                  <a:tcPr anchor="ctr">
                    <a:solidFill>
                      <a:srgbClr val="777777"/>
                    </a:solidFill>
                  </a:tcPr>
                </a:tc>
                <a:tc>
                  <a:txBody>
                    <a:bodyPr/>
                    <a:lstStyle/>
                    <a:p>
                      <a:pPr algn="ctr"/>
                      <a:r>
                        <a:rPr lang="de-DE" sz="1100" dirty="0" smtClean="0">
                          <a:latin typeface="+mn-lt"/>
                          <a:cs typeface="Arial Narrow"/>
                        </a:rPr>
                        <a:t>2 Gbps</a:t>
                      </a:r>
                    </a:p>
                  </a:txBody>
                  <a:tcPr anchor="ctr"/>
                </a:tc>
                <a:tc>
                  <a:txBody>
                    <a:bodyPr/>
                    <a:lstStyle/>
                    <a:p>
                      <a:pPr algn="ctr"/>
                      <a:r>
                        <a:rPr lang="en-US" sz="1100" dirty="0" smtClean="0"/>
                        <a:t>3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 Gbps</a:t>
                      </a:r>
                    </a:p>
                  </a:txBody>
                  <a:tcPr anchor="ctr"/>
                </a:tc>
                <a:tc>
                  <a:txBody>
                    <a:bodyPr/>
                    <a:lstStyle/>
                    <a:p>
                      <a:pPr algn="ctr"/>
                      <a:r>
                        <a:rPr lang="en-US" sz="1100" dirty="0" smtClean="0">
                          <a:solidFill>
                            <a:srgbClr val="36424A"/>
                          </a:solidFill>
                          <a:latin typeface="+mn-lt"/>
                          <a:cs typeface="Arial Narrow"/>
                        </a:rPr>
                        <a:t>5.6 Gbps</a:t>
                      </a:r>
                    </a:p>
                  </a:txBody>
                  <a:tcPr anchor="ctr" horzOverflow="overflow"/>
                </a:tc>
              </a:tr>
              <a:tr h="365661">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8x 10GE SFP+, 2x GE RJ45</a:t>
                      </a:r>
                      <a:endParaRPr lang="en-US" sz="1100" dirty="0">
                        <a:solidFill>
                          <a:schemeClr val="tx1"/>
                        </a:solidFill>
                        <a:latin typeface="+mn-lt"/>
                        <a:cs typeface="Arial Narrow"/>
                      </a:endParaRPr>
                    </a:p>
                  </a:txBody>
                  <a:tcPr anchor="ctr"/>
                </a:tc>
                <a:tc>
                  <a:txBody>
                    <a:bodyPr/>
                    <a:lstStyle/>
                    <a:p>
                      <a:pPr algn="ctr"/>
                      <a:r>
                        <a:rPr lang="en-US" sz="1100" dirty="0" smtClean="0"/>
                        <a:t>2x 10GE SFP+, 2x GE RJ45</a:t>
                      </a:r>
                      <a:endParaRPr lang="en-US" sz="1100" dirty="0"/>
                    </a:p>
                  </a:txBody>
                  <a:tcPr anchor="ctr"/>
                </a:tc>
                <a:tc>
                  <a:txBody>
                    <a:bodyPr/>
                    <a:lstStyle/>
                    <a:p>
                      <a:pPr algn="ctr"/>
                      <a:r>
                        <a:rPr lang="en-US" sz="1100" dirty="0" smtClean="0"/>
                        <a:t>4x</a:t>
                      </a:r>
                      <a:r>
                        <a:rPr lang="en-US" sz="1100" baseline="0" dirty="0" smtClean="0"/>
                        <a:t> 10GE SFP+, 2x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2x 40GE QSFP+, 2x 10GE SFP+, 2x GE RJ45</a:t>
                      </a:r>
                      <a:endParaRPr lang="en-US" sz="1100" dirty="0">
                        <a:solidFill>
                          <a:srgbClr val="36424A"/>
                        </a:solidFill>
                      </a:endParaRPr>
                    </a:p>
                  </a:txBody>
                  <a:tcPr anchor="ctr"/>
                </a:tc>
              </a:tr>
              <a:tr h="365661">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200 </a:t>
                      </a:r>
                      <a:r>
                        <a:rPr lang="en-US" sz="1100" baseline="0" dirty="0" smtClean="0">
                          <a:solidFill>
                            <a:srgbClr val="36424A"/>
                          </a:solidFill>
                          <a:latin typeface="+mn-lt"/>
                          <a:cs typeface="Arial Narrow"/>
                        </a:rPr>
                        <a:t>GB</a:t>
                      </a:r>
                      <a:endParaRPr lang="en-US" sz="1100" dirty="0" smtClean="0">
                        <a:solidFill>
                          <a:srgbClr val="36424A"/>
                        </a:solidFill>
                        <a:latin typeface="+mn-lt"/>
                        <a:cs typeface="Arial Narrow"/>
                      </a:endParaRPr>
                    </a:p>
                  </a:txBody>
                  <a:tcPr anchor="ctr"/>
                </a:tc>
              </a:tr>
              <a:tr h="255462">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6" name="TextBox 5"/>
          <p:cNvSpPr txBox="1"/>
          <p:nvPr/>
        </p:nvSpPr>
        <p:spPr>
          <a:xfrm>
            <a:off x="457200" y="64008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1415149435"/>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505094" y="1708373"/>
            <a:ext cx="4617999" cy="1539332"/>
          </a:xfrm>
          <a:prstGeom prst="rect">
            <a:avLst/>
          </a:prstGeom>
        </p:spPr>
      </p:pic>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10Gbps</a:t>
            </a:r>
          </a:p>
        </p:txBody>
      </p:sp>
      <p:graphicFrame>
        <p:nvGraphicFramePr>
          <p:cNvPr id="10" name="Content Placeholder 4"/>
          <p:cNvGraphicFramePr>
            <a:graphicFrameLocks/>
          </p:cNvGraphicFramePr>
          <p:nvPr>
            <p:extLst>
              <p:ext uri="{D42A27DB-BD31-4B8C-83A1-F6EECF244321}">
                <p14:modId xmlns:p14="http://schemas.microsoft.com/office/powerpoint/2010/main" val="375639564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40/40/40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7.8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170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3" name="Picture 12"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4" name="Picture 13"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5" name="Picture 14"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pic>
        <p:nvPicPr>
          <p:cNvPr id="16" name="Picture 15"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952140584"/>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a:t>
            </a:r>
            <a:r>
              <a:rPr lang="en-US" sz="1200" dirty="0"/>
              <a:t>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40Gbps</a:t>
            </a:r>
          </a:p>
        </p:txBody>
      </p:sp>
      <p:graphicFrame>
        <p:nvGraphicFramePr>
          <p:cNvPr id="10" name="Content Placeholder 4"/>
          <p:cNvGraphicFramePr>
            <a:graphicFrameLocks/>
          </p:cNvGraphicFramePr>
          <p:nvPr>
            <p:extLst>
              <p:ext uri="{D42A27DB-BD31-4B8C-83A1-F6EECF244321}">
                <p14:modId xmlns:p14="http://schemas.microsoft.com/office/powerpoint/2010/main" val="275277006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40/40/40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9.8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smtClean="0">
                          <a:ln>
                            <a:noFill/>
                          </a:ln>
                          <a:solidFill>
                            <a:srgbClr val="000000"/>
                          </a:solidFill>
                          <a:effectLst/>
                        </a:rPr>
                        <a:t>29.5 </a:t>
                      </a:r>
                      <a:r>
                        <a:rPr kumimoji="0" lang="en-US" sz="1000" u="none" strike="noStrike" cap="none" normalizeH="0" baseline="0" dirty="0" smtClean="0">
                          <a:ln>
                            <a:noFill/>
                          </a:ln>
                          <a:solidFill>
                            <a:srgbClr val="000000"/>
                          </a:solidFill>
                          <a:effectLst/>
                        </a:rPr>
                        <a:t>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210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850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4" name="Picture 13"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7" name="Picture 22" descr="dark_FortiASICS_CP8.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51415" y="3069578"/>
            <a:ext cx="6731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descr="dark_Storage_128gb.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85803" y="3095762"/>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a:stretch>
            <a:fillRect/>
          </a:stretch>
        </p:blipFill>
        <p:spPr>
          <a:xfrm>
            <a:off x="344871" y="1837193"/>
            <a:ext cx="4980148" cy="1836430"/>
          </a:xfrm>
          <a:prstGeom prst="rect">
            <a:avLst/>
          </a:prstGeom>
        </p:spPr>
      </p:pic>
      <p:pic>
        <p:nvPicPr>
          <p:cNvPr id="13" name="Picture 12"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2037254954"/>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8098" y="1829284"/>
            <a:ext cx="4983853" cy="1993541"/>
          </a:xfrm>
          <a:prstGeom prst="rect">
            <a:avLst/>
          </a:prstGeom>
        </p:spPr>
      </p:pic>
      <p:pic>
        <p:nvPicPr>
          <p:cNvPr id="16" name="Picture 15" descr="dark_FortiASICS_SP3.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523" y="3060210"/>
            <a:ext cx="673935" cy="346569"/>
          </a:xfrm>
          <a:prstGeom prst="rect">
            <a:avLst/>
          </a:prstGeom>
          <a:effectLst/>
        </p:spPr>
      </p:pic>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SP3 </a:t>
            </a:r>
            <a:r>
              <a:rPr lang="en-US" sz="1200" dirty="0"/>
              <a:t>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a:t>: 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239010330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40/40/10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9.4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7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235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970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4"/>
          <a:stretch>
            <a:fillRect/>
          </a:stretch>
        </p:blipFill>
        <p:spPr>
          <a:xfrm>
            <a:off x="567270" y="1194749"/>
            <a:ext cx="1794302" cy="536981"/>
          </a:xfrm>
          <a:prstGeom prst="rect">
            <a:avLst/>
          </a:prstGeom>
        </p:spPr>
      </p:pic>
      <p:pic>
        <p:nvPicPr>
          <p:cNvPr id="14" name="Picture 13"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5" y="3077127"/>
            <a:ext cx="569690" cy="312735"/>
          </a:xfrm>
          <a:prstGeom prst="rect">
            <a:avLst/>
          </a:prstGeom>
          <a:effectLst/>
        </p:spPr>
      </p:pic>
      <p:pic>
        <p:nvPicPr>
          <p:cNvPr id="15" name="Picture 14"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60739" y="3060210"/>
            <a:ext cx="673935" cy="346569"/>
          </a:xfrm>
          <a:prstGeom prst="rect">
            <a:avLst/>
          </a:prstGeom>
          <a:effectLst/>
        </p:spPr>
      </p:pic>
      <p:pic>
        <p:nvPicPr>
          <p:cNvPr id="11" name="Picture 10"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1529500148"/>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40GE slots</a:t>
            </a:r>
          </a:p>
          <a:p>
            <a:pPr marL="343047" indent="-343047" defTabSz="914417">
              <a:spcBef>
                <a:spcPct val="20000"/>
              </a:spcBef>
              <a:buFontTx/>
              <a:buChar char="•"/>
            </a:pPr>
            <a:r>
              <a:rPr lang="en-US" sz="1200" dirty="0" smtClean="0"/>
              <a:t>2x 10GE slots</a:t>
            </a:r>
          </a:p>
          <a:p>
            <a:pPr marL="343047" indent="-343047" defTabSz="914417">
              <a:spcBef>
                <a:spcPct val="20000"/>
              </a:spcBef>
              <a:buFontTx/>
              <a:buChar char="•"/>
            </a:pPr>
            <a:r>
              <a:rPr lang="en-US" sz="1200" dirty="0" smtClean="0"/>
              <a:t>2x GE RJ45 MGMT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smtClean="0"/>
              <a:t>connectivity</a:t>
            </a:r>
            <a:r>
              <a:rPr lang="sv-SE" sz="1200" dirty="0" smtClean="0"/>
              <a:t> : </a:t>
            </a:r>
            <a:r>
              <a:rPr lang="sv-SE" sz="1200" dirty="0"/>
              <a:t>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10/40Gbps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418653307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latin typeface="+mn-lt"/>
                          <a:cs typeface="Arial Narrow"/>
                        </a:rPr>
                        <a:t>80 / 80 / 45 Gbps</a:t>
                      </a:r>
                      <a:endParaRPr kumimoji="0" lang="en-US" sz="1000" b="0" i="0" u="none" strike="noStrike" cap="none" normalizeH="0" baseline="0" dirty="0">
                        <a:ln>
                          <a:noFill/>
                        </a:ln>
                        <a:solidFill>
                          <a:srgbClr val="000000"/>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3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5.6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23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565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cs typeface="Arial Narrow"/>
                        </a:rPr>
                        <a:t>4096 / 1024</a:t>
                      </a:r>
                      <a:endParaRPr lang="en-US" sz="1000" b="0" i="0" dirty="0">
                        <a:solidFill>
                          <a:srgbClr val="000000"/>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6.5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7" name="Picture 16" descr="5001D_front_callout[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0" y="1905000"/>
            <a:ext cx="4572000" cy="1729178"/>
          </a:xfrm>
          <a:prstGeom prst="rect">
            <a:avLst/>
          </a:prstGeom>
        </p:spPr>
      </p:pic>
      <p:pic>
        <p:nvPicPr>
          <p:cNvPr id="11" name="Picture 10"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29000"/>
            <a:ext cx="673935" cy="346569"/>
          </a:xfrm>
          <a:prstGeom prst="rect">
            <a:avLst/>
          </a:prstGeom>
          <a:effectLst/>
        </p:spPr>
      </p:pic>
      <p:pic>
        <p:nvPicPr>
          <p:cNvPr id="15" name="Picture 14" descr="dark_forticarrie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77200" y="3063552"/>
            <a:ext cx="568348" cy="316345"/>
          </a:xfrm>
          <a:prstGeom prst="rect">
            <a:avLst/>
          </a:prstGeom>
        </p:spPr>
      </p:pic>
      <p:pic>
        <p:nvPicPr>
          <p:cNvPr id="16" name="Picture 15" descr="dark_FortiASICS_NP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8" name="Picture 3" descr="dark_port_40G.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05600" y="306535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ark_Storage_20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1400" y="3069324"/>
            <a:ext cx="554344" cy="304800"/>
          </a:xfrm>
          <a:prstGeom prst="rect">
            <a:avLst/>
          </a:prstGeom>
        </p:spPr>
      </p:pic>
    </p:spTree>
    <p:extLst>
      <p:ext uri="{BB962C8B-B14F-4D97-AF65-F5344CB8AC3E}">
        <p14:creationId xmlns:p14="http://schemas.microsoft.com/office/powerpoint/2010/main" val="3154672518"/>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0200"/>
            <a:ext cx="4791175" cy="185126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44924690"/>
              </p:ext>
            </p:extLst>
          </p:nvPr>
        </p:nvGraphicFramePr>
        <p:xfrm>
          <a:off x="457200" y="3886200"/>
          <a:ext cx="8305800" cy="5350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Switching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225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SFP+ slots for 10-gigabit interfaces (2x transceivers default)</a:t>
            </a:r>
          </a:p>
          <a:p>
            <a:pPr marL="343047" indent="-343047" defTabSz="914417">
              <a:spcBef>
                <a:spcPct val="20000"/>
              </a:spcBef>
              <a:buFontTx/>
              <a:buChar char="•"/>
            </a:pPr>
            <a:r>
              <a:rPr lang="en-US" sz="1200" dirty="0"/>
              <a:t>2x front panel base backplane 10-gigabit interfaces that connects to the base backplane channel</a:t>
            </a:r>
          </a:p>
          <a:p>
            <a:pPr marL="343047" indent="-343047" defTabSz="914417">
              <a:spcBef>
                <a:spcPct val="20000"/>
              </a:spcBef>
              <a:buFontTx/>
              <a:buChar char="•"/>
            </a:pPr>
            <a:r>
              <a:rPr lang="en-US" sz="1200" dirty="0"/>
              <a:t>1x front panel base backplane </a:t>
            </a:r>
            <a:r>
              <a:rPr lang="en-US" sz="1200" dirty="0" smtClean="0"/>
              <a:t>GE RJ45 </a:t>
            </a:r>
            <a:r>
              <a:rPr lang="en-US" sz="1200" dirty="0"/>
              <a:t>interface</a:t>
            </a:r>
          </a:p>
        </p:txBody>
      </p:sp>
      <p:pic>
        <p:nvPicPr>
          <p:cNvPr id="10" name="Picture 9"/>
          <p:cNvPicPr>
            <a:picLocks noChangeAspect="1"/>
          </p:cNvPicPr>
          <p:nvPr/>
        </p:nvPicPr>
        <p:blipFill>
          <a:blip r:embed="rId3"/>
          <a:stretch>
            <a:fillRect/>
          </a:stretch>
        </p:blipFill>
        <p:spPr>
          <a:xfrm>
            <a:off x="567270" y="1194749"/>
            <a:ext cx="1794302" cy="536981"/>
          </a:xfrm>
          <a:prstGeom prst="rect">
            <a:avLst/>
          </a:prstGeom>
        </p:spPr>
      </p:pic>
    </p:spTree>
    <p:extLst>
      <p:ext uri="{BB962C8B-B14F-4D97-AF65-F5344CB8AC3E}">
        <p14:creationId xmlns:p14="http://schemas.microsoft.com/office/powerpoint/2010/main" val="338030697"/>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56595199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Traffic throughput</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1.26 Mil</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110 Mil</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000000"/>
                        </a:solidFill>
                        <a:latin typeface="+mn-lt"/>
                      </a:endParaRPr>
                    </a:p>
                  </a:txBody>
                  <a:tcPr marL="61703" marR="61703" marT="34706" marB="34706" anchor="ctr" horzOverflow="overflow"/>
                </a:tc>
                <a:tc>
                  <a:txBody>
                    <a:bodyPr/>
                    <a:lstStyle/>
                    <a:p>
                      <a:pPr algn="ctr"/>
                      <a:endParaRPr lang="en-US" sz="1000" b="0" i="0" dirty="0">
                        <a:solidFill>
                          <a:srgbClr val="000000"/>
                        </a:solidFill>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10x 10GE SFP</a:t>
            </a:r>
            <a:r>
              <a:rPr lang="en-US" sz="1200" dirty="0"/>
              <a:t>+ slots </a:t>
            </a:r>
            <a:endParaRPr lang="en-US" sz="1200" dirty="0" smtClean="0"/>
          </a:p>
          <a:p>
            <a:pPr marL="343047" indent="-343047" defTabSz="914417">
              <a:spcBef>
                <a:spcPct val="20000"/>
              </a:spcBef>
              <a:buFontTx/>
              <a:buChar char="•"/>
            </a:pPr>
            <a:r>
              <a:rPr lang="en-US" sz="1200" dirty="0" smtClean="0"/>
              <a:t>1x GE RJ45 management interface</a:t>
            </a:r>
            <a:endParaRPr lang="en-US" sz="1200" dirty="0"/>
          </a:p>
        </p:txBody>
      </p:sp>
      <p:pic>
        <p:nvPicPr>
          <p:cNvPr id="2" name="Picture 1"/>
          <p:cNvPicPr>
            <a:picLocks noChangeAspect="1"/>
          </p:cNvPicPr>
          <p:nvPr/>
        </p:nvPicPr>
        <p:blipFill>
          <a:blip r:embed="rId2"/>
          <a:stretch>
            <a:fillRect/>
          </a:stretch>
        </p:blipFill>
        <p:spPr>
          <a:xfrm>
            <a:off x="609600" y="1600200"/>
            <a:ext cx="5045244" cy="2159588"/>
          </a:xfrm>
          <a:prstGeom prst="rect">
            <a:avLst/>
          </a:prstGeom>
        </p:spPr>
      </p:pic>
      <p:pic>
        <p:nvPicPr>
          <p:cNvPr id="14" name="Picture 13" descr="d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476" y="3077736"/>
            <a:ext cx="666109" cy="343915"/>
          </a:xfrm>
          <a:prstGeom prst="rect">
            <a:avLst/>
          </a:prstGeom>
        </p:spPr>
      </p:pic>
      <p:pic>
        <p:nvPicPr>
          <p:cNvPr id="9" name="Picture 8"/>
          <p:cNvPicPr>
            <a:picLocks noChangeAspect="1"/>
          </p:cNvPicPr>
          <p:nvPr/>
        </p:nvPicPr>
        <p:blipFill>
          <a:blip r:embed="rId4"/>
          <a:stretch>
            <a:fillRect/>
          </a:stretch>
        </p:blipFill>
        <p:spPr>
          <a:xfrm>
            <a:off x="567270" y="1194749"/>
            <a:ext cx="1794302" cy="53698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Tree>
    <p:extLst>
      <p:ext uri="{BB962C8B-B14F-4D97-AF65-F5344CB8AC3E}">
        <p14:creationId xmlns:p14="http://schemas.microsoft.com/office/powerpoint/2010/main" val="667221214"/>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873457097"/>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Traffic throughput</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80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3.2 Mil</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135 Mil</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000000"/>
                        </a:solidFill>
                        <a:latin typeface="+mn-lt"/>
                      </a:endParaRPr>
                    </a:p>
                  </a:txBody>
                  <a:tcPr marL="61703" marR="61703" marT="34706" marB="34706" anchor="ctr" horzOverflow="overflow"/>
                </a:tc>
                <a:tc>
                  <a:txBody>
                    <a:bodyPr/>
                    <a:lstStyle/>
                    <a:p>
                      <a:pPr algn="ctr"/>
                      <a:endParaRPr lang="en-US" sz="1000" b="0" i="0" dirty="0">
                        <a:solidFill>
                          <a:srgbClr val="000000"/>
                        </a:solidFill>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5" name="Picture 14" descr="5903C_front_callou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9600" y="1676400"/>
            <a:ext cx="4953000" cy="1789043"/>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spTree>
    <p:extLst>
      <p:ext uri="{BB962C8B-B14F-4D97-AF65-F5344CB8AC3E}">
        <p14:creationId xmlns:p14="http://schemas.microsoft.com/office/powerpoint/2010/main" val="2440944251"/>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983419430"/>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4528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Traffic throughput</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200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 3.6 Mil</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135 Mil</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000000"/>
                        </a:solidFill>
                        <a:latin typeface="+mn-lt"/>
                      </a:endParaRPr>
                    </a:p>
                  </a:txBody>
                  <a:tcPr marL="61703" marR="61703" marT="34706" marB="34706" anchor="ctr" horzOverflow="overflow"/>
                </a:tc>
                <a:tc>
                  <a:txBody>
                    <a:bodyPr/>
                    <a:lstStyle/>
                    <a:p>
                      <a:pPr algn="ctr"/>
                      <a:endParaRPr lang="en-US" sz="1000" b="0" i="0" dirty="0">
                        <a:solidFill>
                          <a:srgbClr val="000000"/>
                        </a:solidFill>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r:embed="rId4"/>
          <a:stretch>
            <a:fillRect/>
          </a:stretch>
        </p:blipFill>
        <p:spPr>
          <a:xfrm>
            <a:off x="554379" y="1727168"/>
            <a:ext cx="5119421" cy="1780312"/>
          </a:xfrm>
          <a:prstGeom prst="rect">
            <a:avLst/>
          </a:prstGeom>
        </p:spPr>
      </p:pic>
    </p:spTree>
    <p:extLst>
      <p:ext uri="{BB962C8B-B14F-4D97-AF65-F5344CB8AC3E}">
        <p14:creationId xmlns:p14="http://schemas.microsoft.com/office/powerpoint/2010/main" val="1942369408"/>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652732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3855428364"/>
              </p:ext>
            </p:extLst>
          </p:nvPr>
        </p:nvGraphicFramePr>
        <p:xfrm>
          <a:off x="252001" y="1053469"/>
          <a:ext cx="8650641" cy="5208861"/>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385018">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ATP</a:t>
                      </a:r>
                    </a:p>
                  </a:txBody>
                  <a:tcPr marT="34290" marB="3429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OSS Support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AAA</a:t>
                      </a:r>
                      <a:endParaRPr lang="en-US" sz="1200" dirty="0">
                        <a:solidFill>
                          <a:schemeClr val="bg1"/>
                        </a:solidFill>
                      </a:endParaRP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Central Mgmt.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t>Integrations</a:t>
                      </a:r>
                    </a:p>
                  </a:txBody>
                  <a:tcPr marT="34290" marB="34290">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385018">
                <a:tc gridSpan="2">
                  <a:txBody>
                    <a:bodyPr/>
                    <a:lstStyle/>
                    <a:p>
                      <a:pPr algn="ctr"/>
                      <a:r>
                        <a:rPr lang="en-US" sz="1200" dirty="0" smtClean="0">
                          <a:solidFill>
                            <a:srgbClr val="FFFFFF"/>
                          </a:solidFill>
                        </a:rPr>
                        <a:t>Configuration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1200" dirty="0" smtClean="0">
                          <a:solidFill>
                            <a:srgbClr val="FFFFFF"/>
                          </a:solidFill>
                        </a:rPr>
                        <a:t>Visibility</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Log &amp; Report</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1200" dirty="0" smtClean="0">
                          <a:solidFill>
                            <a:srgbClr val="FFFFFF"/>
                          </a:solidFill>
                        </a:rPr>
                        <a:t>Diagnostics</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a:txBody>
                    <a:bodyPr/>
                    <a:lstStyle/>
                    <a:p>
                      <a:pPr algn="ctr"/>
                      <a:r>
                        <a:rPr lang="en-US" sz="1600" b="1" dirty="0" smtClean="0"/>
                        <a:t>Management</a:t>
                      </a: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Anti-Malware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IPS</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1200" dirty="0" smtClean="0">
                          <a:solidFill>
                            <a:srgbClr val="FFFFFF"/>
                          </a:solidFill>
                        </a:rPr>
                        <a:t>Application Control</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Web</a:t>
                      </a:r>
                    </a:p>
                    <a:p>
                      <a:pPr algn="ctr"/>
                      <a:r>
                        <a:rPr lang="en-US" sz="1200" dirty="0" smtClean="0">
                          <a:solidFill>
                            <a:srgbClr val="FFFFFF"/>
                          </a:solidFill>
                        </a:rPr>
                        <a:t>Filtering</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1200" dirty="0" smtClean="0">
                          <a:solidFill>
                            <a:srgbClr val="FFFFFF"/>
                          </a:solidFill>
                        </a:rPr>
                        <a:t>Email</a:t>
                      </a:r>
                      <a:r>
                        <a:rPr lang="en-US" sz="1200" baseline="0" dirty="0" smtClean="0">
                          <a:solidFill>
                            <a:srgbClr val="FFFFFF"/>
                          </a:solidFill>
                        </a:rPr>
                        <a:t> Filtering</a:t>
                      </a:r>
                      <a:endParaRPr lang="en-US" sz="1200" dirty="0">
                        <a:solidFill>
                          <a:srgbClr val="FFFFFF"/>
                        </a:solidFill>
                      </a:endParaRPr>
                    </a:p>
                  </a:txBody>
                  <a:tcPr marT="34290" marB="34290" anchor="ctr">
                    <a:solidFill>
                      <a:schemeClr val="accent6"/>
                    </a:solidFill>
                  </a:tcPr>
                </a:tc>
                <a:tc>
                  <a:txBody>
                    <a:bodyPr/>
                    <a:lstStyle/>
                    <a:p>
                      <a:pPr algn="ct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Firewall </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VPN</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1200" dirty="0" smtClean="0">
                          <a:solidFill>
                            <a:srgbClr val="FFFFFF"/>
                          </a:solidFill>
                        </a:rPr>
                        <a:t>DLP</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User &amp; Device Identity</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1200" dirty="0" smtClean="0">
                          <a:solidFill>
                            <a:srgbClr val="FFFFFF"/>
                          </a:solidFill>
                        </a:rPr>
                        <a:t>SSL inspection</a:t>
                      </a:r>
                      <a:endParaRPr lang="en-US" sz="1200" dirty="0">
                        <a:solidFill>
                          <a:srgbClr val="FFFFFF"/>
                        </a:solidFill>
                      </a:endParaRPr>
                    </a:p>
                  </a:txBody>
                  <a:tcPr marT="34290" marB="34290" anchor="ctr">
                    <a:solidFill>
                      <a:schemeClr val="accent6"/>
                    </a:solidFill>
                  </a:tcPr>
                </a:tc>
                <a:tc>
                  <a:txBody>
                    <a:bodyPr/>
                    <a:lstStyle/>
                    <a:p>
                      <a:pPr algn="ctr"/>
                      <a:r>
                        <a:rPr lang="en-US" sz="1600" b="1" dirty="0" smtClean="0"/>
                        <a:t>Security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730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Wireless Controller</a:t>
                      </a:r>
                    </a:p>
                  </a:txBody>
                  <a:tcPr marT="34290" marB="34290"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Switch</a:t>
                      </a:r>
                      <a:r>
                        <a:rPr lang="en-US" sz="1200" baseline="0" dirty="0" smtClean="0"/>
                        <a:t> </a:t>
                      </a:r>
                      <a:r>
                        <a:rPr lang="en-US" sz="1200" dirty="0" smtClean="0"/>
                        <a:t>Controller</a:t>
                      </a:r>
                    </a:p>
                  </a:txBody>
                  <a:tcPr marT="34290" marB="34290"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1200" dirty="0" smtClean="0"/>
                        <a:t>Endpoint Manager</a:t>
                      </a:r>
                    </a:p>
                  </a:txBody>
                  <a:tcPr marT="34290" marB="34290"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Token</a:t>
                      </a:r>
                      <a:r>
                        <a:rPr lang="en-US" sz="1200" baseline="0" dirty="0" smtClean="0"/>
                        <a:t> </a:t>
                      </a:r>
                      <a:r>
                        <a:rPr lang="en-US" sz="1200" dirty="0" smtClean="0"/>
                        <a:t>Server</a:t>
                      </a:r>
                    </a:p>
                  </a:txBody>
                  <a:tcPr marT="34290" marB="34290"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Vulnerability Scanner</a:t>
                      </a:r>
                    </a:p>
                  </a:txBody>
                  <a:tcPr marT="34290" marB="34290" anchor="ctr">
                    <a:solidFill>
                      <a:schemeClr val="bg2">
                        <a:lumMod val="75000"/>
                      </a:schemeClr>
                    </a:solidFill>
                  </a:tcPr>
                </a:tc>
                <a:tc>
                  <a:txBody>
                    <a:bodyPr/>
                    <a:lstStyle/>
                    <a:p>
                      <a:pPr algn="ctr"/>
                      <a:r>
                        <a:rPr lang="en-US" sz="1600" b="1" dirty="0" smtClean="0"/>
                        <a:t>Extensions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87415">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a:t>
                      </a:r>
                      <a:r>
                        <a:rPr lang="en-US" sz="1200" baseline="0" dirty="0" smtClean="0"/>
                        <a:t> </a:t>
                      </a:r>
                      <a:r>
                        <a:rPr lang="en-US" sz="1200" dirty="0" smtClean="0"/>
                        <a:t>Virtual Domains ::::::::::</a:t>
                      </a:r>
                    </a:p>
                  </a:txBody>
                  <a:tcPr marT="34290" marB="34290"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600" b="1" dirty="0" smtClean="0"/>
                        <a:t>Virtual Systems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algn="ctr"/>
                      <a:r>
                        <a:rPr lang="en-US" sz="1200" dirty="0" smtClean="0"/>
                        <a:t>Routing</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NAT/CGN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L2/Switching</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WAN Link / Server LB</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High Availability</a:t>
                      </a:r>
                    </a:p>
                  </a:txBody>
                  <a:tcPr marT="34290" marB="34290" anchor="ctr">
                    <a:solidFill>
                      <a:schemeClr val="accent2">
                        <a:lumMod val="60000"/>
                        <a:lumOff val="40000"/>
                      </a:schemeClr>
                    </a:solidFill>
                  </a:tcPr>
                </a:tc>
                <a:tc rowSpan="2">
                  <a:txBody>
                    <a:bodyPr/>
                    <a:lstStyle/>
                    <a:p>
                      <a:pPr algn="ctr"/>
                      <a:r>
                        <a:rPr lang="en-US" sz="1600" b="1" dirty="0" smtClean="0"/>
                        <a:t>Network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QoS</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IPv6</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541318">
                <a:tc gridSpan="3">
                  <a:txBody>
                    <a:bodyPr/>
                    <a:lstStyle/>
                    <a:p>
                      <a:pPr algn="ctr"/>
                      <a:r>
                        <a:rPr lang="en-US" sz="1200" dirty="0" smtClean="0">
                          <a:solidFill>
                            <a:srgbClr val="FFFFFF"/>
                          </a:solidFill>
                        </a:rPr>
                        <a:t>NAT/Route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Transparent</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Sniffer</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Operating Modes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41318">
                <a:tc gridSpan="3">
                  <a:txBody>
                    <a:bodyPr/>
                    <a:lstStyle/>
                    <a:p>
                      <a:pPr algn="ctr"/>
                      <a:r>
                        <a:rPr lang="en-US" sz="1200" dirty="0" smtClean="0">
                          <a:solidFill>
                            <a:srgbClr val="FFFFFF"/>
                          </a:solidFill>
                        </a:rPr>
                        <a:t>LAN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WiFi</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WAN</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Network Interface</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409293">
                <a:tc gridSpan="3">
                  <a:txBody>
                    <a:bodyPr/>
                    <a:lstStyle/>
                    <a:p>
                      <a:pPr algn="ctr"/>
                      <a:r>
                        <a:rPr lang="en-US" sz="1200" dirty="0" smtClean="0">
                          <a:solidFill>
                            <a:schemeClr val="bg1"/>
                          </a:solidFill>
                        </a:rPr>
                        <a:t>Physical Appliance (+ASICS)</a:t>
                      </a:r>
                      <a:endParaRPr lang="en-US" sz="1200" dirty="0">
                        <a:solidFill>
                          <a:schemeClr val="bg1"/>
                        </a:solidFill>
                      </a:endParaRPr>
                    </a:p>
                  </a:txBody>
                  <a:tcPr marT="34290" marB="34290"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chemeClr val="bg1"/>
                          </a:solidFill>
                        </a:rPr>
                        <a:t>Hypervisor</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Cloud</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Platform</a:t>
                      </a:r>
                      <a:endParaRPr lang="en-US" sz="1600" b="1" dirty="0"/>
                    </a:p>
                  </a:txBody>
                  <a:tcPr marT="34290" marB="34290"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a:srcRect/>
          <a:stretch>
            <a:fillRect/>
          </a:stretch>
        </p:blipFill>
        <p:spPr bwMode="auto">
          <a:xfrm>
            <a:off x="7239745" y="1934415"/>
            <a:ext cx="1289114" cy="385060"/>
          </a:xfrm>
          <a:prstGeom prst="rect">
            <a:avLst/>
          </a:prstGeom>
          <a:noFill/>
        </p:spPr>
      </p:pic>
    </p:spTree>
    <p:extLst>
      <p:ext uri="{BB962C8B-B14F-4D97-AF65-F5344CB8AC3E}">
        <p14:creationId xmlns:p14="http://schemas.microsoft.com/office/powerpoint/2010/main" val="3227283151"/>
      </p:ext>
    </p:extLst>
  </p:cSld>
  <p:clrMapOvr>
    <a:masterClrMapping/>
  </p:clrMapOvr>
  <p:transition xmlns:p14="http://schemas.microsoft.com/office/powerpoint/2010/mai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757799988"/>
              </p:ext>
            </p:extLst>
          </p:nvPr>
        </p:nvGraphicFramePr>
        <p:xfrm>
          <a:off x="457200" y="3886200"/>
          <a:ext cx="8305800" cy="21379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40 Gbps</a:t>
                      </a:r>
                      <a:endParaRPr kumimoji="0" lang="en-US" sz="1000" b="0" i="0" u="none" strike="noStrike" cap="none" normalizeH="0" baseline="0" dirty="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7.8 Gbps</a:t>
                      </a:r>
                      <a:endParaRPr lang="en-US" sz="1000" b="0" i="0" dirty="0">
                        <a:solidFill>
                          <a:srgbClr val="000000"/>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dirty="0" smtClean="0">
                          <a:solidFill>
                            <a:srgbClr val="000000"/>
                          </a:solidFill>
                        </a:rPr>
                        <a:t>4 </a:t>
                      </a:r>
                      <a:r>
                        <a:rPr lang="el-GR" sz="1000" kern="1200" dirty="0" smtClean="0">
                          <a:solidFill>
                            <a:srgbClr val="000000"/>
                          </a:solidFill>
                          <a:effectLst/>
                        </a:rPr>
                        <a:t>μs </a:t>
                      </a:r>
                      <a:endParaRPr lang="en-US" sz="1000" b="0" i="0" dirty="0">
                        <a:solidFill>
                          <a:srgbClr val="000000"/>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 Gbps</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Mil</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10/500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170 K</a:t>
                      </a:r>
                      <a:endParaRPr kumimoji="0" lang="en-US" sz="1000" b="0"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1024</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5,000</a:t>
                      </a:r>
                      <a:endParaRPr lang="en-US" sz="1000" b="0" i="0" dirty="0">
                        <a:solidFill>
                          <a:srgbClr val="000000"/>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64,000</a:t>
                      </a:r>
                      <a:endParaRPr lang="en-US" sz="1000" b="0" i="0" dirty="0">
                        <a:solidFill>
                          <a:srgbClr val="000000"/>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000000"/>
                          </a:solidFill>
                          <a:latin typeface="+mn-lt"/>
                        </a:rPr>
                        <a:t>20,000</a:t>
                      </a:r>
                      <a:endParaRPr lang="en-US" sz="1000" b="0" i="0" dirty="0">
                        <a:solidFill>
                          <a:srgbClr val="000000"/>
                        </a:solidFill>
                        <a:latin typeface="+mn-lt"/>
                      </a:endParaRPr>
                    </a:p>
                  </a:txBody>
                  <a:tcPr marL="61703" marR="61703" marT="34706" marB="34706" anchor="ctr" horzOverflow="overflow"/>
                </a:tc>
              </a:tr>
            </a:tbl>
          </a:graphicData>
        </a:graphic>
      </p:graphicFrame>
      <p:pic>
        <p:nvPicPr>
          <p:cNvPr id="3" name="Picture 2"/>
          <p:cNvPicPr>
            <a:picLocks noChangeAspect="1"/>
          </p:cNvPicPr>
          <p:nvPr/>
        </p:nvPicPr>
        <p:blipFill>
          <a:blip r:embed="rId2"/>
          <a:stretch>
            <a:fillRect/>
          </a:stretch>
        </p:blipFill>
        <p:spPr>
          <a:xfrm>
            <a:off x="440942" y="1382998"/>
            <a:ext cx="4982737" cy="1960121"/>
          </a:xfrm>
          <a:prstGeom prst="rect">
            <a:avLst/>
          </a:prstGeom>
        </p:spPr>
      </p:pic>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r>
              <a:rPr lang="en-US" sz="1200" dirty="0" smtClean="0"/>
              <a:t>)</a:t>
            </a:r>
          </a:p>
          <a:p>
            <a:pPr marL="343047" indent="-343047" defTabSz="914417">
              <a:spcBef>
                <a:spcPct val="20000"/>
              </a:spcBef>
              <a:buFontTx/>
              <a:buChar char="•"/>
            </a:pPr>
            <a:r>
              <a:rPr lang="fr-FR" sz="1200" dirty="0"/>
              <a:t>2 x </a:t>
            </a:r>
            <a:r>
              <a:rPr lang="fr-FR" sz="1200" dirty="0" smtClean="0"/>
              <a:t>10GE </a:t>
            </a:r>
            <a:r>
              <a:rPr lang="fr-FR" sz="1200" dirty="0"/>
              <a:t>SFP+</a:t>
            </a:r>
            <a:endParaRPr lang="en-US" sz="1200" dirty="0"/>
          </a:p>
          <a:p>
            <a:pPr marL="343047" indent="-343047" defTabSz="914417">
              <a:spcBef>
                <a:spcPct val="20000"/>
              </a:spcBef>
              <a:buFontTx/>
              <a:buChar char="•"/>
            </a:pPr>
            <a:r>
              <a:rPr lang="en-US" sz="1200" dirty="0"/>
              <a:t>1</a:t>
            </a:r>
            <a:r>
              <a:rPr lang="en-US" sz="1200" dirty="0" smtClean="0"/>
              <a:t>x GE RJ45 Ports</a:t>
            </a:r>
            <a:endParaRPr lang="en-US" sz="1200" dirty="0"/>
          </a:p>
        </p:txBody>
      </p:sp>
      <p:pic>
        <p:nvPicPr>
          <p:cNvPr id="9" name="Picture 8" descr="dark_FortiASICS_CP7.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2" name="Picture 11"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spTree>
    <p:extLst>
      <p:ext uri="{BB962C8B-B14F-4D97-AF65-F5344CB8AC3E}">
        <p14:creationId xmlns:p14="http://schemas.microsoft.com/office/powerpoint/2010/main" val="1857450619"/>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pic>
        <p:nvPicPr>
          <p:cNvPr id="3" name="Picture 2"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4" name="Rectangle 3"/>
          <p:cNvSpPr/>
          <p:nvPr/>
        </p:nvSpPr>
        <p:spPr>
          <a:xfrm>
            <a:off x="1066800" y="5790334"/>
            <a:ext cx="2590800" cy="307777"/>
          </a:xfrm>
          <a:prstGeom prst="rect">
            <a:avLst/>
          </a:prstGeom>
        </p:spPr>
        <p:txBody>
          <a:bodyPr wrap="square">
            <a:spAutoFit/>
          </a:bodyPr>
          <a:lstStyle/>
          <a:p>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2812844419"/>
              </p:ext>
            </p:extLst>
          </p:nvPr>
        </p:nvGraphicFramePr>
        <p:xfrm>
          <a:off x="4586005" y="2172715"/>
          <a:ext cx="3937879" cy="2952212"/>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Increased visibility and security within virtualized infrastructure better</a:t>
                      </a:r>
                      <a:r>
                        <a:rPr lang="en-US" sz="1200" baseline="0" dirty="0" smtClean="0">
                          <a:cs typeface="Arial Narrow"/>
                        </a:rPr>
                        <a:t> protect critical resources</a:t>
                      </a:r>
                      <a:endParaRPr lang="en-US" sz="1200" dirty="0" smtClean="0">
                        <a:cs typeface="Arial Narrow"/>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Ability to manage virtual appliances and physical appliances from a single pane of glass management platform reduces TCO</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Comprehensive Hypervisor support</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Feature-rich security and virtual</a:t>
                      </a:r>
                      <a:r>
                        <a:rPr lang="en-US" sz="1200" baseline="0" dirty="0" smtClean="0">
                          <a:cs typeface="Arial Narrow"/>
                        </a:rPr>
                        <a:t> networking support facilitate wide deployment  and requirement options </a:t>
                      </a:r>
                      <a:endParaRPr lang="en-US" sz="1200" dirty="0" smtClean="0">
                        <a:cs typeface="Arial Narrow"/>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16" name="Group 15"/>
          <p:cNvGrpSpPr/>
          <p:nvPr/>
        </p:nvGrpSpPr>
        <p:grpSpPr>
          <a:xfrm>
            <a:off x="762000" y="2501500"/>
            <a:ext cx="2700665" cy="2999996"/>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Agile Security </a:t>
            </a:r>
            <a:r>
              <a:rPr lang="en-US" sz="20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grpSp>
        <p:nvGrpSpPr>
          <p:cNvPr id="19" name="Group 18"/>
          <p:cNvGrpSpPr/>
          <p:nvPr/>
        </p:nvGrpSpPr>
        <p:grpSpPr>
          <a:xfrm>
            <a:off x="4741077" y="5664837"/>
            <a:ext cx="449553" cy="458567"/>
            <a:chOff x="7634473" y="2936880"/>
            <a:chExt cx="345899" cy="352835"/>
          </a:xfrm>
        </p:grpSpPr>
        <p:pic>
          <p:nvPicPr>
            <p:cNvPr id="20"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7" y="5664837"/>
            <a:ext cx="449553" cy="458567"/>
            <a:chOff x="7634473" y="2936880"/>
            <a:chExt cx="345899" cy="352835"/>
          </a:xfrm>
        </p:grpSpPr>
        <p:pic>
          <p:nvPicPr>
            <p:cNvPr id="23"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0" y="5664837"/>
            <a:ext cx="449553" cy="458567"/>
            <a:chOff x="7634473" y="2936880"/>
            <a:chExt cx="345899" cy="352835"/>
          </a:xfrm>
        </p:grpSpPr>
        <p:pic>
          <p:nvPicPr>
            <p:cNvPr id="26"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0" y="5664837"/>
            <a:ext cx="449553" cy="458567"/>
            <a:chOff x="7634473" y="2936880"/>
            <a:chExt cx="345899" cy="352835"/>
          </a:xfrm>
        </p:grpSpPr>
        <p:pic>
          <p:nvPicPr>
            <p:cNvPr id="29"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5664837"/>
            <a:ext cx="449553" cy="458567"/>
            <a:chOff x="7634473" y="2936880"/>
            <a:chExt cx="345899" cy="352835"/>
          </a:xfrm>
        </p:grpSpPr>
        <p:pic>
          <p:nvPicPr>
            <p:cNvPr id="32"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0" y="5664837"/>
            <a:ext cx="449553" cy="458567"/>
            <a:chOff x="7634473" y="2936880"/>
            <a:chExt cx="345899" cy="352835"/>
          </a:xfrm>
        </p:grpSpPr>
        <p:pic>
          <p:nvPicPr>
            <p:cNvPr id="35"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8" y="5664837"/>
            <a:ext cx="449553" cy="458567"/>
            <a:chOff x="7634473" y="2936880"/>
            <a:chExt cx="345899" cy="352835"/>
          </a:xfrm>
        </p:grpSpPr>
        <p:pic>
          <p:nvPicPr>
            <p:cNvPr id="38"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3393053909"/>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075751725"/>
              </p:ext>
            </p:extLst>
          </p:nvPr>
        </p:nvGraphicFramePr>
        <p:xfrm>
          <a:off x="252000" y="1260000"/>
          <a:ext cx="8640000" cy="2744647"/>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0">
                <a:tc>
                  <a:txBody>
                    <a:bodyPr/>
                    <a:lstStyle/>
                    <a:p>
                      <a:endParaRPr lang="en-US" sz="1300" dirty="0"/>
                    </a:p>
                  </a:txBody>
                  <a:tcPr anchor="ctr">
                    <a:solidFill>
                      <a:srgbClr val="3C3C3C"/>
                    </a:solidFill>
                  </a:tcPr>
                </a:tc>
                <a:tc>
                  <a:txBody>
                    <a:bodyPr/>
                    <a:lstStyle/>
                    <a:p>
                      <a:pPr algn="ctr" fontAlgn="ctr"/>
                      <a:r>
                        <a:rPr lang="en-US" sz="1300" u="none" strike="noStrike" dirty="0" smtClean="0"/>
                        <a:t>FG-VM00</a:t>
                      </a:r>
                      <a:endParaRPr lang="en-US" sz="1300" b="0" i="0" u="none" strike="noStrike" dirty="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FG-VM01</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FG-VM02</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FG-VM04</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FG-VM08</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err="1" smtClean="0">
                          <a:solidFill>
                            <a:schemeClr val="bg1"/>
                          </a:solidFill>
                        </a:rPr>
                        <a:t>vCPU</a:t>
                      </a:r>
                      <a:r>
                        <a:rPr lang="en-US" sz="1100" b="1" dirty="0" smtClean="0">
                          <a:solidFill>
                            <a:schemeClr val="bg1"/>
                          </a:solidFill>
                        </a:rPr>
                        <a:t> (Min / Max)</a:t>
                      </a:r>
                    </a:p>
                  </a:txBody>
                  <a:tcPr anchor="ctr">
                    <a:solidFill>
                      <a:srgbClr val="777777"/>
                    </a:solidFill>
                  </a:tcPr>
                </a:tc>
                <a:tc>
                  <a:txBody>
                    <a:bodyPr/>
                    <a:lstStyle/>
                    <a:p>
                      <a:pPr algn="ctr"/>
                      <a:r>
                        <a:rPr lang="en-US" sz="1100" dirty="0" smtClean="0"/>
                        <a:t>1/1</a:t>
                      </a:r>
                    </a:p>
                  </a:txBody>
                  <a:tcPr anchor="ctr"/>
                </a:tc>
                <a:tc>
                  <a:txBody>
                    <a:bodyPr/>
                    <a:lstStyle/>
                    <a:p>
                      <a:pPr algn="ctr"/>
                      <a:r>
                        <a:rPr lang="en-US" sz="1100" dirty="0" smtClean="0"/>
                        <a:t>1/1</a:t>
                      </a:r>
                    </a:p>
                  </a:txBody>
                  <a:tcPr anchor="ctr" horzOverflow="overflow"/>
                </a:tc>
                <a:tc>
                  <a:txBody>
                    <a:bodyPr/>
                    <a:lstStyle/>
                    <a:p>
                      <a:pPr algn="ctr"/>
                      <a:r>
                        <a:rPr lang="en-US" sz="1100" dirty="0" smtClean="0"/>
                        <a:t>1/2</a:t>
                      </a:r>
                      <a:endParaRPr lang="en-US" sz="1100" dirty="0"/>
                    </a:p>
                  </a:txBody>
                  <a:tcPr anchor="ctr" horzOverflow="overflow"/>
                </a:tc>
                <a:tc>
                  <a:txBody>
                    <a:bodyPr/>
                    <a:lstStyle/>
                    <a:p>
                      <a:pPr algn="ctr"/>
                      <a:r>
                        <a:rPr lang="en-US" sz="1100" dirty="0" smtClean="0"/>
                        <a:t>1/4</a:t>
                      </a:r>
                    </a:p>
                  </a:txBody>
                  <a:tcPr anchor="ctr" horzOverflow="overflow"/>
                </a:tc>
                <a:tc>
                  <a:txBody>
                    <a:bodyPr/>
                    <a:lstStyle/>
                    <a:p>
                      <a:pPr algn="ctr"/>
                      <a:r>
                        <a:rPr lang="en-US" sz="1100" dirty="0" smtClean="0"/>
                        <a:t>1/8</a:t>
                      </a:r>
                    </a:p>
                  </a:txBody>
                  <a:tcPr anchor="ctr" horzOverflow="overflow"/>
                </a:tc>
              </a:tr>
              <a:tr h="370840">
                <a:tc>
                  <a:txBody>
                    <a:bodyPr/>
                    <a:lstStyle/>
                    <a:p>
                      <a:r>
                        <a:rPr lang="en-US" sz="1100" b="1" dirty="0" smtClean="0">
                          <a:solidFill>
                            <a:schemeClr val="bg1"/>
                          </a:solidFill>
                        </a:rPr>
                        <a:t>Network Interface (Min /Max)</a:t>
                      </a:r>
                      <a:endParaRPr lang="en-US" sz="1100" b="1" dirty="0">
                        <a:solidFill>
                          <a:schemeClr val="bg1"/>
                        </a:solidFill>
                      </a:endParaRPr>
                    </a:p>
                  </a:txBody>
                  <a:tcPr anchor="ctr">
                    <a:solidFill>
                      <a:srgbClr val="777777"/>
                    </a:solidFill>
                  </a:tcPr>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horzOverflow="overflow"/>
                </a:tc>
              </a:tr>
              <a:tr h="299966">
                <a:tc>
                  <a:txBody>
                    <a:bodyPr/>
                    <a:lstStyle/>
                    <a:p>
                      <a:r>
                        <a:rPr lang="en-US" sz="1100" b="1" dirty="0" smtClean="0">
                          <a:solidFill>
                            <a:schemeClr val="bg1"/>
                          </a:solidFill>
                        </a:rPr>
                        <a:t>Memory </a:t>
                      </a:r>
                      <a:r>
                        <a:rPr lang="en-US" sz="1100" b="1" baseline="0" dirty="0" smtClean="0">
                          <a:solidFill>
                            <a:schemeClr val="bg1"/>
                          </a:solidFill>
                        </a:rPr>
                        <a:t>(Min / Max)</a:t>
                      </a:r>
                      <a:endParaRPr lang="en-US" sz="1100" b="1" dirty="0">
                        <a:solidFill>
                          <a:schemeClr val="bg1"/>
                        </a:solidFill>
                      </a:endParaRPr>
                    </a:p>
                  </a:txBody>
                  <a:tcPr anchor="ctr">
                    <a:solidFill>
                      <a:srgbClr val="777777"/>
                    </a:solidFill>
                  </a:tcPr>
                </a:tc>
                <a:tc>
                  <a:txBody>
                    <a:bodyPr/>
                    <a:lstStyle/>
                    <a:p>
                      <a:pPr algn="ctr"/>
                      <a:r>
                        <a:rPr lang="en-US" sz="1100" dirty="0" smtClean="0"/>
                        <a:t>1 GB</a:t>
                      </a:r>
                      <a:endParaRPr lang="en-US" sz="1100" dirty="0"/>
                    </a:p>
                  </a:txBody>
                  <a:tcPr anchor="ctr"/>
                </a:tc>
                <a:tc>
                  <a:txBody>
                    <a:bodyPr/>
                    <a:lstStyle/>
                    <a:p>
                      <a:pPr algn="ctr"/>
                      <a:r>
                        <a:rPr lang="en-US" sz="1100" dirty="0" smtClean="0"/>
                        <a:t>1 GB / 2 GB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4 GB</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6 GB</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 12 GB</a:t>
                      </a:r>
                    </a:p>
                  </a:txBody>
                  <a:tcPr anchor="ctr" horzOverflow="overflow"/>
                </a:tc>
              </a:tr>
              <a:tr h="370840">
                <a:tc>
                  <a:txBody>
                    <a:bodyPr/>
                    <a:lstStyle/>
                    <a:p>
                      <a:r>
                        <a:rPr lang="en-US" sz="1100" b="1" dirty="0" smtClean="0">
                          <a:solidFill>
                            <a:schemeClr val="bg1"/>
                          </a:solidFill>
                        </a:rPr>
                        <a:t>Storage Support (Min/Max)</a:t>
                      </a:r>
                      <a:endParaRPr lang="en-US" sz="1100" b="1" dirty="0">
                        <a:solidFill>
                          <a:schemeClr val="bg1"/>
                        </a:solidFill>
                      </a:endParaRPr>
                    </a:p>
                  </a:txBody>
                  <a:tcPr anchor="ctr">
                    <a:solidFill>
                      <a:srgbClr val="777777"/>
                    </a:solidFill>
                  </a:tcPr>
                </a:tc>
                <a:tc>
                  <a:txBody>
                    <a:bodyPr/>
                    <a:lstStyle/>
                    <a:p>
                      <a:pPr algn="ctr"/>
                      <a:r>
                        <a:rPr lang="en-US" sz="1100" baseline="0" dirty="0" smtClean="0"/>
                        <a:t>30 GB / 2TB</a:t>
                      </a:r>
                      <a:endParaRPr lang="en-US" sz="1100" dirty="0"/>
                    </a:p>
                  </a:txBody>
                  <a:tcPr anchor="ctr" horzOverflow="overflow"/>
                </a:tc>
                <a:tc>
                  <a:txBody>
                    <a:bodyPr/>
                    <a:lstStyle/>
                    <a:p>
                      <a:pPr algn="ctr"/>
                      <a:r>
                        <a:rPr lang="en-US" sz="1100" baseline="0" dirty="0" smtClean="0"/>
                        <a:t>30 GB / 2TB</a:t>
                      </a:r>
                      <a:endParaRPr lang="en-US" sz="1100" dirty="0"/>
                    </a:p>
                  </a:txBody>
                  <a:tcPr anchor="ctr"/>
                </a:tc>
                <a:tc>
                  <a:txBody>
                    <a:bodyPr/>
                    <a:lstStyle/>
                    <a:p>
                      <a:pPr algn="ctr"/>
                      <a:r>
                        <a:rPr lang="en-US" sz="1100" baseline="0" dirty="0" smtClean="0"/>
                        <a:t>30 GB / 2TB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30 GB / 2TB</a:t>
                      </a:r>
                      <a:endParaRPr lang="en-US" sz="1100" dirty="0" smtClean="0"/>
                    </a:p>
                  </a:txBody>
                  <a:tcPr anchor="ctr"/>
                </a:tc>
                <a:tc>
                  <a:txBody>
                    <a:bodyPr/>
                    <a:lstStyle/>
                    <a:p>
                      <a:pPr algn="ctr"/>
                      <a:r>
                        <a:rPr lang="en-US" sz="1100" baseline="0" dirty="0" smtClean="0"/>
                        <a:t>30 GB / 2TB</a:t>
                      </a:r>
                      <a:endParaRPr lang="en-US" sz="1100" dirty="0"/>
                    </a:p>
                  </a:txBody>
                  <a:tcPr anchor="ctr"/>
                </a:tc>
              </a:tr>
              <a:tr h="370840">
                <a:tc>
                  <a:txBody>
                    <a:bodyPr/>
                    <a:lstStyle/>
                    <a:p>
                      <a:r>
                        <a:rPr lang="en-US" sz="1100" b="1" dirty="0" smtClean="0">
                          <a:solidFill>
                            <a:schemeClr val="bg1"/>
                          </a:solidFill>
                        </a:rPr>
                        <a:t>Max FortiAP</a:t>
                      </a:r>
                      <a:endParaRPr lang="en-US" sz="1100" b="1" dirty="0">
                        <a:solidFill>
                          <a:schemeClr val="bg1"/>
                        </a:solidFill>
                      </a:endParaRPr>
                    </a:p>
                  </a:txBody>
                  <a:tcPr anchor="ctr">
                    <a:solidFill>
                      <a:srgbClr val="777777"/>
                    </a:solidFill>
                  </a:tcPr>
                </a:tc>
                <a:tc>
                  <a:txBody>
                    <a:bodyPr/>
                    <a:lstStyle/>
                    <a:p>
                      <a:pPr algn="ctr"/>
                      <a:r>
                        <a:rPr lang="en-US" sz="1100" dirty="0" smtClean="0"/>
                        <a:t>32</a:t>
                      </a:r>
                      <a:endParaRPr lang="en-US" sz="1100" dirty="0"/>
                    </a:p>
                  </a:txBody>
                  <a:tcPr anchor="ctr"/>
                </a:tc>
                <a:tc>
                  <a:txBody>
                    <a:bodyPr/>
                    <a:lstStyle/>
                    <a:p>
                      <a:pPr algn="ctr"/>
                      <a:r>
                        <a:rPr lang="en-US" sz="1100" dirty="0" smtClean="0"/>
                        <a:t>256</a:t>
                      </a:r>
                      <a:endParaRPr lang="en-US" sz="1100" dirty="0"/>
                    </a:p>
                  </a:txBody>
                  <a:tcPr anchor="ctr" horzOverflow="overflow"/>
                </a:tc>
                <a:tc>
                  <a:txBody>
                    <a:bodyPr/>
                    <a:lstStyle/>
                    <a:p>
                      <a:pPr algn="ctr"/>
                      <a:r>
                        <a:rPr lang="en-US" sz="1100" dirty="0" smtClean="0"/>
                        <a:t>512</a:t>
                      </a:r>
                      <a:endParaRPr lang="en-US" sz="1100" dirty="0"/>
                    </a:p>
                  </a:txBody>
                  <a:tcPr anchor="ctr"/>
                </a:tc>
                <a:tc>
                  <a:txBody>
                    <a:bodyPr/>
                    <a:lstStyle/>
                    <a:p>
                      <a:pPr algn="ctr"/>
                      <a:r>
                        <a:rPr lang="en-US" sz="1100" dirty="0" smtClean="0"/>
                        <a:t>512</a:t>
                      </a:r>
                      <a:endParaRPr lang="en-US" sz="1100" dirty="0"/>
                    </a:p>
                  </a:txBody>
                  <a:tcPr anchor="ctr" horzOverflow="overflow"/>
                </a:tc>
                <a:tc>
                  <a:txBody>
                    <a:bodyPr/>
                    <a:lstStyle/>
                    <a:p>
                      <a:pPr algn="ctr"/>
                      <a:r>
                        <a:rPr lang="en-US" sz="1100" dirty="0" smtClean="0"/>
                        <a:t>1,024</a:t>
                      </a:r>
                      <a:endParaRPr lang="en-US" sz="1100" dirty="0"/>
                    </a:p>
                  </a:txBody>
                  <a:tcPr anchor="ctr" horzOverflow="overflow"/>
                </a:tc>
              </a:tr>
              <a:tr h="0">
                <a:tc>
                  <a:txBody>
                    <a:bodyPr/>
                    <a:lstStyle/>
                    <a:p>
                      <a:r>
                        <a:rPr lang="en-US" sz="1100" b="1" dirty="0" smtClean="0">
                          <a:solidFill>
                            <a:schemeClr val="bg1"/>
                          </a:solidFill>
                        </a:rPr>
                        <a:t>VDOM (Default/Max)</a:t>
                      </a:r>
                      <a:endParaRPr lang="en-US" sz="1100" b="1" dirty="0">
                        <a:solidFill>
                          <a:schemeClr val="bg1"/>
                        </a:solidFill>
                      </a:endParaRPr>
                    </a:p>
                  </a:txBody>
                  <a:tcPr anchor="ctr">
                    <a:solidFill>
                      <a:srgbClr val="777777"/>
                    </a:solidFill>
                  </a:tcPr>
                </a:tc>
                <a:tc>
                  <a:txBody>
                    <a:bodyPr/>
                    <a:lstStyle/>
                    <a:p>
                      <a:pPr algn="ctr"/>
                      <a:r>
                        <a:rPr lang="en-US" sz="1100" i="0" dirty="0" smtClean="0"/>
                        <a:t>1 / 1</a:t>
                      </a:r>
                      <a:endParaRPr lang="en-US" sz="1100" i="0" dirty="0"/>
                    </a:p>
                  </a:txBody>
                  <a:tcPr anchor="ctr"/>
                </a:tc>
                <a:tc>
                  <a:txBody>
                    <a:bodyPr/>
                    <a:lstStyle/>
                    <a:p>
                      <a:pPr algn="ctr"/>
                      <a:r>
                        <a:rPr lang="en-US" sz="1100" i="0" dirty="0" smtClean="0"/>
                        <a:t>10 / 10</a:t>
                      </a:r>
                      <a:endParaRPr lang="en-US" sz="1100" i="0" dirty="0"/>
                    </a:p>
                  </a:txBody>
                  <a:tcPr anchor="ctr"/>
                </a:tc>
                <a:tc>
                  <a:txBody>
                    <a:bodyPr/>
                    <a:lstStyle/>
                    <a:p>
                      <a:pPr algn="ctr"/>
                      <a:r>
                        <a:rPr lang="en-US" sz="1100" i="0" dirty="0" smtClean="0"/>
                        <a:t>10 / 25</a:t>
                      </a:r>
                      <a:endParaRPr lang="en-US" sz="1100" i="0" dirty="0"/>
                    </a:p>
                  </a:txBody>
                  <a:tcPr anchor="ctr"/>
                </a:tc>
                <a:tc>
                  <a:txBody>
                    <a:bodyPr/>
                    <a:lstStyle/>
                    <a:p>
                      <a:pPr algn="ctr"/>
                      <a:r>
                        <a:rPr lang="en-US" sz="1100" i="0" dirty="0" smtClean="0"/>
                        <a:t>10 / 50</a:t>
                      </a:r>
                      <a:endParaRPr lang="en-US" sz="1100" i="0" dirty="0"/>
                    </a:p>
                  </a:txBody>
                  <a:tcPr anchor="ctr"/>
                </a:tc>
                <a:tc>
                  <a:txBody>
                    <a:bodyPr/>
                    <a:lstStyle/>
                    <a:p>
                      <a:pPr algn="ctr"/>
                      <a:r>
                        <a:rPr lang="en-US" sz="1100" i="0" dirty="0" smtClean="0"/>
                        <a:t>10/ 250</a:t>
                      </a:r>
                      <a:endParaRPr lang="en-US" sz="1100" i="0" dirty="0"/>
                    </a:p>
                  </a:txBody>
                  <a:tcPr anchor="ctr"/>
                </a:tc>
              </a:tr>
            </a:tbl>
          </a:graphicData>
        </a:graphic>
      </p:graphicFrame>
      <p:sp>
        <p:nvSpPr>
          <p:cNvPr id="3" name="TextBox 2"/>
          <p:cNvSpPr txBox="1"/>
          <p:nvPr/>
        </p:nvSpPr>
        <p:spPr>
          <a:xfrm>
            <a:off x="411277" y="6077904"/>
            <a:ext cx="5486400" cy="246221"/>
          </a:xfrm>
          <a:prstGeom prst="rect">
            <a:avLst/>
          </a:prstGeom>
          <a:noFill/>
        </p:spPr>
        <p:txBody>
          <a:bodyPr wrap="square" rtlCol="0">
            <a:spAutoFit/>
          </a:bodyPr>
          <a:lstStyle/>
          <a:p>
            <a:r>
              <a:rPr lang="fr-FR" sz="1000" dirty="0"/>
              <a:t>VMware ESX/</a:t>
            </a:r>
            <a:r>
              <a:rPr lang="fr-FR" sz="1000" dirty="0" err="1"/>
              <a:t>ESXi</a:t>
            </a:r>
            <a:r>
              <a:rPr lang="fr-FR" sz="1000" dirty="0"/>
              <a:t> 3.5/4.0/4.1/5.0, Citrix </a:t>
            </a:r>
            <a:r>
              <a:rPr lang="fr-FR" sz="1000" dirty="0" err="1"/>
              <a:t>XenServer</a:t>
            </a:r>
            <a:r>
              <a:rPr lang="fr-FR" sz="1000" dirty="0"/>
              <a:t> 5.6 SP2/6.0, Open Source </a:t>
            </a:r>
            <a:r>
              <a:rPr lang="fr-FR" sz="1000" dirty="0" err="1"/>
              <a:t>Xen</a:t>
            </a:r>
            <a:r>
              <a:rPr lang="fr-FR" sz="1000" dirty="0"/>
              <a:t> 3.4.3 / </a:t>
            </a:r>
            <a:r>
              <a:rPr lang="fr-FR" sz="1000" dirty="0" smtClean="0"/>
              <a:t>4.1</a:t>
            </a:r>
            <a:endParaRPr lang="fr-FR" sz="1000" dirty="0"/>
          </a:p>
        </p:txBody>
      </p:sp>
    </p:spTree>
    <p:extLst>
      <p:ext uri="{BB962C8B-B14F-4D97-AF65-F5344CB8AC3E}">
        <p14:creationId xmlns:p14="http://schemas.microsoft.com/office/powerpoint/2010/main" val="3522412650"/>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3708654"/>
              </p:ext>
            </p:extLst>
          </p:nvPr>
        </p:nvGraphicFramePr>
        <p:xfrm>
          <a:off x="252000" y="1260000"/>
          <a:ext cx="8640002" cy="4633411"/>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45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Max Dist.</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XFP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QSFP+ (40GE)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CFP2 (100GE)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r>
              <a:tr h="3391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SP-CABLE-ADASFP+</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673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26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FS-TRAN-SFP+SR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381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FS-TRAN-GC</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OM3 MMF)</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FG-TRAN-CFP2-SR10</a:t>
                      </a: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98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150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OM4 MMF)</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220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FR-TRAN-SX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FR-TRAN-LX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FG-TRAN-CFP2-LR4</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90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FR-TRAN-ZX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Breakout Cable</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100" dirty="0" smtClean="0">
                        <a:solidFill>
                          <a:schemeClr val="tx1"/>
                        </a:solidFill>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bg1"/>
                          </a:solidFill>
                          <a:effectLst/>
                          <a:latin typeface="+mn-lt"/>
                          <a:cs typeface="Arial"/>
                        </a:rPr>
                        <a:t>1 CFP2 to 10 SFP+, SR</a:t>
                      </a:r>
                    </a:p>
                  </a:txBody>
                  <a:tcPr marL="87087" marR="87087" marT="48984" marB="48984" anchor="ctr" horzOverflow="overflow">
                    <a:solidFill>
                      <a:srgbClr val="3C3C3C"/>
                    </a:solidFill>
                  </a:tcPr>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FG-TRAN-QSFP-4XSFP</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FG-CABLE-SR10-SFP+</a:t>
                      </a: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FG-TRAN-QSFP-4SFP-5</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mn-lt"/>
                        <a:cs typeface="Arial"/>
                      </a:endParaRP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395799207"/>
      </p:ext>
    </p:extLst>
  </p:cSld>
  <p:clrMapOvr>
    <a:masterClrMapping/>
  </p:clrMapOvr>
  <p:transition xmlns:p14="http://schemas.microsoft.com/office/powerpoint/2010/mai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66678564"/>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79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FG60C-SPF</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1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FG140D/140D-POE/140D-POE-T1</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411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FG-200D/200D-POE/240D/240-POE</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FG-280D-POE</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FG300D/400D/500D/600D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4/8</a:t>
                      </a:r>
                      <a:r>
                        <a:rPr lang="en-US" sz="1100" smtClean="0">
                          <a:solidFill>
                            <a:schemeClr val="tx1"/>
                          </a:solidFill>
                          <a:latin typeface="Arial"/>
                          <a:cs typeface="Arial"/>
                        </a:rPr>
                        <a:t>/8/8 </a:t>
                      </a:r>
                      <a:r>
                        <a:rPr lang="en-US" sz="1100" dirty="0" smtClean="0">
                          <a:solidFill>
                            <a:schemeClr val="tx1"/>
                          </a:solidFill>
                          <a:latin typeface="Arial"/>
                          <a:cs typeface="Arial"/>
                        </a:rPr>
                        <a:t>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FG600C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128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FG800C/1000C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90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FG-900D/1000D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p>
                      <a:pPr algn="ct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3109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FG-1200D</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mn-lt"/>
                          <a:cs typeface="Arial"/>
                        </a:rPr>
                        <a:t>4 SFP/+</a:t>
                      </a:r>
                    </a:p>
                    <a:p>
                      <a:pPr algn="ct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FG1240B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2x Fiber SX SFP modules (1000BaseSX)</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154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FG1500D</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FG3040B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rgbClr val="FFFFFF"/>
                          </a:solidFill>
                          <a:effectLst/>
                          <a:uLnTx/>
                          <a:uFillTx/>
                          <a:latin typeface="Arial"/>
                          <a:cs typeface="Arial"/>
                        </a:rPr>
                        <a:t>FG3140B</a:t>
                      </a:r>
                      <a:endParaRPr lang="en-US" sz="1100" b="1" dirty="0">
                        <a:solidFill>
                          <a:srgbClr val="FFFFFF"/>
                        </a:solidFill>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11461997"/>
      </p:ext>
    </p:extLst>
  </p:cSld>
  <p:clrMapOvr>
    <a:masterClrMapping/>
  </p:clrMapOvr>
  <p:transition xmlns:p14="http://schemas.microsoft.com/office/powerpoint/2010/mai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510011478"/>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6670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FG3240C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FG3000D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FG3100D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32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FG3200D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FG3600C</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FG3700D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8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FG3810D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6 CFP2</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mn-lt"/>
                          <a:cs typeface="Arial"/>
                        </a:rPr>
                        <a:t>NIL but include FG-CABLE-SR10-SFP+</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FG3950B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latin typeface="Arial"/>
                          <a:cs typeface="Arial"/>
                        </a:rPr>
                        <a:t>4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FG5001B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FG5001C</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FG5001D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2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FG5101C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FG5003B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10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FCTL5903C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4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219203498"/>
      </p:ext>
    </p:extLst>
  </p:cSld>
  <p:clrMapOvr>
    <a:masterClrMapping/>
  </p:clrMapOvr>
  <p:transition xmlns:p14="http://schemas.microsoft.com/office/powerpoint/2010/mai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338124037"/>
              </p:ext>
            </p:extLst>
          </p:nvPr>
        </p:nvGraphicFramePr>
        <p:xfrm>
          <a:off x="252000" y="1260000"/>
          <a:ext cx="8640000" cy="4813067"/>
        </p:xfrm>
        <a:graphic>
          <a:graphicData uri="http://schemas.openxmlformats.org/drawingml/2006/table">
            <a:tbl>
              <a:tblPr firstRow="1" bandRow="1">
                <a:effectLst/>
                <a:tableStyleId>{073A0DAA-6AF3-43AB-8588-CEC1D06C72B9}</a:tableStyleId>
              </a:tblPr>
              <a:tblGrid>
                <a:gridCol w="2880257"/>
                <a:gridCol w="5759743"/>
              </a:tblGrid>
              <a:tr h="274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Spare/Redundant Power Supplies Option</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47173">
                <a:tc>
                  <a:txBody>
                    <a:bodyPr/>
                    <a:lstStyle/>
                    <a:p>
                      <a:r>
                        <a:rPr lang="en-US" sz="1100" b="1" dirty="0" smtClean="0">
                          <a:solidFill>
                            <a:srgbClr val="FFFFFF"/>
                          </a:solidFill>
                        </a:rPr>
                        <a:t>FG/FWF-20C, 30D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SP-FG20C-PA-XX</a:t>
                      </a:r>
                      <a:endParaRPr lang="en-US" sz="1100" dirty="0"/>
                    </a:p>
                  </a:txBody>
                  <a:tcPr marL="61703" marR="61703" marT="34706" marB="34706"/>
                </a:tc>
              </a:tr>
              <a:tr h="247173">
                <a:tc>
                  <a:txBody>
                    <a:bodyPr/>
                    <a:lstStyle/>
                    <a:p>
                      <a:r>
                        <a:rPr lang="en-US" sz="1100" b="1" dirty="0" smtClean="0">
                          <a:solidFill>
                            <a:srgbClr val="FFFFFF"/>
                          </a:solidFill>
                        </a:rPr>
                        <a:t>FG/FWF-30D-POE</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SP-FG30D-POE-PDC</a:t>
                      </a:r>
                      <a:endParaRPr lang="en-US" sz="1100" dirty="0"/>
                    </a:p>
                  </a:txBody>
                  <a:tcPr marL="61703" marR="61703" marT="34706" marB="34706"/>
                </a:tc>
              </a:tr>
              <a:tr h="375046">
                <a:tc>
                  <a:txBody>
                    <a:bodyPr/>
                    <a:lstStyle/>
                    <a:p>
                      <a:r>
                        <a:rPr lang="en-US" sz="1100" b="1" dirty="0" smtClean="0">
                          <a:solidFill>
                            <a:srgbClr val="FFFFFF"/>
                          </a:solidFill>
                        </a:rPr>
                        <a:t>FG/FWF-40C,</a:t>
                      </a:r>
                      <a:r>
                        <a:rPr lang="en-US" sz="1100" b="1" baseline="0" dirty="0" smtClean="0">
                          <a:solidFill>
                            <a:srgbClr val="FFFFFF"/>
                          </a:solidFill>
                        </a:rPr>
                        <a:t> 60C, 60D,/60D-3G4G, 90D, FG-70D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SP-FG60C-PDC</a:t>
                      </a:r>
                      <a:endParaRPr lang="en-US" sz="1100" dirty="0"/>
                    </a:p>
                  </a:txBody>
                  <a:tcPr marL="61703" marR="61703" marT="34706" marB="34706"/>
                </a:tc>
              </a:tr>
              <a:tr h="247173">
                <a:tc>
                  <a:txBody>
                    <a:bodyPr/>
                    <a:lstStyle/>
                    <a:p>
                      <a:r>
                        <a:rPr lang="en-US" sz="1100" b="1" dirty="0" smtClean="0">
                          <a:solidFill>
                            <a:srgbClr val="FFFFFF"/>
                          </a:solidFill>
                        </a:rPr>
                        <a:t>FG/FWF-60D-POE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SP-FG60D-POE-PDC</a:t>
                      </a:r>
                      <a:endParaRPr lang="en-US" sz="1100" dirty="0"/>
                    </a:p>
                  </a:txBody>
                  <a:tcPr marL="61703" marR="61703" marT="34706" marB="34706"/>
                </a:tc>
              </a:tr>
              <a:tr h="247173">
                <a:tc>
                  <a:txBody>
                    <a:bodyPr/>
                    <a:lstStyle/>
                    <a:p>
                      <a:r>
                        <a:rPr lang="en-US" sz="1100" b="1" dirty="0" smtClean="0">
                          <a:solidFill>
                            <a:srgbClr val="FFFFFF"/>
                          </a:solidFill>
                        </a:rPr>
                        <a:t>FG-80D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SP-FG80D-PDC</a:t>
                      </a:r>
                      <a:endParaRPr lang="en-US" sz="1100" dirty="0"/>
                    </a:p>
                  </a:txBody>
                  <a:tcPr marL="61703" marR="61703" marT="34706" marB="34706"/>
                </a:tc>
              </a:tr>
              <a:tr h="247173">
                <a:tc>
                  <a:txBody>
                    <a:bodyPr/>
                    <a:lstStyle/>
                    <a:p>
                      <a:r>
                        <a:rPr lang="en-US" sz="1100" b="1" dirty="0" smtClean="0">
                          <a:solidFill>
                            <a:srgbClr val="FFFFFF"/>
                          </a:solidFill>
                        </a:rPr>
                        <a:t>FG/FWF-90D-POE,</a:t>
                      </a:r>
                      <a:r>
                        <a:rPr lang="en-US" sz="1100" b="1" baseline="0" dirty="0" smtClean="0">
                          <a:solidFill>
                            <a:srgbClr val="FFFFFF"/>
                          </a:solidFill>
                        </a:rPr>
                        <a:t> FG-70D-POE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SP-FG90D-POE-PDC</a:t>
                      </a:r>
                      <a:endParaRPr lang="en-US" sz="1100" dirty="0"/>
                    </a:p>
                  </a:txBody>
                  <a:tcPr marL="61703" marR="61703" marT="34706" marB="34706"/>
                </a:tc>
              </a:tr>
              <a:tr h="247173">
                <a:tc>
                  <a:txBody>
                    <a:bodyPr/>
                    <a:lstStyle/>
                    <a:p>
                      <a:r>
                        <a:rPr lang="en-US" sz="1100" b="1" dirty="0" smtClean="0">
                          <a:solidFill>
                            <a:srgbClr val="FFFFFF"/>
                          </a:solidFill>
                        </a:rPr>
                        <a:t>FG/FWF-92D</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SP-FG92D-PDC</a:t>
                      </a:r>
                      <a:endParaRPr lang="en-US" sz="1100" dirty="0"/>
                    </a:p>
                  </a:txBody>
                  <a:tcPr marL="61703" marR="61703" marT="34706" marB="34706"/>
                </a:tc>
              </a:tr>
              <a:tr h="247173">
                <a:tc>
                  <a:txBody>
                    <a:bodyPr/>
                    <a:lstStyle/>
                    <a:p>
                      <a:r>
                        <a:rPr lang="en-US" sz="1100" b="1" dirty="0" smtClean="0">
                          <a:solidFill>
                            <a:srgbClr val="FFFFFF"/>
                          </a:solidFill>
                        </a:rPr>
                        <a:t>FG/FWF-80C, 60B, 50B, 30B Series</a:t>
                      </a:r>
                      <a:r>
                        <a:rPr lang="en-US" sz="1100" b="1" baseline="0" dirty="0" smtClean="0">
                          <a:solidFill>
                            <a:srgbClr val="FFFFFF"/>
                          </a:solidFill>
                        </a:rPr>
                        <a:t> </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SP-FG80-PDC </a:t>
                      </a:r>
                      <a:endParaRPr lang="en-US" sz="1100" dirty="0"/>
                    </a:p>
                  </a:txBody>
                  <a:tcPr marL="61703" marR="61703" marT="34706" marB="34706"/>
                </a:tc>
              </a:tr>
              <a:tr h="247173">
                <a:tc>
                  <a:txBody>
                    <a:bodyPr/>
                    <a:lstStyle/>
                    <a:p>
                      <a:r>
                        <a:rPr lang="en-US" sz="1100" b="1" dirty="0" smtClean="0">
                          <a:solidFill>
                            <a:srgbClr val="FFFFFF"/>
                          </a:solidFill>
                        </a:rPr>
                        <a:t>FG-200B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SP-FG310B-RPS,</a:t>
                      </a:r>
                      <a:r>
                        <a:rPr lang="en-US" sz="1100" baseline="0" dirty="0" smtClean="0"/>
                        <a:t> </a:t>
                      </a:r>
                      <a:r>
                        <a:rPr lang="en-US" sz="1100" dirty="0" smtClean="0"/>
                        <a:t>FRPS-100 </a:t>
                      </a:r>
                      <a:r>
                        <a:rPr lang="en-US" sz="1100" baseline="0" dirty="0" smtClean="0"/>
                        <a:t>(max 2 units)</a:t>
                      </a:r>
                      <a:endParaRPr lang="en-US" sz="1100" dirty="0"/>
                    </a:p>
                  </a:txBody>
                  <a:tcPr marL="61703" marR="61703" marT="34706" marB="34706"/>
                </a:tc>
              </a:tr>
              <a:tr h="2471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FG/FWF-92D</a:t>
                      </a:r>
                    </a:p>
                  </a:txBody>
                  <a:tcPr marL="61703" marR="61703" marT="34706" marB="34706">
                    <a:solidFill>
                      <a:srgbClr val="777777"/>
                    </a:solidFill>
                  </a:tcPr>
                </a:tc>
                <a:tc>
                  <a:txBody>
                    <a:bodyPr/>
                    <a:lstStyle/>
                    <a:p>
                      <a:r>
                        <a:rPr lang="en-US" sz="1100" dirty="0" smtClean="0"/>
                        <a:t>SP-FG92D-PDC</a:t>
                      </a:r>
                      <a:endParaRPr lang="en-US" sz="1100" dirty="0"/>
                    </a:p>
                  </a:txBody>
                  <a:tcPr marL="61703" marR="61703" marT="34706" marB="34706"/>
                </a:tc>
              </a:tr>
              <a:tr h="247173">
                <a:tc>
                  <a:txBody>
                    <a:bodyPr/>
                    <a:lstStyle/>
                    <a:p>
                      <a:r>
                        <a:rPr lang="en-US" sz="1100" b="1" kern="1200" dirty="0" smtClean="0">
                          <a:solidFill>
                            <a:srgbClr val="FFFFFF"/>
                          </a:solidFill>
                        </a:rPr>
                        <a:t>FG-200B-POE</a:t>
                      </a:r>
                      <a:endParaRPr lang="en-US" sz="1100" b="1" dirty="0">
                        <a:solidFill>
                          <a:srgbClr val="FFFFFF"/>
                        </a:solidFill>
                      </a:endParaRPr>
                    </a:p>
                  </a:txBody>
                  <a:tcPr marL="61703" marR="61703" marT="34706" marB="34706">
                    <a:solidFill>
                      <a:srgbClr val="777777"/>
                    </a:solidFill>
                  </a:tcPr>
                </a:tc>
                <a:tc>
                  <a:txBody>
                    <a:bodyPr/>
                    <a:lstStyle/>
                    <a:p>
                      <a:r>
                        <a:rPr lang="en-US" sz="1100" kern="1200" dirty="0" smtClean="0"/>
                        <a:t>NIL</a:t>
                      </a:r>
                      <a:endParaRPr lang="en-US" sz="1100" dirty="0"/>
                    </a:p>
                  </a:txBody>
                  <a:tcPr marL="61703" marR="61703" marT="34706" marB="34706"/>
                </a:tc>
              </a:tr>
              <a:tr h="247173">
                <a:tc>
                  <a:txBody>
                    <a:bodyPr/>
                    <a:lstStyle/>
                    <a:p>
                      <a:r>
                        <a:rPr lang="en-US" sz="1100" b="1" dirty="0" smtClean="0">
                          <a:solidFill>
                            <a:srgbClr val="FFFFFF"/>
                          </a:solidFill>
                        </a:rPr>
                        <a:t>FG-200D,</a:t>
                      </a:r>
                      <a:r>
                        <a:rPr lang="en-US" sz="1100" b="1" baseline="0" dirty="0" smtClean="0">
                          <a:solidFill>
                            <a:srgbClr val="FFFFFF"/>
                          </a:solidFill>
                        </a:rPr>
                        <a:t> </a:t>
                      </a:r>
                      <a:r>
                        <a:rPr lang="en-US" sz="1100" b="1" dirty="0" smtClean="0">
                          <a:solidFill>
                            <a:srgbClr val="FFFFFF"/>
                          </a:solidFill>
                        </a:rPr>
                        <a:t>240D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FG-200D/240D/280-POE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3</a:t>
                      </a:r>
                      <a:r>
                        <a:rPr lang="en-US" sz="1100" baseline="30000" dirty="0" smtClean="0"/>
                        <a:t>rd</a:t>
                      </a:r>
                      <a:r>
                        <a:rPr lang="en-US" sz="1100" baseline="0" dirty="0" smtClean="0"/>
                        <a:t> Party RPS</a:t>
                      </a:r>
                      <a:endParaRPr lang="en-US" sz="1100" dirty="0" smtClean="0"/>
                    </a:p>
                  </a:txBody>
                  <a:tcPr marL="61703" marR="61703" marT="34706" marB="34706"/>
                </a:tc>
              </a:tr>
              <a:tr h="375046">
                <a:tc>
                  <a:txBody>
                    <a:bodyPr/>
                    <a:lstStyle/>
                    <a:p>
                      <a:r>
                        <a:rPr lang="en-US" sz="1100" b="1" kern="1200" dirty="0" smtClean="0">
                          <a:solidFill>
                            <a:srgbClr val="FFFFFF"/>
                          </a:solidFill>
                        </a:rPr>
                        <a:t>FG-310B,300C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4 units)</a:t>
                      </a:r>
                      <a:endParaRPr lang="en-US" sz="1100" dirty="0" smtClean="0"/>
                    </a:p>
                  </a:txBody>
                  <a:tcPr marL="61703" marR="61703" marT="34706" marB="34706"/>
                </a:tc>
              </a:tr>
              <a:tr h="247173">
                <a:tc>
                  <a:txBody>
                    <a:bodyPr/>
                    <a:lstStyle/>
                    <a:p>
                      <a:r>
                        <a:rPr lang="en-US" sz="1100" b="1" kern="1200" dirty="0" smtClean="0">
                          <a:solidFill>
                            <a:srgbClr val="FFFFFF"/>
                          </a:solidFill>
                        </a:rPr>
                        <a:t>FG-311B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Inbuilt</a:t>
                      </a:r>
                      <a:r>
                        <a:rPr lang="en-US" sz="1100" baseline="0" dirty="0" smtClean="0"/>
                        <a:t> dual PS </a:t>
                      </a:r>
                      <a:endParaRPr lang="en-US" sz="1100" dirty="0" smtClean="0"/>
                    </a:p>
                  </a:txBody>
                  <a:tcPr marL="61703" marR="61703" marT="34706" marB="34706"/>
                </a:tc>
              </a:tr>
              <a:tr h="247173">
                <a:tc>
                  <a:txBody>
                    <a:bodyPr/>
                    <a:lstStyle/>
                    <a:p>
                      <a:r>
                        <a:rPr lang="en-US" sz="1100" b="1" dirty="0" smtClean="0">
                          <a:solidFill>
                            <a:srgbClr val="FFFFFF"/>
                          </a:solidFill>
                        </a:rPr>
                        <a:t>FG-300D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FG-400D/500D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a:t>
                      </a:r>
                      <a:endParaRPr lang="en-US" sz="1100" dirty="0" smtClean="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1386086841"/>
      </p:ext>
    </p:extLst>
  </p:cSld>
  <p:clrMapOvr>
    <a:masterClrMapping/>
  </p:clrMapOvr>
  <p:transition xmlns:p14="http://schemas.microsoft.com/office/powerpoint/2010/mai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818758720"/>
              </p:ext>
            </p:extLst>
          </p:nvPr>
        </p:nvGraphicFramePr>
        <p:xfrm>
          <a:off x="252000" y="1260000"/>
          <a:ext cx="8640000" cy="3902864"/>
        </p:xfrm>
        <a:graphic>
          <a:graphicData uri="http://schemas.openxmlformats.org/drawingml/2006/table">
            <a:tbl>
              <a:tblPr firstRow="1" bandRow="1">
                <a:effectLst/>
                <a:tableStyleId>{073A0DAA-6AF3-43AB-8588-CEC1D06C72B9}</a:tableStyleId>
              </a:tblPr>
              <a:tblGrid>
                <a:gridCol w="2880257"/>
                <a:gridCol w="5759743"/>
              </a:tblGrid>
              <a:tr h="290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latin typeface="Arial"/>
                          <a:cs typeface="Arial"/>
                        </a:rPr>
                        <a:t>Spare/Redundant Power Supplies Option</a:t>
                      </a:r>
                      <a:endParaRPr kumimoji="0" lang="en-US" sz="14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52923">
                <a:tc>
                  <a:txBody>
                    <a:bodyPr/>
                    <a:lstStyle/>
                    <a:p>
                      <a:r>
                        <a:rPr lang="en-US" sz="1100" b="1" dirty="0" smtClean="0">
                          <a:solidFill>
                            <a:srgbClr val="FFFFFF"/>
                          </a:solidFill>
                        </a:rPr>
                        <a:t>FG-600C, 800C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SP-FG600C-PS</a:t>
                      </a:r>
                      <a:r>
                        <a:rPr lang="en-US" sz="1100" baseline="0" dirty="0" smtClean="0"/>
                        <a:t> </a:t>
                      </a:r>
                      <a:r>
                        <a:rPr lang="en-US" sz="1100" dirty="0" smtClean="0"/>
                        <a:t>(additional as option)</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FG-600C-DC, FG-800C-DC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SP-FG600C-DC-PS</a:t>
                      </a:r>
                      <a:r>
                        <a:rPr lang="en-US" sz="1100" baseline="0" dirty="0" smtClean="0"/>
                        <a:t> </a:t>
                      </a:r>
                      <a:r>
                        <a:rPr lang="en-US" sz="1100" dirty="0" smtClean="0"/>
                        <a:t>(additional as option)</a:t>
                      </a:r>
                    </a:p>
                  </a:txBody>
                  <a:tcPr marL="61703" marR="61703" marT="34706" marB="34706"/>
                </a:tc>
              </a:tr>
              <a:tr h="252923">
                <a:tc>
                  <a:txBody>
                    <a:bodyPr/>
                    <a:lstStyle/>
                    <a:p>
                      <a:r>
                        <a:rPr lang="en-US" sz="1100" b="1" dirty="0" smtClean="0">
                          <a:solidFill>
                            <a:srgbClr val="FFFFFF"/>
                          </a:solidFill>
                        </a:rPr>
                        <a:t>FG600D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 </a:t>
                      </a:r>
                      <a:r>
                        <a:rPr lang="en-US" sz="1100" dirty="0" smtClean="0"/>
                        <a:t>SP-FG600C-PS</a:t>
                      </a:r>
                      <a:r>
                        <a:rPr lang="en-US" sz="1100" baseline="0" dirty="0" smtClean="0"/>
                        <a:t> </a:t>
                      </a:r>
                      <a:r>
                        <a:rPr lang="en-US" sz="1100" dirty="0" smtClean="0"/>
                        <a:t>(spare)</a:t>
                      </a:r>
                    </a:p>
                  </a:txBody>
                  <a:tcPr marL="61703" marR="61703" marT="34706" marB="34706"/>
                </a:tc>
              </a:tr>
              <a:tr h="252923">
                <a:tc>
                  <a:txBody>
                    <a:bodyPr/>
                    <a:lstStyle/>
                    <a:p>
                      <a:r>
                        <a:rPr lang="en-US" sz="1100" b="1" dirty="0" smtClean="0">
                          <a:solidFill>
                            <a:srgbClr val="FFFFFF"/>
                          </a:solidFill>
                        </a:rPr>
                        <a:t>FG-620B,</a:t>
                      </a:r>
                      <a:r>
                        <a:rPr lang="en-US" sz="1100" b="1" baseline="0" dirty="0" smtClean="0">
                          <a:solidFill>
                            <a:srgbClr val="FFFFFF"/>
                          </a:solidFill>
                        </a:rPr>
                        <a:t> 621B</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SP-FG620B-RPS</a:t>
                      </a:r>
                    </a:p>
                  </a:txBody>
                  <a:tcPr marL="61703" marR="61703" marT="34706" marB="34706"/>
                </a:tc>
              </a:tr>
              <a:tr h="252923">
                <a:tc>
                  <a:txBody>
                    <a:bodyPr/>
                    <a:lstStyle/>
                    <a:p>
                      <a:r>
                        <a:rPr lang="en-US" sz="1100" b="1" dirty="0" smtClean="0">
                          <a:solidFill>
                            <a:srgbClr val="FFFFFF"/>
                          </a:solidFill>
                        </a:rPr>
                        <a:t>FG-1000C, FG-1000C-DC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SP-FG600C-PS, SP-FG600C-DC-PS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FG-900D/1000D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SP-FXX1000D</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FG-1200D</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a:t>
                      </a:r>
                    </a:p>
                  </a:txBody>
                  <a:tcPr marL="61703" marR="61703" marT="34706" marB="34706"/>
                </a:tc>
              </a:tr>
              <a:tr h="3777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FG-1240B,</a:t>
                      </a:r>
                      <a:r>
                        <a:rPr lang="en-US" sz="1100" b="1" baseline="0" dirty="0" smtClean="0">
                          <a:solidFill>
                            <a:srgbClr val="FFFFFF"/>
                          </a:solidFill>
                        </a:rPr>
                        <a:t> FG-1500D, FG-3040B, FG-3140B </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 (spare)</a:t>
                      </a:r>
                    </a:p>
                  </a:txBody>
                  <a:tcPr marL="61703" marR="61703" marT="34706" marB="34706"/>
                </a:tc>
              </a:tr>
              <a:tr h="252923">
                <a:tc>
                  <a:txBody>
                    <a:bodyPr/>
                    <a:lstStyle/>
                    <a:p>
                      <a:r>
                        <a:rPr lang="en-US" sz="1100" b="1" dirty="0" smtClean="0">
                          <a:solidFill>
                            <a:srgbClr val="FFFFFF"/>
                          </a:solidFill>
                        </a:rPr>
                        <a:t>FG-3000D,</a:t>
                      </a:r>
                      <a:r>
                        <a:rPr lang="en-US" sz="1100" b="1" baseline="0" dirty="0" smtClean="0">
                          <a:solidFill>
                            <a:srgbClr val="FFFFFF"/>
                          </a:solidFill>
                        </a:rPr>
                        <a:t> FG-3100D, </a:t>
                      </a:r>
                      <a:r>
                        <a:rPr lang="en-US" sz="1100" b="1" dirty="0" smtClean="0">
                          <a:solidFill>
                            <a:srgbClr val="FFFFFF"/>
                          </a:solidFill>
                        </a:rPr>
                        <a:t>FG-3240C, 3200D,</a:t>
                      </a:r>
                      <a:r>
                        <a:rPr lang="en-US" sz="1100" b="1" baseline="0" dirty="0" smtClean="0">
                          <a:solidFill>
                            <a:srgbClr val="FFFFFF"/>
                          </a:solidFill>
                        </a:rPr>
                        <a:t> FG-3600C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SP-FG3600C-PS (spare)</a:t>
                      </a:r>
                      <a:endParaRPr lang="en-US" sz="1100" dirty="0"/>
                    </a:p>
                  </a:txBody>
                  <a:tcPr marL="61703" marR="61703" marT="34706" marB="34706"/>
                </a:tc>
              </a:tr>
              <a:tr h="252923">
                <a:tc>
                  <a:txBody>
                    <a:bodyPr/>
                    <a:lstStyle/>
                    <a:p>
                      <a:r>
                        <a:rPr lang="en-US" sz="1100" b="1" dirty="0" smtClean="0">
                          <a:solidFill>
                            <a:srgbClr val="FFFFFF"/>
                          </a:solidFill>
                        </a:rPr>
                        <a:t>FG-3700D, FG-3700D-DC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SP-FG3700D-DC-PS </a:t>
                      </a:r>
                      <a:r>
                        <a:rPr lang="en-US" sz="1100" baseline="0" dirty="0" smtClean="0"/>
                        <a:t> </a:t>
                      </a:r>
                      <a:r>
                        <a:rPr lang="en-US" sz="1100" dirty="0" smtClean="0"/>
                        <a:t>(spare)</a:t>
                      </a:r>
                    </a:p>
                  </a:txBody>
                  <a:tcPr marL="61703" marR="61703" marT="34706" marB="34706"/>
                </a:tc>
              </a:tr>
              <a:tr h="252923">
                <a:tc>
                  <a:txBody>
                    <a:bodyPr/>
                    <a:lstStyle/>
                    <a:p>
                      <a:r>
                        <a:rPr lang="en-US" sz="1100" b="1" dirty="0" smtClean="0">
                          <a:solidFill>
                            <a:srgbClr val="FFFFFF"/>
                          </a:solidFill>
                        </a:rPr>
                        <a:t>FG-3810D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FG-3810A, FG-3810A-DC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SP-FG3810A-PS, SP-FG3810A-DC-PS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FG-3950B, FG-3951B</a:t>
                      </a:r>
                    </a:p>
                  </a:txBody>
                  <a:tcPr marL="61703" marR="61703" marT="34706" marB="34706">
                    <a:solidFill>
                      <a:srgbClr val="777777"/>
                    </a:solidFill>
                  </a:tcPr>
                </a:tc>
                <a:tc>
                  <a:txBody>
                    <a:bodyPr/>
                    <a:lstStyle/>
                    <a:p>
                      <a:r>
                        <a:rPr lang="en-US" sz="1100" dirty="0" smtClean="0"/>
                        <a:t>SP-FG3950B-PS (spare)</a:t>
                      </a:r>
                      <a:endParaRPr lang="en-US" sz="1100" dirty="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394933646"/>
      </p:ext>
    </p:extLst>
  </p:cSld>
  <p:clrMapOvr>
    <a:masterClrMapping/>
  </p:clrMapOvr>
  <p:transition xmlns:p14="http://schemas.microsoft.com/office/powerpoint/2010/mai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9001054"/>
              </p:ext>
            </p:extLst>
          </p:nvPr>
        </p:nvGraphicFramePr>
        <p:xfrm>
          <a:off x="393390" y="1524000"/>
          <a:ext cx="8357220" cy="3417654"/>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C14 Inlet</a:t>
                      </a:r>
                      <a:br>
                        <a:rPr lang="en-US" sz="1400" b="0" dirty="0" smtClean="0">
                          <a:solidFill>
                            <a:schemeClr val="tx1"/>
                          </a:solidFill>
                        </a:rPr>
                      </a:br>
                      <a:endParaRPr lang="en-US" sz="1400" b="0" dirty="0" smtClean="0">
                        <a:solidFill>
                          <a:schemeClr val="tx1"/>
                        </a:solidFill>
                      </a:endParaRP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SP-FGPCOR-US</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SP-FGPCOR-UK</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SP-FGPCOR-EU</a:t>
                      </a:r>
                    </a:p>
                  </a:txBody>
                  <a:tcPr marL="87087" marR="87087" marT="48984" marB="48984" anchor="ctr" horzOverflow="overflow">
                    <a:solidFill>
                      <a:schemeClr val="accent4">
                        <a:lumMod val="60000"/>
                        <a:lumOff val="40000"/>
                      </a:schemeClr>
                    </a:solidFill>
                  </a:tcPr>
                </a:tc>
                <a:tc>
                  <a:txBody>
                    <a:bodyPr/>
                    <a:lstStyle/>
                    <a:p>
                      <a:pPr algn="ctr"/>
                      <a:r>
                        <a:rPr lang="en-US" sz="1400" b="0" dirty="0" smtClean="0">
                          <a:solidFill>
                            <a:schemeClr val="tx1"/>
                          </a:solidFill>
                        </a:rPr>
                        <a:t>SP-FGPCOR-AZ</a:t>
                      </a:r>
                    </a:p>
                  </a:txBody>
                  <a:tcPr marL="87087" marR="87087" marT="48984" marB="48984" anchor="ctr" horzOverflow="overflow">
                    <a:solidFill>
                      <a:schemeClr val="accent4">
                        <a:lumMod val="60000"/>
                        <a:lumOff val="40000"/>
                      </a:schemeClr>
                    </a:solidFill>
                  </a:tcPr>
                </a:tc>
              </a:tr>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dirty="0" smtClean="0"/>
                        <a:t>*C6 Inlet</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SP-FG60CPCOR-US</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SP-FG60CPCOR-UK</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SP-FG60CPCOR-EU</a:t>
                      </a:r>
                    </a:p>
                  </a:txBody>
                  <a:tcPr marL="87087" marR="87087" marT="48984" marB="48984" horzOverflow="overflow">
                    <a:solidFill>
                      <a:schemeClr val="accent4">
                        <a:lumMod val="60000"/>
                        <a:lumOff val="40000"/>
                      </a:schemeClr>
                    </a:solidFill>
                  </a:tcPr>
                </a:tc>
                <a:tc>
                  <a:txBody>
                    <a:bodyPr/>
                    <a:lstStyle/>
                    <a:p>
                      <a:pPr algn="ctr"/>
                      <a:r>
                        <a:rPr lang="en-US" sz="1400" dirty="0" smtClean="0"/>
                        <a:t>SP-FG60CPCOR-AU</a:t>
                      </a:r>
                    </a:p>
                  </a:txBody>
                  <a:tcPr marL="87087" marR="87087" marT="48984" marB="48984" horzOverflow="overflow">
                    <a:solidFill>
                      <a:schemeClr val="accent4">
                        <a:lumMod val="60000"/>
                        <a:lumOff val="40000"/>
                      </a:schemeClr>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NEMA</a:t>
                      </a:r>
                      <a:r>
                        <a:rPr lang="en-US" sz="1400" baseline="0" dirty="0" smtClean="0"/>
                        <a:t> </a:t>
                      </a:r>
                      <a:r>
                        <a:rPr lang="en-US" sz="1400" dirty="0" smtClean="0"/>
                        <a:t>5-15</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BS 1363</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CEE7 VII</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AS/NZS 3112</a:t>
                      </a:r>
                    </a:p>
                  </a:txBody>
                  <a:tcPr marL="61703" marR="61703" marT="34706" marB="34706">
                    <a:solidFill>
                      <a:srgbClr val="C9C9C9"/>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B</a:t>
                      </a:r>
                    </a:p>
                  </a:txBody>
                  <a:tcPr marL="61703" marR="61703" marT="34706" marB="34706">
                    <a:solidFill>
                      <a:schemeClr val="accent4">
                        <a:lumMod val="40000"/>
                        <a:lumOff val="60000"/>
                      </a:schemeClr>
                    </a:solidFill>
                  </a:tcPr>
                </a:tc>
                <a:tc>
                  <a:txBody>
                    <a:bodyPr/>
                    <a:lstStyle/>
                    <a:p>
                      <a:pPr algn="ctr"/>
                      <a:r>
                        <a:rPr lang="en-US" sz="1400" dirty="0" smtClean="0"/>
                        <a:t>Type G</a:t>
                      </a:r>
                    </a:p>
                  </a:txBody>
                  <a:tcPr marL="61703" marR="61703" marT="34706" marB="34706">
                    <a:solidFill>
                      <a:schemeClr val="accent4">
                        <a:lumMod val="40000"/>
                        <a:lumOff val="60000"/>
                      </a:schemeClr>
                    </a:solidFill>
                  </a:tcPr>
                </a:tc>
                <a:tc>
                  <a:txBody>
                    <a:bodyPr/>
                    <a:lstStyle/>
                    <a:p>
                      <a:pPr algn="ctr"/>
                      <a:r>
                        <a:rPr lang="en-US" sz="1400" dirty="0" smtClean="0"/>
                        <a:t>Type C, E, F, K</a:t>
                      </a:r>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I</a:t>
                      </a:r>
                    </a:p>
                  </a:txBody>
                  <a:tcPr marL="61703" marR="61703" marT="34706" marB="34706">
                    <a:solidFill>
                      <a:schemeClr val="accent4">
                        <a:lumMod val="40000"/>
                        <a:lumOff val="60000"/>
                      </a:schemeClr>
                    </a:solidFill>
                  </a:tcPr>
                </a:tc>
              </a:tr>
              <a:tr h="1802735">
                <a:tc>
                  <a:txBody>
                    <a:bodyPr/>
                    <a:lstStyle/>
                    <a:p>
                      <a:endParaRPr lang="en-US" sz="1400" dirty="0" smtClean="0"/>
                    </a:p>
                  </a:txBody>
                  <a:tcPr marL="61703" marR="61703" marT="34706" marB="34706">
                    <a:solidFill>
                      <a:schemeClr val="accent4"/>
                    </a:solidFill>
                  </a:tcPr>
                </a:tc>
                <a:tc>
                  <a: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dirty="0"/>
                    </a:p>
                  </a:txBody>
                  <a:tcPr marL="61703" marR="61703" marT="34706" marB="34706">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3276600"/>
            <a:ext cx="1524000" cy="1524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3276600"/>
            <a:ext cx="1537856" cy="1524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3276600"/>
            <a:ext cx="1524000" cy="1515533"/>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3276600"/>
            <a:ext cx="1543910" cy="1524000"/>
          </a:xfrm>
          <a:prstGeom prst="rect">
            <a:avLst/>
          </a:prstGeom>
        </p:spPr>
      </p:pic>
      <p:sp>
        <p:nvSpPr>
          <p:cNvPr id="5" name="Rectangle 4"/>
          <p:cNvSpPr/>
          <p:nvPr/>
        </p:nvSpPr>
        <p:spPr>
          <a:xfrm>
            <a:off x="533400" y="5486400"/>
            <a:ext cx="4800600" cy="1046440"/>
          </a:xfrm>
          <a:prstGeom prst="rect">
            <a:avLst/>
          </a:prstGeom>
        </p:spPr>
        <p:txBody>
          <a:bodyPr wrap="square">
            <a:spAutoFit/>
          </a:bodyPr>
          <a:lstStyle/>
          <a:p>
            <a:r>
              <a:rPr lang="en-US" sz="1100" dirty="0">
                <a:hlinkClick r:id="rId7"/>
              </a:rPr>
              <a:t>http://en.wikipedia.org/wiki/</a:t>
            </a:r>
            <a:r>
              <a:rPr lang="en-US" sz="1100" dirty="0" smtClean="0">
                <a:hlinkClick r:id="rId7"/>
              </a:rPr>
              <a:t>AC_power_plugs_and_sockets</a:t>
            </a:r>
            <a:endParaRPr lang="en-US" sz="1100" dirty="0" smtClean="0"/>
          </a:p>
          <a:p>
            <a:r>
              <a:rPr lang="en-US" sz="1100" dirty="0">
                <a:hlinkClick r:id="rId8"/>
              </a:rPr>
              <a:t>http://www.worldstandards.eu/electricity/plug-voltage-by-country</a:t>
            </a:r>
            <a:r>
              <a:rPr lang="en-US" sz="1100" dirty="0" smtClean="0">
                <a:hlinkClick r:id="rId8"/>
              </a:rPr>
              <a:t>/</a:t>
            </a:r>
            <a:endParaRPr lang="en-US" sz="1100" dirty="0" smtClean="0"/>
          </a:p>
          <a:p>
            <a:r>
              <a:rPr lang="en-US" sz="1100" dirty="0"/>
              <a:t/>
            </a:r>
            <a:br>
              <a:rPr lang="en-US" sz="1100" dirty="0"/>
            </a:br>
            <a:r>
              <a:rPr lang="en-US" sz="900" dirty="0" smtClean="0"/>
              <a:t/>
            </a:r>
            <a:br>
              <a:rPr lang="en-US" sz="900" dirty="0" smtClean="0"/>
            </a:br>
            <a:r>
              <a:rPr lang="en-US" sz="900" dirty="0" smtClean="0"/>
              <a:t>* For </a:t>
            </a:r>
            <a:r>
              <a:rPr lang="en-US" sz="900" dirty="0" smtClean="0">
                <a:solidFill>
                  <a:srgbClr val="000000"/>
                </a:solidFill>
                <a:latin typeface="Lucida Grande"/>
                <a:ea typeface="Lucida Grande"/>
                <a:cs typeface="Lucida Grande"/>
              </a:rPr>
              <a:t>FG-60C </a:t>
            </a:r>
            <a:r>
              <a:rPr lang="en-US" sz="900" dirty="0">
                <a:solidFill>
                  <a:srgbClr val="000000"/>
                </a:solidFill>
                <a:latin typeface="Lucida Grande"/>
                <a:ea typeface="Lucida Grande"/>
                <a:cs typeface="Lucida Grande"/>
              </a:rPr>
              <a:t>and </a:t>
            </a:r>
            <a:r>
              <a:rPr lang="en-US" sz="900" dirty="0" smtClean="0">
                <a:solidFill>
                  <a:srgbClr val="000000"/>
                </a:solidFill>
                <a:latin typeface="Lucida Grande"/>
                <a:ea typeface="Lucida Grande"/>
                <a:cs typeface="Lucida Grande"/>
              </a:rPr>
              <a:t>FG/FWF-40C,</a:t>
            </a:r>
            <a:r>
              <a:rPr lang="en-US" sz="900" dirty="0">
                <a:solidFill>
                  <a:srgbClr val="000000"/>
                </a:solidFill>
                <a:latin typeface="Lucida Grande"/>
                <a:ea typeface="Lucida Grande"/>
                <a:cs typeface="Lucida Grande"/>
              </a:rPr>
              <a:t> FG/FWF-60D &amp; FG/FWF-90D</a:t>
            </a:r>
            <a:endParaRPr lang="en-US" sz="900" dirty="0" smtClean="0"/>
          </a:p>
          <a:p>
            <a:endParaRPr lang="en-US" sz="1100" dirty="0"/>
          </a:p>
        </p:txBody>
      </p:sp>
      <p:pic>
        <p:nvPicPr>
          <p:cNvPr id="8" name="Picture 7"/>
          <p:cNvPicPr>
            <a:picLocks noChangeAspect="1"/>
          </p:cNvPicPr>
          <p:nvPr/>
        </p:nvPicPr>
        <p:blipFill>
          <a:blip r:embed="rId9"/>
          <a:stretch>
            <a:fillRect/>
          </a:stretch>
        </p:blipFill>
        <p:spPr>
          <a:xfrm>
            <a:off x="1371600" y="2133600"/>
            <a:ext cx="539315" cy="393700"/>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600200"/>
            <a:ext cx="533768" cy="368300"/>
          </a:xfrm>
          <a:prstGeom prst="rect">
            <a:avLst/>
          </a:prstGeom>
        </p:spPr>
      </p:pic>
    </p:spTree>
    <p:extLst>
      <p:ext uri="{BB962C8B-B14F-4D97-AF65-F5344CB8AC3E}">
        <p14:creationId xmlns:p14="http://schemas.microsoft.com/office/powerpoint/2010/main" val="2007511474"/>
      </p:ext>
    </p:extLst>
  </p:cSld>
  <p:clrMapOvr>
    <a:masterClrMapping/>
  </p:clrMapOvr>
  <p:transition xmlns:p14="http://schemas.microsoft.com/office/powerpoint/2010/mai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278957036"/>
              </p:ext>
            </p:extLst>
          </p:nvPr>
        </p:nvGraphicFramePr>
        <p:xfrm>
          <a:off x="251999" y="1260000"/>
          <a:ext cx="8640000" cy="5093582"/>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228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D1000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D1TB</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D2TC</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D2000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SP-D2000A</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SP-DFWB2T</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D960</a:t>
                      </a:r>
                      <a:endParaRPr lang="en-US" sz="1300" dirty="0" smtClean="0">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FortiManager</a:t>
                      </a:r>
                      <a:endParaRPr lang="en-US" sz="1100" b="1" dirty="0">
                        <a:solidFill>
                          <a:srgbClr val="FFFFFF"/>
                        </a:solidFill>
                      </a:endParaRP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3000C</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3000C gen2, 4000D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FortiAnalyzer</a:t>
                      </a: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4000B</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2000B</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3500D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FortiMail</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2000B. 3000C</a:t>
                      </a:r>
                      <a:endParaRPr lang="en-US" sz="1100" dirty="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FortiWeb</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3000C</a:t>
                      </a:r>
                      <a:endParaRPr lang="en-US" sz="1100" dirty="0"/>
                    </a:p>
                  </a:txBody>
                  <a:tcPr marL="61703" marR="61703" marT="34706" marB="34706" anchor="ctr"/>
                </a:tc>
                <a:tc>
                  <a:txBody>
                    <a:bodyPr/>
                    <a:lstStyle/>
                    <a:p>
                      <a:pPr algn="ctr"/>
                      <a:r>
                        <a:rPr lang="en-US" sz="1100" dirty="0" smtClean="0"/>
                        <a:t>3000D, 4000C, 4000D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3000E</a:t>
                      </a:r>
                    </a:p>
                    <a:p>
                      <a:pPr algn="ctr"/>
                      <a:r>
                        <a:rPr lang="en-US" sz="1100" dirty="0" smtClean="0"/>
                        <a:t>4000E</a:t>
                      </a: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FortiDB</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a:t> </a:t>
                      </a:r>
                      <a:r>
                        <a:rPr lang="en-US" sz="1100" baseline="0" dirty="0" smtClean="0"/>
                        <a:t>2000B</a:t>
                      </a:r>
                      <a:endParaRPr lang="en-US" sz="1100" dirty="0" smtClean="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FortiScan</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3000C</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FortiAuthenticator</a:t>
                      </a:r>
                      <a:r>
                        <a:rPr lang="en-US" sz="1100" b="1" baseline="0" dirty="0" smtClean="0">
                          <a:solidFill>
                            <a:srgbClr val="FFFFFF"/>
                          </a:solidFill>
                        </a:rPr>
                        <a:t> </a:t>
                      </a:r>
                      <a:endParaRPr lang="en-US" sz="1100" b="1" dirty="0" smtClean="0">
                        <a:solidFill>
                          <a:srgbClr val="FFFFFF"/>
                        </a:solidFill>
                      </a:endParaRP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3000B</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FortiCache</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 3000C</a:t>
                      </a:r>
                      <a:endParaRPr lang="en-US" sz="1100" dirty="0"/>
                    </a:p>
                  </a:txBody>
                  <a:tcPr marL="61703" marR="61703" marT="34706" marB="34706" anchor="ctr"/>
                </a:tc>
                <a:tc>
                  <a:txBody>
                    <a:bodyPr/>
                    <a:lstStyle/>
                    <a:p>
                      <a:pPr algn="ctr"/>
                      <a:r>
                        <a:rPr lang="en-US" sz="1100" dirty="0" smtClean="0"/>
                        <a:t>1000C Gen2, 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FortiSandbox</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bl>
          </a:graphicData>
        </a:graphic>
      </p:graphicFrame>
    </p:spTree>
    <p:extLst>
      <p:ext uri="{BB962C8B-B14F-4D97-AF65-F5344CB8AC3E}">
        <p14:creationId xmlns:p14="http://schemas.microsoft.com/office/powerpoint/2010/main" val="2560614840"/>
      </p:ext>
    </p:extLst>
  </p:cSld>
  <p:clrMapOvr>
    <a:masterClrMapping/>
  </p:clrMapOvr>
  <p:transition xmlns:p14="http://schemas.microsoft.com/office/powerpoint/2010/mai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Feature-rich Security </a:t>
            </a:r>
            <a:r>
              <a:rPr lang="en-US" sz="2000" b="1" dirty="0">
                <a:solidFill>
                  <a:schemeClr val="bg1"/>
                </a:solidFill>
                <a:cs typeface="Arial Narrow"/>
              </a:rPr>
              <a:t>Appliances For Small/Home Offices &amp; Small Branch </a:t>
            </a:r>
            <a:r>
              <a:rPr lang="en-US" sz="2000" b="1" dirty="0" smtClean="0">
                <a:solidFill>
                  <a:schemeClr val="bg1"/>
                </a:solidFill>
                <a:cs typeface="Arial Narrow"/>
              </a:rPr>
              <a:t>Offices</a:t>
            </a:r>
            <a:endParaRPr lang="en-US" sz="20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7475" y="3608929"/>
            <a:ext cx="213020" cy="151969"/>
          </a:xfrm>
          <a:prstGeom prst="rect">
            <a:avLst/>
          </a:prstGeom>
        </p:spPr>
      </p:pic>
      <p:sp>
        <p:nvSpPr>
          <p:cNvPr id="19" name="Rectangle 18"/>
          <p:cNvSpPr/>
          <p:nvPr/>
        </p:nvSpPr>
        <p:spPr>
          <a:xfrm>
            <a:off x="412998" y="3520832"/>
            <a:ext cx="1335808" cy="523220"/>
          </a:xfrm>
          <a:prstGeom prst="rect">
            <a:avLst/>
          </a:prstGeom>
        </p:spPr>
        <p:txBody>
          <a:bodyPr wrap="square">
            <a:spAutoFit/>
          </a:bodyPr>
          <a:lstStyle/>
          <a:p>
            <a:r>
              <a:rPr lang="en-US" sz="1400" b="1" dirty="0" smtClean="0">
                <a:latin typeface="+mn-lt"/>
                <a:ea typeface="Helvetica 55 Roman" charset="0"/>
                <a:cs typeface="Arial Narrow"/>
              </a:rPr>
              <a:t>FG/FWF-</a:t>
            </a:r>
          </a:p>
          <a:p>
            <a:r>
              <a:rPr lang="en-US" sz="1400" b="1" dirty="0" smtClean="0">
                <a:latin typeface="+mn-lt"/>
                <a:ea typeface="Helvetica 55 Roman" charset="0"/>
                <a:cs typeface="Arial Narrow"/>
              </a:rPr>
              <a:t>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54514" y="3117804"/>
            <a:ext cx="1117785" cy="30704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97176" y="2318015"/>
            <a:ext cx="1266768" cy="863032"/>
          </a:xfrm>
          <a:prstGeom prst="rect">
            <a:avLst/>
          </a:prstGeom>
        </p:spPr>
      </p:pic>
      <p:sp>
        <p:nvSpPr>
          <p:cNvPr id="14" name="Rectangle 13"/>
          <p:cNvSpPr/>
          <p:nvPr/>
        </p:nvSpPr>
        <p:spPr>
          <a:xfrm>
            <a:off x="1744909" y="3520832"/>
            <a:ext cx="1305659" cy="523220"/>
          </a:xfrm>
          <a:prstGeom prst="rect">
            <a:avLst/>
          </a:prstGeom>
        </p:spPr>
        <p:txBody>
          <a:bodyPr wrap="square">
            <a:spAutoFit/>
          </a:bodyPr>
          <a:lstStyle/>
          <a:p>
            <a:r>
              <a:rPr lang="en-US" sz="1400" b="1" dirty="0" smtClean="0">
                <a:latin typeface="+mn-lt"/>
                <a:ea typeface="Helvetica 55 Roman" charset="0"/>
                <a:cs typeface="Arial Narrow"/>
              </a:rPr>
              <a:t>FG/FWF-</a:t>
            </a:r>
          </a:p>
          <a:p>
            <a:r>
              <a:rPr lang="en-US" sz="1400" b="1" dirty="0" smtClean="0">
                <a:latin typeface="+mn-lt"/>
                <a:ea typeface="Helvetica 55 Roman" charset="0"/>
                <a:cs typeface="Arial Narrow"/>
              </a:rPr>
              <a:t>60D Series</a:t>
            </a:r>
          </a:p>
        </p:txBody>
      </p:sp>
      <p:pic>
        <p:nvPicPr>
          <p:cNvPr id="24" name="Picture 2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58772" y="3598605"/>
            <a:ext cx="213020" cy="151969"/>
          </a:xfrm>
          <a:prstGeom prst="rect">
            <a:avLst/>
          </a:prstGeom>
        </p:spPr>
      </p:pic>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5027" y="2852413"/>
            <a:ext cx="1179427" cy="324019"/>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66782" y="3173233"/>
            <a:ext cx="1179427" cy="324019"/>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053946" y="2969091"/>
            <a:ext cx="1238662" cy="465335"/>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900838" y="2284060"/>
            <a:ext cx="1621471" cy="1084372"/>
          </a:xfrm>
          <a:prstGeom prst="rect">
            <a:avLst/>
          </a:prstGeom>
        </p:spPr>
      </p:pic>
      <p:sp>
        <p:nvSpPr>
          <p:cNvPr id="44" name="Rectangle 43"/>
          <p:cNvSpPr/>
          <p:nvPr/>
        </p:nvSpPr>
        <p:spPr>
          <a:xfrm>
            <a:off x="3138772" y="3520832"/>
            <a:ext cx="1411735" cy="523220"/>
          </a:xfrm>
          <a:prstGeom prst="rect">
            <a:avLst/>
          </a:prstGeom>
        </p:spPr>
        <p:txBody>
          <a:bodyPr wrap="square">
            <a:spAutoFit/>
          </a:bodyPr>
          <a:lstStyle/>
          <a:p>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45" name="Picture 4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51216" y="3598605"/>
            <a:ext cx="213020" cy="151969"/>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7" name="Picture 6" descr="FortiWifi92D_FrontTop.jpg"/>
          <p:cNvPicPr>
            <a:picLocks noChangeAspect="1"/>
          </p:cNvPicPr>
          <p:nvPr/>
        </p:nvPicPr>
        <p:blipFill rotWithShape="1">
          <a:blip r:embed="rId9">
            <a:extLst>
              <a:ext uri="{28A0092B-C50C-407E-A947-70E740481C1C}">
                <a14:useLocalDpi xmlns:a14="http://schemas.microsoft.com/office/drawing/2010/main" val="0"/>
              </a:ext>
            </a:extLst>
          </a:blip>
          <a:srcRect l="18066" t="34076" r="17685" b="34423"/>
          <a:stretch/>
        </p:blipFill>
        <p:spPr>
          <a:xfrm>
            <a:off x="206499" y="4695273"/>
            <a:ext cx="1238990" cy="404994"/>
          </a:xfrm>
          <a:prstGeom prst="rect">
            <a:avLst/>
          </a:prstGeom>
        </p:spPr>
      </p:pic>
      <p:pic>
        <p:nvPicPr>
          <p:cNvPr id="8" name="Picture 7" descr="FG-80D Ft Top_300ppi.png"/>
          <p:cNvPicPr>
            <a:picLocks noChangeAspect="1"/>
          </p:cNvPicPr>
          <p:nvPr/>
        </p:nvPicPr>
        <p:blipFill rotWithShape="1">
          <a:blip r:embed="rId10">
            <a:extLst>
              <a:ext uri="{28A0092B-C50C-407E-A947-70E740481C1C}">
                <a14:useLocalDpi xmlns:a14="http://schemas.microsoft.com/office/drawing/2010/main" val="0"/>
              </a:ext>
            </a:extLst>
          </a:blip>
          <a:srcRect l="5363" t="25442" r="5152" b="25019"/>
          <a:stretch/>
        </p:blipFill>
        <p:spPr>
          <a:xfrm>
            <a:off x="185848" y="4414283"/>
            <a:ext cx="1271234" cy="469172"/>
          </a:xfrm>
          <a:prstGeom prst="rect">
            <a:avLst/>
          </a:prstGeom>
        </p:spPr>
      </p:pic>
      <p:pic>
        <p:nvPicPr>
          <p:cNvPr id="26" name="Picture 25"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4026" y="5260726"/>
            <a:ext cx="213020" cy="151969"/>
          </a:xfrm>
          <a:prstGeom prst="rect">
            <a:avLst/>
          </a:prstGeom>
        </p:spPr>
      </p:pic>
      <p:sp>
        <p:nvSpPr>
          <p:cNvPr id="27" name="Rectangle 26"/>
          <p:cNvSpPr/>
          <p:nvPr/>
        </p:nvSpPr>
        <p:spPr>
          <a:xfrm>
            <a:off x="379549" y="5167810"/>
            <a:ext cx="1386011" cy="523220"/>
          </a:xfrm>
          <a:prstGeom prst="rect">
            <a:avLst/>
          </a:prstGeom>
        </p:spPr>
        <p:txBody>
          <a:bodyPr wrap="square">
            <a:spAutoFit/>
          </a:bodyPr>
          <a:lstStyle/>
          <a:p>
            <a:r>
              <a:rPr lang="en-US" sz="1400" b="1" dirty="0" smtClean="0">
                <a:latin typeface="+mn-lt"/>
                <a:ea typeface="Helvetica 55 Roman" charset="0"/>
                <a:cs typeface="Arial Narrow"/>
              </a:rPr>
              <a:t>FG-80D</a:t>
            </a:r>
          </a:p>
          <a:p>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1682962" y="4351020"/>
            <a:ext cx="2736101" cy="966053"/>
            <a:chOff x="939567" y="4522100"/>
            <a:chExt cx="7165489" cy="3148950"/>
          </a:xfrm>
        </p:grpSpPr>
        <p:pic>
          <p:nvPicPr>
            <p:cNvPr id="10" name="Picture 9" descr="FortiGate98D-POE_FrontTop.jpg"/>
            <p:cNvPicPr>
              <a:picLocks noChangeAspect="1"/>
            </p:cNvPicPr>
            <p:nvPr/>
          </p:nvPicPr>
          <p:blipFill rotWithShape="1">
            <a:blip r:embed="rId11">
              <a:extLst>
                <a:ext uri="{28A0092B-C50C-407E-A947-70E740481C1C}">
                  <a14:useLocalDpi xmlns:a14="http://schemas.microsoft.com/office/drawing/2010/main" val="0"/>
                </a:ext>
              </a:extLst>
            </a:blip>
            <a:srcRect l="11404" t="31027" r="10233" b="30697"/>
            <a:stretch/>
          </p:blipFill>
          <p:spPr>
            <a:xfrm>
              <a:off x="939567" y="5337728"/>
              <a:ext cx="7165489" cy="2333322"/>
            </a:xfrm>
            <a:prstGeom prst="rect">
              <a:avLst/>
            </a:prstGeom>
          </p:spPr>
        </p:pic>
        <p:pic>
          <p:nvPicPr>
            <p:cNvPr id="13" name="Picture 12" descr="FG-94D-POE_Ft-top.png"/>
            <p:cNvPicPr>
              <a:picLocks noChangeAspect="1"/>
            </p:cNvPicPr>
            <p:nvPr/>
          </p:nvPicPr>
          <p:blipFill rotWithShape="1">
            <a:blip r:embed="rId12">
              <a:extLst>
                <a:ext uri="{28A0092B-C50C-407E-A947-70E740481C1C}">
                  <a14:useLocalDpi xmlns:a14="http://schemas.microsoft.com/office/drawing/2010/main" val="0"/>
                </a:ext>
              </a:extLst>
            </a:blip>
            <a:srcRect l="7452" t="14876" r="5039" b="15900"/>
            <a:stretch/>
          </p:blipFill>
          <p:spPr>
            <a:xfrm>
              <a:off x="980867" y="4522100"/>
              <a:ext cx="7124189" cy="1810838"/>
            </a:xfrm>
            <a:prstGeom prst="rect">
              <a:avLst/>
            </a:prstGeom>
          </p:spPr>
        </p:pic>
      </p:grpSp>
      <p:pic>
        <p:nvPicPr>
          <p:cNvPr id="30" name="Picture 29"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21986" y="5456882"/>
            <a:ext cx="213020" cy="151969"/>
          </a:xfrm>
          <a:prstGeom prst="rect">
            <a:avLst/>
          </a:prstGeom>
        </p:spPr>
      </p:pic>
      <p:sp>
        <p:nvSpPr>
          <p:cNvPr id="31" name="Rectangle 30"/>
          <p:cNvSpPr/>
          <p:nvPr/>
        </p:nvSpPr>
        <p:spPr>
          <a:xfrm>
            <a:off x="2297509" y="5363966"/>
            <a:ext cx="1791156" cy="307777"/>
          </a:xfrm>
          <a:prstGeom prst="rect">
            <a:avLst/>
          </a:prstGeom>
        </p:spPr>
        <p:txBody>
          <a:bodyPr wrap="square">
            <a:spAutoFit/>
          </a:bodyPr>
          <a:lstStyle/>
          <a:p>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1579285256"/>
              </p:ext>
            </p:extLst>
          </p:nvPr>
        </p:nvGraphicFramePr>
        <p:xfrm>
          <a:off x="4586005" y="2172715"/>
          <a:ext cx="3937879" cy="301598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Easy to deploy and manage with initiative GUI</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Purpose-built hardware yields high performance</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Large selection of models including variants with PoE</a:t>
                      </a:r>
                      <a:r>
                        <a:rPr lang="en-US" sz="1200" baseline="0" dirty="0" smtClean="0">
                          <a:cs typeface="Arial Narrow"/>
                        </a:rPr>
                        <a:t> ports, integrated WiFi Interface allows most appropriate devices for different environments.</a:t>
                      </a:r>
                      <a:endParaRPr lang="en-US" sz="1200" dirty="0" smtClean="0">
                        <a:cs typeface="Arial Narrow"/>
                      </a:endParaRP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Application control plus identity and device-based policy enforcement provides more granular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Cost-efficient solution with comprehensive and extensive UTM features</a:t>
                      </a:r>
                    </a:p>
                  </a:txBody>
                  <a:tcPr anchor="ctr"/>
                </a:tc>
              </a:tr>
            </a:tbl>
          </a:graphicData>
        </a:graphic>
      </p:graphicFrame>
      <p:grpSp>
        <p:nvGrpSpPr>
          <p:cNvPr id="29" name="Shape 411"/>
          <p:cNvGrpSpPr/>
          <p:nvPr/>
        </p:nvGrpSpPr>
        <p:grpSpPr>
          <a:xfrm>
            <a:off x="5540033" y="5761781"/>
            <a:ext cx="448491" cy="434599"/>
            <a:chOff x="5046835" y="3420139"/>
            <a:chExt cx="345082" cy="334393"/>
          </a:xfrm>
        </p:grpSpPr>
        <p:pic>
          <p:nvPicPr>
            <p:cNvPr id="32" name="Shape 412"/>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33" name="Shape 413"/>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SoC</a:t>
              </a:r>
            </a:p>
          </p:txBody>
        </p:sp>
      </p:grpSp>
      <p:grpSp>
        <p:nvGrpSpPr>
          <p:cNvPr id="34" name="Shape 414"/>
          <p:cNvGrpSpPr/>
          <p:nvPr/>
        </p:nvGrpSpPr>
        <p:grpSpPr>
          <a:xfrm>
            <a:off x="4718968" y="5761456"/>
            <a:ext cx="449712" cy="435127"/>
            <a:chOff x="2010350" y="3580575"/>
            <a:chExt cx="346021" cy="334799"/>
          </a:xfrm>
        </p:grpSpPr>
        <p:pic>
          <p:nvPicPr>
            <p:cNvPr id="35" name="Shape 415"/>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36" name="Shape 416"/>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10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cxnSp>
        <p:nvCxnSpPr>
          <p:cNvPr id="37" name="Shape 438"/>
          <p:cNvCxnSpPr>
            <a:stCxn id="35" idx="3"/>
            <a:endCxn id="32" idx="1"/>
          </p:cNvCxnSpPr>
          <p:nvPr/>
        </p:nvCxnSpPr>
        <p:spPr>
          <a:xfrm>
            <a:off x="5168680" y="5979020"/>
            <a:ext cx="371353" cy="61"/>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293915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839059193"/>
              </p:ext>
            </p:extLst>
          </p:nvPr>
        </p:nvGraphicFramePr>
        <p:xfrm>
          <a:off x="251999" y="1260000"/>
          <a:ext cx="8640003" cy="459392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638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311B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620B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3016B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3600A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3810A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5001A-SW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5001A-DW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ASM-FB4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ADM-FB8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ADM-XB2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 ●</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ASM-CX4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ASM-FX2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kern="1200" cap="none" spc="0" normalizeH="0" baseline="0" noProof="0" dirty="0" smtClean="0">
                          <a:ln>
                            <a:noFill/>
                          </a:ln>
                          <a:effectLst/>
                          <a:uLnTx/>
                          <a:uFillTx/>
                        </a:rPr>
                        <a:t>●</a:t>
                      </a:r>
                      <a:endParaRPr kumimoji="0" lang="en-US" sz="11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ASM-CE4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ADM-XE2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ASM-ET4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ASM-SAS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ASM-S08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ADM-FE8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  ●^</a:t>
                      </a:r>
                      <a:endParaRPr kumimoji="0" lang="en-US" sz="1100" b="0" i="0" u="none" strike="noStrike" cap="none" normalizeH="0" baseline="0" dirty="0" smtClean="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ADM-XD4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r>
                        <a:rPr kumimoji="0" lang="en-US" sz="1100" u="none" strike="noStrike" cap="none" normalizeH="0" baseline="0" dirty="0" smtClean="0">
                          <a:ln>
                            <a:noFill/>
                          </a:ln>
                          <a:effectLst/>
                        </a:rPr>
                        <a:t> ●</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40071" name="Text Box 228"/>
          <p:cNvSpPr txBox="1">
            <a:spLocks noChangeArrowheads="1"/>
          </p:cNvSpPr>
          <p:nvPr/>
        </p:nvSpPr>
        <p:spPr bwMode="auto">
          <a:xfrm>
            <a:off x="248307" y="6045135"/>
            <a:ext cx="3883240" cy="219307"/>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1000" dirty="0"/>
              <a:t>* max 2 modules total among CE4 &amp; </a:t>
            </a:r>
            <a:r>
              <a:rPr lang="en-US" sz="10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4292067358"/>
      </p:ext>
    </p:extLst>
  </p:cSld>
  <p:clrMapOvr>
    <a:masterClrMapping/>
  </p:clrMapOvr>
  <p:transition xmlns:p14="http://schemas.microsoft.com/office/powerpoint/2010/main" spd="slow">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123288543"/>
              </p:ext>
            </p:extLst>
          </p:nvPr>
        </p:nvGraphicFramePr>
        <p:xfrm>
          <a:off x="251999" y="1260000"/>
          <a:ext cx="8640003" cy="111338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311B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620B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3016B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3600A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3810A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5001A-SW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5001A-DW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RTM-XD2 Module</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latin typeface="Arial"/>
                          <a:cs typeface="Arial"/>
                        </a:rPr>
                        <a:t>FG 5050 &amp; FG 5140 Chassis</a:t>
                      </a: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67537070"/>
              </p:ext>
            </p:extLst>
          </p:nvPr>
        </p:nvGraphicFramePr>
        <p:xfrm>
          <a:off x="252000" y="2840548"/>
          <a:ext cx="8640000" cy="2145577"/>
        </p:xfrm>
        <a:graphic>
          <a:graphicData uri="http://schemas.openxmlformats.org/drawingml/2006/table">
            <a:tbl>
              <a:tblPr firstRow="1" bandRow="1">
                <a:effectLst/>
                <a:tableStyleId>{073A0DAA-6AF3-43AB-8588-CEC1D06C72B9}</a:tableStyleId>
              </a:tblPr>
              <a:tblGrid>
                <a:gridCol w="2632184"/>
                <a:gridCol w="3174699"/>
                <a:gridCol w="283311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FMC Modules (3950B)</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Interface</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ASIC</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FMC-XD2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FMC-XG2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SP2</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FMC-C20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20x 10/100/100 Copper ports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FMC-F20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 1-Gig SFP slots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FMC-XH0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NIL</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SP3</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46497152"/>
              </p:ext>
            </p:extLst>
          </p:nvPr>
        </p:nvGraphicFramePr>
        <p:xfrm>
          <a:off x="252000" y="5256969"/>
          <a:ext cx="8640000" cy="735673"/>
        </p:xfrm>
        <a:graphic>
          <a:graphicData uri="http://schemas.openxmlformats.org/drawingml/2006/table">
            <a:tbl>
              <a:tblPr firstRow="1" bandRow="1">
                <a:effectLst/>
                <a:tableStyleId>{073A0DAA-6AF3-43AB-8588-CEC1D06C72B9}</a:tableStyleId>
              </a:tblPr>
              <a:tblGrid>
                <a:gridCol w="2632184"/>
                <a:gridCol w="6007816"/>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FSM Modules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Supported Models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FSM-064</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FG-3951B , FG-1240B and 1240B-DC, FG-311B, FG-200B and FG-200B-POE</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3896441332"/>
      </p:ext>
    </p:extLst>
  </p:cSld>
  <p:clrMapOvr>
    <a:masterClrMapping/>
  </p:clrMapOvr>
  <p:transition xmlns:p14="http://schemas.microsoft.com/office/powerpoint/2010/main" spd="slow">
    <p:wip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208" y="2897827"/>
            <a:ext cx="687614" cy="689105"/>
          </a:xfrm>
          <a:prstGeom prst="rect">
            <a:avLst/>
          </a:prstGeom>
        </p:spPr>
      </p:pic>
    </p:spTree>
    <p:extLst>
      <p:ext uri="{BB962C8B-B14F-4D97-AF65-F5344CB8AC3E}">
        <p14:creationId xmlns:p14="http://schemas.microsoft.com/office/powerpoint/2010/main" val="253112937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85800" y="1295400"/>
            <a:ext cx="8305800" cy="4572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0" name="Oval 5"/>
          <p:cNvSpPr>
            <a:spLocks noChangeArrowheads="1"/>
          </p:cNvSpPr>
          <p:nvPr/>
        </p:nvSpPr>
        <p:spPr bwMode="auto">
          <a:xfrm>
            <a:off x="1159996"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1" name="Text Box 8"/>
          <p:cNvSpPr txBox="1">
            <a:spLocks noChangeArrowheads="1"/>
          </p:cNvSpPr>
          <p:nvPr/>
        </p:nvSpPr>
        <p:spPr bwMode="auto">
          <a:xfrm>
            <a:off x="1083796"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2" name="Oval 9"/>
          <p:cNvSpPr>
            <a:spLocks noChangeArrowheads="1"/>
          </p:cNvSpPr>
          <p:nvPr/>
        </p:nvSpPr>
        <p:spPr bwMode="auto">
          <a:xfrm>
            <a:off x="25146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3" name="Text Box 10"/>
          <p:cNvSpPr txBox="1">
            <a:spLocks noChangeArrowheads="1"/>
          </p:cNvSpPr>
          <p:nvPr/>
        </p:nvSpPr>
        <p:spPr bwMode="auto">
          <a:xfrm>
            <a:off x="2438400"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4" name="Oval 11"/>
          <p:cNvSpPr>
            <a:spLocks noChangeArrowheads="1"/>
          </p:cNvSpPr>
          <p:nvPr/>
        </p:nvSpPr>
        <p:spPr bwMode="auto">
          <a:xfrm>
            <a:off x="3853054"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5" name="Text Box 12"/>
          <p:cNvSpPr txBox="1">
            <a:spLocks noChangeArrowheads="1"/>
          </p:cNvSpPr>
          <p:nvPr/>
        </p:nvSpPr>
        <p:spPr bwMode="auto">
          <a:xfrm>
            <a:off x="35814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6" name="Oval 13"/>
          <p:cNvSpPr>
            <a:spLocks noChangeArrowheads="1"/>
          </p:cNvSpPr>
          <p:nvPr/>
        </p:nvSpPr>
        <p:spPr bwMode="auto">
          <a:xfrm>
            <a:off x="52667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7" name="Text Box 14"/>
          <p:cNvSpPr txBox="1">
            <a:spLocks noChangeArrowheads="1"/>
          </p:cNvSpPr>
          <p:nvPr/>
        </p:nvSpPr>
        <p:spPr bwMode="auto">
          <a:xfrm>
            <a:off x="49530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342804387"/>
              </p:ext>
            </p:extLst>
          </p:nvPr>
        </p:nvGraphicFramePr>
        <p:xfrm>
          <a:off x="152399" y="1828800"/>
          <a:ext cx="8839201" cy="1524635"/>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4" name="Oval 13"/>
          <p:cNvSpPr>
            <a:spLocks noChangeArrowheads="1"/>
          </p:cNvSpPr>
          <p:nvPr/>
        </p:nvSpPr>
        <p:spPr bwMode="auto">
          <a:xfrm>
            <a:off x="6553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15" name="Text Box 14"/>
          <p:cNvSpPr txBox="1">
            <a:spLocks noChangeArrowheads="1"/>
          </p:cNvSpPr>
          <p:nvPr/>
        </p:nvSpPr>
        <p:spPr bwMode="auto">
          <a:xfrm>
            <a:off x="6172200" y="12954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5" name="Oval 24"/>
          <p:cNvSpPr>
            <a:spLocks noChangeArrowheads="1"/>
          </p:cNvSpPr>
          <p:nvPr/>
        </p:nvSpPr>
        <p:spPr bwMode="auto">
          <a:xfrm>
            <a:off x="8077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6" name="Text Box 14"/>
          <p:cNvSpPr txBox="1">
            <a:spLocks noChangeArrowheads="1"/>
          </p:cNvSpPr>
          <p:nvPr/>
        </p:nvSpPr>
        <p:spPr bwMode="auto">
          <a:xfrm>
            <a:off x="7696200" y="1295400"/>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85800" y="3505200"/>
            <a:ext cx="8305800"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0" name="Oval 5"/>
          <p:cNvSpPr>
            <a:spLocks noChangeArrowheads="1"/>
          </p:cNvSpPr>
          <p:nvPr/>
        </p:nvSpPr>
        <p:spPr bwMode="auto">
          <a:xfrm>
            <a:off x="1159996"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1" name="Text Box 8"/>
          <p:cNvSpPr txBox="1">
            <a:spLocks noChangeArrowheads="1"/>
          </p:cNvSpPr>
          <p:nvPr/>
        </p:nvSpPr>
        <p:spPr bwMode="auto">
          <a:xfrm>
            <a:off x="1083796" y="3505200"/>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2" name="Oval 9"/>
          <p:cNvSpPr>
            <a:spLocks noChangeArrowheads="1"/>
          </p:cNvSpPr>
          <p:nvPr/>
        </p:nvSpPr>
        <p:spPr bwMode="auto">
          <a:xfrm>
            <a:off x="2318055"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3" name="Text Box 10"/>
          <p:cNvSpPr txBox="1">
            <a:spLocks noChangeArrowheads="1"/>
          </p:cNvSpPr>
          <p:nvPr/>
        </p:nvSpPr>
        <p:spPr bwMode="auto">
          <a:xfrm>
            <a:off x="2241855" y="35052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713911334"/>
              </p:ext>
            </p:extLst>
          </p:nvPr>
        </p:nvGraphicFramePr>
        <p:xfrm>
          <a:off x="152399" y="4038600"/>
          <a:ext cx="8839201" cy="2029968"/>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00157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latin typeface="Arial" charset="0"/>
              </a:rPr>
              <a:t>Supported Platform</a:t>
            </a:r>
          </a:p>
        </p:txBody>
      </p:sp>
      <p:cxnSp>
        <p:nvCxnSpPr>
          <p:cNvPr id="72706" name="Straight Connector 6"/>
          <p:cNvCxnSpPr>
            <a:cxnSpLocks noChangeShapeType="1"/>
          </p:cNvCxnSpPr>
          <p:nvPr/>
        </p:nvCxnSpPr>
        <p:spPr bwMode="auto">
          <a:xfrm>
            <a:off x="466725" y="2362200"/>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pic>
        <p:nvPicPr>
          <p:cNvPr id="72707" name="Picture 52" descr="Small-Appliance_Lt-s.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9125" y="1524000"/>
            <a:ext cx="8493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373063" y="2057400"/>
            <a:ext cx="1143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Entry Level</a:t>
            </a:r>
            <a:endParaRPr lang="en-US" sz="1400" b="1" dirty="0">
              <a:solidFill>
                <a:srgbClr val="C00000"/>
              </a:solidFill>
              <a:latin typeface="Helvetica 55 Roman" charset="0"/>
              <a:cs typeface="Helvetica 55 Roman" charset="0"/>
            </a:endParaRPr>
          </a:p>
        </p:txBody>
      </p:sp>
      <p:sp>
        <p:nvSpPr>
          <p:cNvPr id="8" name="TextBox 7"/>
          <p:cNvSpPr txBox="1"/>
          <p:nvPr/>
        </p:nvSpPr>
        <p:spPr>
          <a:xfrm>
            <a:off x="1811673" y="1218427"/>
            <a:ext cx="6781800" cy="1569660"/>
          </a:xfrm>
          <a:prstGeom prst="rect">
            <a:avLst/>
          </a:prstGeom>
          <a:noFill/>
        </p:spPr>
        <p:txBody>
          <a:bodyPr wrap="square" numCol="3">
            <a:spAutoFit/>
          </a:bodyPr>
          <a:lstStyle/>
          <a:p>
            <a:pPr marL="171450" indent="-171450">
              <a:buFont typeface="Arial"/>
              <a:buChar char="•"/>
              <a:defRPr/>
            </a:pPr>
            <a:r>
              <a:rPr lang="en-US" sz="1600" b="1" dirty="0" smtClean="0"/>
              <a:t>FG/FWF-20C</a:t>
            </a:r>
            <a:endParaRPr lang="en-US" sz="1600" b="1" dirty="0"/>
          </a:p>
          <a:p>
            <a:pPr marL="171450" indent="-171450">
              <a:buFont typeface="Arial"/>
              <a:buChar char="•"/>
              <a:defRPr/>
            </a:pPr>
            <a:r>
              <a:rPr lang="en-US" sz="1600" b="1" dirty="0" smtClean="0"/>
              <a:t>FG/FWF-30C/POE</a:t>
            </a:r>
          </a:p>
          <a:p>
            <a:pPr marL="171450" indent="-171450">
              <a:buFont typeface="Arial"/>
              <a:buChar char="•"/>
              <a:defRPr/>
            </a:pPr>
            <a:r>
              <a:rPr lang="en-US" sz="1600" b="1" dirty="0" smtClean="0"/>
              <a:t>FG/FWF-40C</a:t>
            </a:r>
            <a:endParaRPr lang="en-US" sz="1600" b="1" dirty="0">
              <a:ea typeface="Zapf Dingbats"/>
              <a:cs typeface="Zapf Dingbats"/>
              <a:sym typeface="Zapf Dingbats"/>
            </a:endParaRPr>
          </a:p>
          <a:p>
            <a:pPr marL="171450" indent="-171450">
              <a:buFont typeface="Arial"/>
              <a:buChar char="•"/>
              <a:defRPr/>
            </a:pPr>
            <a:r>
              <a:rPr lang="en-US" sz="1600" b="1" dirty="0" smtClean="0"/>
              <a:t>FG/FWF-60C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FG/FWF-60D/POE</a:t>
            </a:r>
          </a:p>
          <a:p>
            <a:pPr marL="171450" indent="-171450">
              <a:buFont typeface="Arial"/>
              <a:buChar char="•"/>
              <a:defRPr/>
            </a:pPr>
            <a:r>
              <a:rPr lang="en-US" sz="1600" b="1" dirty="0"/>
              <a:t>FG/FWF-</a:t>
            </a:r>
            <a:r>
              <a:rPr lang="en-US" sz="1600" b="1" dirty="0" smtClean="0"/>
              <a:t>60D-3G4G</a:t>
            </a:r>
          </a:p>
          <a:p>
            <a:pPr marL="171450" indent="-171450">
              <a:buFont typeface="Arial"/>
              <a:buChar char="•"/>
              <a:defRPr/>
            </a:pPr>
            <a:r>
              <a:rPr lang="en-US" sz="1600" b="1" dirty="0"/>
              <a:t>FG-</a:t>
            </a:r>
            <a:r>
              <a:rPr lang="en-US" sz="1600" b="1" dirty="0" smtClean="0"/>
              <a:t>70D</a:t>
            </a:r>
          </a:p>
          <a:p>
            <a:pPr marL="171450" indent="-171450">
              <a:buFont typeface="Arial"/>
              <a:buChar char="•"/>
              <a:defRPr/>
            </a:pPr>
            <a:r>
              <a:rPr lang="en-US" sz="1600" b="1" dirty="0" smtClean="0"/>
              <a:t>FG/FWF-80C(M)</a:t>
            </a: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FG-80D</a:t>
            </a:r>
            <a:endParaRPr lang="en-US" sz="1600" b="1" dirty="0"/>
          </a:p>
          <a:p>
            <a:pPr marL="171450" indent="-171450">
              <a:buFont typeface="Arial"/>
              <a:buChar char="•"/>
              <a:defRPr/>
            </a:pPr>
            <a:r>
              <a:rPr lang="en-US" sz="1600" b="1" dirty="0" smtClean="0"/>
              <a:t>FG/FWF-90D*/POE</a:t>
            </a:r>
          </a:p>
          <a:p>
            <a:pPr marL="171450" indent="-171450">
              <a:buFont typeface="Arial"/>
              <a:buChar char="•"/>
              <a:defRPr/>
            </a:pPr>
            <a:r>
              <a:rPr lang="en-US" sz="1600" b="1" dirty="0" smtClean="0"/>
              <a:t>FG-110/111C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72710" name="Picture 22" descr="1U_Lt-s_x200.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42925" y="2715161"/>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1" name="Straight Connector 13"/>
          <p:cNvCxnSpPr>
            <a:cxnSpLocks noChangeShapeType="1"/>
          </p:cNvCxnSpPr>
          <p:nvPr/>
        </p:nvCxnSpPr>
        <p:spPr bwMode="auto">
          <a:xfrm>
            <a:off x="466725" y="3705761"/>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2" name="TextBox 14"/>
          <p:cNvSpPr txBox="1">
            <a:spLocks noChangeArrowheads="1"/>
          </p:cNvSpPr>
          <p:nvPr/>
        </p:nvSpPr>
        <p:spPr bwMode="auto">
          <a:xfrm>
            <a:off x="373063" y="3400961"/>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C00000"/>
                </a:solidFill>
                <a:latin typeface="Helvetica 55 Roman" charset="0"/>
                <a:cs typeface="Helvetica 55 Roman" charset="0"/>
              </a:rPr>
              <a:t>Mid Range</a:t>
            </a:r>
          </a:p>
        </p:txBody>
      </p:sp>
      <p:sp>
        <p:nvSpPr>
          <p:cNvPr id="16" name="TextBox 15"/>
          <p:cNvSpPr txBox="1"/>
          <p:nvPr/>
        </p:nvSpPr>
        <p:spPr>
          <a:xfrm>
            <a:off x="1811673" y="2486561"/>
            <a:ext cx="6934200" cy="1323439"/>
          </a:xfrm>
          <a:prstGeom prst="rect">
            <a:avLst/>
          </a:prstGeom>
          <a:noFill/>
        </p:spPr>
        <p:txBody>
          <a:bodyPr wrap="square" numCol="3">
            <a:spAutoFit/>
          </a:bodyPr>
          <a:lstStyle/>
          <a:p>
            <a:pPr marL="171450" indent="-171450">
              <a:buFont typeface="Arial"/>
              <a:buChar char="•"/>
              <a:defRPr/>
            </a:pPr>
            <a:r>
              <a:rPr lang="en-US" sz="1600" b="1" dirty="0" smtClean="0"/>
              <a:t>FG-100D Series</a:t>
            </a:r>
            <a:endParaRPr lang="en-US" sz="1600" b="1" dirty="0"/>
          </a:p>
          <a:p>
            <a:pPr marL="171450" indent="-171450">
              <a:buFont typeface="Arial"/>
              <a:buChar char="•"/>
              <a:defRPr/>
            </a:pPr>
            <a:r>
              <a:rPr lang="en-US" sz="1600" b="1" dirty="0"/>
              <a:t>FG200B(POE</a:t>
            </a:r>
            <a:r>
              <a:rPr lang="en-US" sz="1600" b="1" dirty="0" smtClean="0"/>
              <a:t>)</a:t>
            </a:r>
          </a:p>
          <a:p>
            <a:pPr marL="171450" indent="-171450">
              <a:buFont typeface="Arial"/>
              <a:buChar char="•"/>
              <a:defRPr/>
            </a:pPr>
            <a:r>
              <a:rPr lang="en-US" sz="1600" b="1" dirty="0" smtClean="0">
                <a:ea typeface="Zapf Dingbats"/>
                <a:cs typeface="Zapf Dingbats"/>
                <a:sym typeface="Zapf Dingbats"/>
              </a:rPr>
              <a:t>FG200D Series</a:t>
            </a:r>
            <a:endParaRPr lang="en-US" sz="1600" b="1" dirty="0" smtClean="0"/>
          </a:p>
          <a:p>
            <a:pPr marL="171450" indent="-171450">
              <a:buFont typeface="Arial"/>
              <a:buChar char="•"/>
              <a:defRPr/>
            </a:pPr>
            <a:r>
              <a:rPr lang="en-US" sz="1600" b="1" dirty="0" smtClean="0"/>
              <a:t>FG300C</a:t>
            </a: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FG310/311B</a:t>
            </a:r>
            <a:endParaRPr lang="en-US" sz="1600" b="1" dirty="0">
              <a:ea typeface="Zapf Dingbats"/>
              <a:cs typeface="Zapf Dingbats"/>
              <a:sym typeface="Zapf Dingbats"/>
            </a:endParaRPr>
          </a:p>
          <a:p>
            <a:pPr marL="171450" indent="-171450">
              <a:buFont typeface="Arial"/>
              <a:buChar char="•"/>
              <a:defRPr/>
            </a:pPr>
            <a:r>
              <a:rPr lang="en-US" sz="1600" b="1" dirty="0" smtClean="0"/>
              <a:t>FG-300D/500D*</a:t>
            </a:r>
          </a:p>
          <a:p>
            <a:pPr marL="171450" indent="-171450">
              <a:buFont typeface="Arial"/>
              <a:buChar char="•"/>
              <a:defRPr/>
            </a:pPr>
            <a:r>
              <a:rPr lang="en-US" sz="1600" b="1" dirty="0" smtClean="0"/>
              <a:t>FG-600C</a:t>
            </a: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FG-620/621B</a:t>
            </a: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FG800C</a:t>
            </a:r>
            <a:endParaRPr lang="en-US" sz="1600" b="1" dirty="0">
              <a:ea typeface="Zapf Dingbats"/>
              <a:cs typeface="Zapf Dingbats"/>
              <a:sym typeface="Zapf Dingbats"/>
            </a:endParaRPr>
          </a:p>
        </p:txBody>
      </p:sp>
      <p:cxnSp>
        <p:nvCxnSpPr>
          <p:cNvPr id="72714" name="Straight Connector 16"/>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5" name="TextBox 18"/>
          <p:cNvSpPr txBox="1">
            <a:spLocks noChangeArrowheads="1"/>
          </p:cNvSpPr>
          <p:nvPr/>
        </p:nvSpPr>
        <p:spPr bwMode="auto">
          <a:xfrm>
            <a:off x="373063" y="4675188"/>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High End</a:t>
            </a:r>
            <a:endParaRPr lang="en-US" sz="1400" b="1" dirty="0">
              <a:solidFill>
                <a:srgbClr val="C00000"/>
              </a:solidFill>
              <a:latin typeface="Helvetica 55 Roman" charset="0"/>
              <a:cs typeface="Helvetica 55 Roman" charset="0"/>
            </a:endParaRPr>
          </a:p>
        </p:txBody>
      </p:sp>
      <p:sp>
        <p:nvSpPr>
          <p:cNvPr id="20" name="TextBox 19"/>
          <p:cNvSpPr txBox="1"/>
          <p:nvPr/>
        </p:nvSpPr>
        <p:spPr>
          <a:xfrm>
            <a:off x="1823219" y="3852534"/>
            <a:ext cx="6781800" cy="1815882"/>
          </a:xfrm>
          <a:prstGeom prst="rect">
            <a:avLst/>
          </a:prstGeom>
          <a:noFill/>
        </p:spPr>
        <p:txBody>
          <a:bodyPr numCol="3">
            <a:spAutoFit/>
          </a:bodyPr>
          <a:lstStyle/>
          <a:p>
            <a:pPr marL="171450" indent="-171450">
              <a:buFont typeface="Arial"/>
              <a:buChar char="•"/>
              <a:defRPr/>
            </a:pPr>
            <a:r>
              <a:rPr lang="en-US" sz="1600" b="1" dirty="0" smtClean="0">
                <a:ea typeface="Zapf Dingbats"/>
                <a:cs typeface="Zapf Dingbats"/>
                <a:sym typeface="Zapf Dingbats"/>
              </a:rPr>
              <a:t>FG1000C</a:t>
            </a:r>
            <a:endParaRPr lang="en-US" sz="1600" b="1" dirty="0">
              <a:ea typeface="Zapf Dingbats"/>
              <a:cs typeface="Zapf Dingbats"/>
              <a:sym typeface="Zapf Dingbats"/>
            </a:endParaRPr>
          </a:p>
          <a:p>
            <a:pPr marL="171450" indent="-171450">
              <a:buFont typeface="Arial"/>
              <a:buChar char="•"/>
              <a:defRPr/>
            </a:pPr>
            <a:r>
              <a:rPr lang="en-US" sz="1600" b="1" dirty="0">
                <a:ea typeface="Zapf Dingbats"/>
                <a:cs typeface="Zapf Dingbats"/>
                <a:sym typeface="Zapf Dingbats"/>
              </a:rPr>
              <a:t>FG1240B</a:t>
            </a:r>
          </a:p>
          <a:p>
            <a:pPr marL="171450" indent="-171450">
              <a:buFont typeface="Arial"/>
              <a:buChar char="•"/>
              <a:defRPr/>
            </a:pPr>
            <a:r>
              <a:rPr lang="en-US" sz="1600" b="1" dirty="0" smtClean="0">
                <a:ea typeface="Zapf Dingbats"/>
                <a:cs typeface="Zapf Dingbats"/>
                <a:sym typeface="Zapf Dingbats"/>
              </a:rPr>
              <a:t>FG1500D*</a:t>
            </a: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a:defRPr/>
            </a:pP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-3016B</a:t>
            </a:r>
          </a:p>
          <a:p>
            <a:pPr marL="171450" indent="-171450">
              <a:buFont typeface="Arial"/>
              <a:buChar char="•"/>
              <a:defRPr/>
            </a:pPr>
            <a:r>
              <a:rPr lang="en-US" sz="1600" b="1" dirty="0"/>
              <a:t>FG-3040B</a:t>
            </a:r>
            <a:endParaRPr lang="en-US" sz="1600" b="1" dirty="0">
              <a:ea typeface="Zapf Dingbats"/>
              <a:cs typeface="Zapf Dingbats"/>
              <a:sym typeface="Zapf Dingbats"/>
            </a:endParaRPr>
          </a:p>
          <a:p>
            <a:pPr marL="171450" indent="-171450">
              <a:buFont typeface="Arial"/>
              <a:buChar char="•"/>
              <a:defRPr/>
            </a:pPr>
            <a:r>
              <a:rPr lang="en-US" sz="1600" b="1" dirty="0"/>
              <a:t>FG-3140B</a:t>
            </a: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a:t>
            </a:r>
            <a:r>
              <a:rPr lang="en-US" sz="1600" b="1" dirty="0" smtClean="0"/>
              <a:t>3240C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FG-3600C</a:t>
            </a:r>
          </a:p>
          <a:p>
            <a:pPr marL="171450" indent="-171450">
              <a:buFont typeface="Arial"/>
              <a:buChar char="•"/>
              <a:defRPr/>
            </a:pPr>
            <a:r>
              <a:rPr lang="en-US" sz="1600" b="1" dirty="0" smtClean="0"/>
              <a:t>FG</a:t>
            </a:r>
            <a:r>
              <a:rPr lang="en-US" sz="1600" b="1" dirty="0"/>
              <a:t>-</a:t>
            </a:r>
            <a:r>
              <a:rPr lang="en-US" sz="1600" b="1" dirty="0" smtClean="0"/>
              <a:t>3700D*</a:t>
            </a:r>
            <a:endParaRPr lang="en-US" sz="1600" b="1" dirty="0"/>
          </a:p>
          <a:p>
            <a:pPr marL="171450" indent="-171450">
              <a:buFont typeface="Arial"/>
              <a:buChar char="•"/>
              <a:defRPr/>
            </a:pPr>
            <a:r>
              <a:rPr lang="en-US" sz="1600" b="1" dirty="0" smtClean="0">
                <a:ea typeface="Zapf Dingbats"/>
                <a:cs typeface="Zapf Dingbats"/>
                <a:sym typeface="Zapf Dingbats"/>
              </a:rPr>
              <a:t>FG</a:t>
            </a:r>
            <a:r>
              <a:rPr lang="en-US" sz="1600" b="1" dirty="0">
                <a:ea typeface="Zapf Dingbats"/>
                <a:cs typeface="Zapf Dingbats"/>
                <a:sym typeface="Zapf Dingbats"/>
              </a:rPr>
              <a:t>-</a:t>
            </a:r>
            <a:r>
              <a:rPr lang="en-US" sz="1600" b="1" dirty="0" smtClean="0">
                <a:ea typeface="Zapf Dingbats"/>
                <a:cs typeface="Zapf Dingbats"/>
                <a:sym typeface="Zapf Dingbats"/>
              </a:rPr>
              <a:t>3810A</a:t>
            </a:r>
            <a:endParaRPr lang="en-US" sz="1600" b="1" dirty="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FG-3950/51B</a:t>
            </a:r>
          </a:p>
          <a:p>
            <a:pPr>
              <a:defRPr/>
            </a:pPr>
            <a:endParaRPr lang="en-US" sz="1600" dirty="0">
              <a:solidFill>
                <a:srgbClr val="404040"/>
              </a:solidFill>
              <a:latin typeface="Helvetica 55 Roman"/>
              <a:cs typeface="Helvetica 55 Roman"/>
            </a:endParaRPr>
          </a:p>
        </p:txBody>
      </p:sp>
      <p:pic>
        <p:nvPicPr>
          <p:cNvPr id="72717" name="Picture 43" descr="2U_Lt-s.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47688" y="3962400"/>
            <a:ext cx="11223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8" name="Straight Connector 21"/>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2719" name="Straight Connector 22"/>
          <p:cNvCxnSpPr>
            <a:cxnSpLocks noChangeShapeType="1"/>
          </p:cNvCxnSpPr>
          <p:nvPr/>
        </p:nvCxnSpPr>
        <p:spPr bwMode="auto">
          <a:xfrm>
            <a:off x="466725" y="5632522"/>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20" name="TextBox 23"/>
          <p:cNvSpPr txBox="1">
            <a:spLocks noChangeArrowheads="1"/>
          </p:cNvSpPr>
          <p:nvPr/>
        </p:nvSpPr>
        <p:spPr bwMode="auto">
          <a:xfrm>
            <a:off x="373063" y="5327722"/>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a:solidFill>
                  <a:srgbClr val="C00000"/>
                </a:solidFill>
                <a:latin typeface="Helvetica 55 Roman" charset="0"/>
                <a:cs typeface="Helvetica 55 Roman" charset="0"/>
              </a:rPr>
              <a:t>5000 Series</a:t>
            </a:r>
          </a:p>
        </p:txBody>
      </p:sp>
      <p:sp>
        <p:nvSpPr>
          <p:cNvPr id="25" name="TextBox 24"/>
          <p:cNvSpPr txBox="1"/>
          <p:nvPr/>
        </p:nvSpPr>
        <p:spPr>
          <a:xfrm>
            <a:off x="1811673" y="5101058"/>
            <a:ext cx="6781800" cy="830997"/>
          </a:xfrm>
          <a:prstGeom prst="rect">
            <a:avLst/>
          </a:prstGeom>
          <a:noFill/>
        </p:spPr>
        <p:txBody>
          <a:bodyPr numCol="3">
            <a:spAutoFit/>
          </a:bodyPr>
          <a:lstStyle/>
          <a:p>
            <a:pPr marL="171450" indent="-171450">
              <a:buFont typeface="Arial"/>
              <a:buChar char="•"/>
              <a:defRPr/>
            </a:pPr>
            <a:r>
              <a:rPr lang="en-US" sz="1600" b="1" dirty="0"/>
              <a:t>FG-5001A-SW/</a:t>
            </a:r>
            <a:r>
              <a:rPr lang="en-US" sz="1600" b="1" dirty="0" smtClean="0"/>
              <a:t>DW</a:t>
            </a:r>
            <a:endParaRPr lang="en-US" sz="1600" b="1" dirty="0"/>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5001B/C</a:t>
            </a:r>
            <a:endParaRPr lang="en-US" sz="1600" b="1" dirty="0">
              <a:ea typeface="Zapf Dingbats"/>
              <a:cs typeface="Zapf Dingbats"/>
              <a:sym typeface="Zapf Dingbats"/>
            </a:endParaRPr>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5101C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27" name="Picture 26" descr="FS-5003A_F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90525" y="5159447"/>
            <a:ext cx="1317625" cy="120650"/>
          </a:xfrm>
          <a:prstGeom prst="rect">
            <a:avLst/>
          </a:prstGeom>
          <a:noFill/>
          <a:ln>
            <a:noFill/>
          </a:ln>
          <a:effectLst>
            <a:outerShdw blurRad="63500" sx="102000" sy="102000" algn="ctr"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7" name="TextBox 1"/>
          <p:cNvSpPr txBox="1">
            <a:spLocks noChangeArrowheads="1"/>
          </p:cNvSpPr>
          <p:nvPr/>
        </p:nvSpPr>
        <p:spPr bwMode="auto">
          <a:xfrm>
            <a:off x="7059613" y="58578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rgbClr val="404040"/>
                </a:solidFill>
                <a:latin typeface="Helvetica 55 Roman" charset="0"/>
                <a:cs typeface="Helvetica 55 Roman" charset="0"/>
              </a:rPr>
              <a:t>* Available on patch </a:t>
            </a:r>
            <a:r>
              <a:rPr lang="en-US" sz="1000" dirty="0" smtClean="0">
                <a:solidFill>
                  <a:srgbClr val="404040"/>
                </a:solidFill>
                <a:latin typeface="Helvetica 55 Roman" charset="0"/>
                <a:cs typeface="Helvetica 55 Roman" charset="0"/>
              </a:rPr>
              <a:t>releases</a:t>
            </a:r>
            <a:endParaRPr lang="en-US" sz="1000" dirty="0">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2252403992"/>
      </p:ext>
    </p:extLst>
  </p:cSld>
  <p:clrMapOvr>
    <a:masterClrMapping/>
  </p:clrMapOvr>
  <p:transition xmlns:p14="http://schemas.microsoft.com/office/powerpoint/2010/main" spd="slow">
    <p:wip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1412952087"/>
              </p:ext>
            </p:extLst>
          </p:nvPr>
        </p:nvGraphicFramePr>
        <p:xfrm>
          <a:off x="251999" y="1260000"/>
          <a:ext cx="8640002" cy="45415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206150">
                <a:tc>
                  <a:txBody>
                    <a:bodyPr/>
                    <a:lstStyle/>
                    <a:p>
                      <a:r>
                        <a:rPr lang="en-US" sz="1300" dirty="0" smtClean="0"/>
                        <a:t>Disk Logging</a:t>
                      </a:r>
                      <a:endParaRPr lang="en-US" sz="1300" b="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Memory Logging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Identity Based Policies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IPSEC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SSL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SSL Inspection</a:t>
                      </a:r>
                      <a:endParaRPr lang="en-US" sz="1300" b="0" baseline="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dirty="0" smtClean="0">
                          <a:solidFill>
                            <a:srgbClr val="FFFFFF"/>
                          </a:solidFill>
                        </a:rPr>
                        <a:t>SSL</a:t>
                      </a:r>
                      <a:r>
                        <a:rPr lang="en-US" sz="1300" b="1" baseline="0" dirty="0" smtClean="0">
                          <a:solidFill>
                            <a:srgbClr val="FFFFFF"/>
                          </a:solidFill>
                        </a:rPr>
                        <a:t> Offloading</a:t>
                      </a:r>
                      <a:endParaRPr lang="en-US"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Endpoint Control</a:t>
                      </a:r>
                      <a:endParaRPr lang="en-US" sz="1300" b="0"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smtClean="0"/>
                        <a:t>SSH Proxy</a:t>
                      </a:r>
                      <a:endParaRPr lang="en-US" sz="1300" b="0"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Traffic Shaping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DLP Fingerprint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VLAN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WAN Opt. / Web Cache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Wireless</a:t>
                      </a:r>
                      <a:r>
                        <a:rPr lang="en-US" sz="1300" b="1" baseline="0" dirty="0" smtClean="0">
                          <a:solidFill>
                            <a:srgbClr val="FFFFFF"/>
                          </a:solidFill>
                        </a:rPr>
                        <a:t> Controller</a:t>
                      </a:r>
                      <a:endParaRPr lang="en-US"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bl>
          </a:graphicData>
        </a:graphic>
      </p:graphicFrame>
      <p:sp>
        <p:nvSpPr>
          <p:cNvPr id="4" name="TextBox 3"/>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2951135168"/>
      </p:ext>
    </p:extLst>
  </p:cSld>
  <p:clrMapOvr>
    <a:masterClrMapping/>
  </p:clrMapOvr>
  <p:transition xmlns:p14="http://schemas.microsoft.com/office/powerpoint/2010/main">
    <p:wipe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2027868606"/>
              </p:ext>
            </p:extLst>
          </p:nvPr>
        </p:nvGraphicFramePr>
        <p:xfrm>
          <a:off x="251999" y="1260000"/>
          <a:ext cx="8640002" cy="27127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 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Vulnerability Scan</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HA</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DNS Server</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Explicit Proxy</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Dynamic Routing</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VDOM</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FSSO/Remote </a:t>
                      </a:r>
                      <a:r>
                        <a:rPr lang="en-US" sz="1300" b="1" dirty="0" err="1" smtClean="0">
                          <a:solidFill>
                            <a:srgbClr val="FFFFFF"/>
                          </a:solidFill>
                          <a:latin typeface="Arial"/>
                          <a:cs typeface="Arial"/>
                        </a:rPr>
                        <a:t>Auth</a:t>
                      </a:r>
                      <a:r>
                        <a:rPr lang="en-US" sz="1300" b="1" dirty="0" smtClean="0">
                          <a:solidFill>
                            <a:srgbClr val="FFFFFF"/>
                          </a:solidFill>
                          <a:latin typeface="Arial"/>
                          <a:cs typeface="Arial"/>
                        </a:rPr>
                        <a:t> Services</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159107386"/>
      </p:ext>
    </p:extLst>
  </p:cSld>
  <p:clrMapOvr>
    <a:masterClrMapping/>
  </p:clrMapOvr>
  <p:transition xmlns:p14="http://schemas.microsoft.com/office/powerpoint/2010/main">
    <p:wipe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172773529"/>
              </p:ext>
            </p:extLst>
          </p:nvPr>
        </p:nvGraphicFramePr>
        <p:xfrm>
          <a:off x="251999" y="1260000"/>
          <a:ext cx="8640001" cy="33832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FSW-28C</a:t>
                      </a:r>
                      <a:endParaRPr lang="en-US" sz="1300" dirty="0"/>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FSW-224D-POE/FPOE</a:t>
                      </a:r>
                    </a:p>
                  </a:txBody>
                  <a:tcPr anchor="ctr">
                    <a:solidFill>
                      <a:srgbClr val="3C3C3C"/>
                    </a:solidFill>
                  </a:tcPr>
                </a:tc>
                <a:tc>
                  <a:txBody>
                    <a:bodyPr/>
                    <a:lstStyle/>
                    <a:p>
                      <a:pPr algn="ctr"/>
                      <a:r>
                        <a:rPr lang="en-US" sz="1300" dirty="0" smtClean="0"/>
                        <a:t>FSW-324B-POE</a:t>
                      </a:r>
                      <a:endParaRPr lang="en-US" sz="1300" dirty="0"/>
                    </a:p>
                  </a:txBody>
                  <a:tcPr anchor="ctr">
                    <a:solidFill>
                      <a:srgbClr val="3C3C3C"/>
                    </a:solidFill>
                  </a:tcPr>
                </a:tc>
                <a:tc>
                  <a:txBody>
                    <a:bodyPr/>
                    <a:lstStyle/>
                    <a:p>
                      <a:pPr algn="ctr"/>
                      <a:r>
                        <a:rPr lang="en-US" sz="1300" dirty="0" smtClean="0"/>
                        <a:t>FSW-348B</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FG-140D/-POE/-T1</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FG-240D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FG-280D-POE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FG-600C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FG-800C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FG-1000C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626693268"/>
      </p:ext>
    </p:extLst>
  </p:cSld>
  <p:clrMapOvr>
    <a:masterClrMapping/>
  </p:clrMapOvr>
  <p:transition xmlns:p14="http://schemas.microsoft.com/office/powerpoint/2010/main">
    <p:wipe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1947863"/>
            <a:ext cx="14525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850063" y="5791200"/>
            <a:ext cx="2293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cs typeface="Zapf Dingbats" charset="0"/>
                <a:sym typeface="Zapf Dingbats" charset="0"/>
              </a:rPr>
              <a:t>*Registration Required</a:t>
            </a:r>
          </a:p>
          <a:p>
            <a:pPr eaLnBrk="1" hangingPunct="1"/>
            <a:r>
              <a:rPr lang="en-US" sz="1000">
                <a:solidFill>
                  <a:srgbClr val="404040"/>
                </a:solidFill>
                <a:latin typeface="Helvetica 55 Roman" charset="0"/>
                <a:cs typeface="Zapf Dingbats" charset="0"/>
                <a:sym typeface="Zapf Dingbats" charset="0"/>
              </a:rPr>
              <a:t>** Available on selected Models</a:t>
            </a:r>
            <a:endParaRPr lang="en-US" sz="1000">
              <a:solidFill>
                <a:srgbClr val="404040"/>
              </a:solidFill>
              <a:latin typeface="Helvetica 55 Roman" charset="0"/>
              <a:cs typeface="Helvetica 55 Roman" charset="0"/>
            </a:endParaRPr>
          </a:p>
        </p:txBody>
      </p:sp>
      <p:sp>
        <p:nvSpPr>
          <p:cNvPr id="3" name="Rectangle 2"/>
          <p:cNvSpPr/>
          <p:nvPr/>
        </p:nvSpPr>
        <p:spPr>
          <a:xfrm>
            <a:off x="1435100" y="1446213"/>
            <a:ext cx="4572000" cy="2585323"/>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2 FortiTokenMobile License*</a:t>
            </a:r>
            <a:endParaRPr lang="en-US" sz="1800" dirty="0">
              <a:ea typeface="Zapf Dingbats"/>
              <a:cs typeface="Zapf Dingbats"/>
              <a:sym typeface="Zapf Dingbats"/>
            </a:endParaRPr>
          </a:p>
          <a:p>
            <a:pPr marL="285750" indent="-285750" fontAlgn="auto">
              <a:spcBef>
                <a:spcPts val="0"/>
              </a:spcBef>
              <a:spcAft>
                <a:spcPts val="0"/>
              </a:spcAft>
              <a:buFont typeface="Arial"/>
              <a:buChar char="•"/>
              <a:defRPr/>
            </a:pPr>
            <a:r>
              <a:rPr lang="en-US" sz="18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8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4205288"/>
            <a:ext cx="4572000" cy="1754327"/>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800" b="1" dirty="0">
                <a:sym typeface="Zapf Dingbats"/>
              </a:rPr>
              <a:t>Geography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Firmware Update</a:t>
            </a:r>
          </a:p>
        </p:txBody>
      </p:sp>
      <p:sp>
        <p:nvSpPr>
          <p:cNvPr id="73734" name="Rectangle 23"/>
          <p:cNvSpPr>
            <a:spLocks noChangeArrowheads="1"/>
          </p:cNvSpPr>
          <p:nvPr/>
        </p:nvSpPr>
        <p:spPr bwMode="auto">
          <a:xfrm>
            <a:off x="5792788" y="251460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FortiTokenMobile License </a:t>
            </a:r>
            <a:endParaRPr lang="en-US" sz="1800">
              <a:solidFill>
                <a:srgbClr val="9E0000"/>
              </a:solidFill>
            </a:endParaRP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8" y="1500188"/>
            <a:ext cx="708025" cy="471487"/>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8" y="1770063"/>
            <a:ext cx="263525" cy="3333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8" y="280352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Endpoint License** </a:t>
            </a:r>
          </a:p>
        </p:txBody>
      </p:sp>
      <p:sp>
        <p:nvSpPr>
          <p:cNvPr id="73738" name="Rectangle 27"/>
          <p:cNvSpPr>
            <a:spLocks noChangeArrowheads="1"/>
          </p:cNvSpPr>
          <p:nvPr/>
        </p:nvSpPr>
        <p:spPr bwMode="auto">
          <a:xfrm>
            <a:off x="5792788" y="309245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VDOM License** </a:t>
            </a:r>
          </a:p>
        </p:txBody>
      </p:sp>
      <p:sp>
        <p:nvSpPr>
          <p:cNvPr id="73739" name="Rectangle 28"/>
          <p:cNvSpPr>
            <a:spLocks noChangeArrowheads="1"/>
          </p:cNvSpPr>
          <p:nvPr/>
        </p:nvSpPr>
        <p:spPr bwMode="auto">
          <a:xfrm>
            <a:off x="5791200" y="3668713"/>
            <a:ext cx="3351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dirty="0">
                <a:solidFill>
                  <a:srgbClr val="9E0000"/>
                </a:solidFill>
              </a:rPr>
              <a:t>+ SMS Top-up</a:t>
            </a:r>
            <a:endParaRPr lang="en-US" sz="1800" dirty="0">
              <a:solidFill>
                <a:srgbClr val="9E0000"/>
              </a:solidFill>
            </a:endParaRPr>
          </a:p>
        </p:txBody>
      </p:sp>
      <p:sp>
        <p:nvSpPr>
          <p:cNvPr id="73740" name="Rectangle 29"/>
          <p:cNvSpPr>
            <a:spLocks noChangeArrowheads="1"/>
          </p:cNvSpPr>
          <p:nvPr/>
        </p:nvSpPr>
        <p:spPr bwMode="auto">
          <a:xfrm>
            <a:off x="5792788" y="338137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FortiCloud Storage Top-up</a:t>
            </a:r>
            <a:endParaRPr lang="en-US" sz="1800">
              <a:solidFill>
                <a:srgbClr val="9E0000"/>
              </a:solidFill>
            </a:endParaRPr>
          </a:p>
        </p:txBody>
      </p:sp>
      <p:cxnSp>
        <p:nvCxnSpPr>
          <p:cNvPr id="73741" name="Straight Connector 18"/>
          <p:cNvCxnSpPr>
            <a:cxnSpLocks noChangeShapeType="1"/>
          </p:cNvCxnSpPr>
          <p:nvPr/>
        </p:nvCxnSpPr>
        <p:spPr bwMode="auto">
          <a:xfrm>
            <a:off x="4953000" y="2743200"/>
            <a:ext cx="7620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5105400" y="2971800"/>
            <a:ext cx="6096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6200" y="3276600"/>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a:off x="4648200" y="3581400"/>
            <a:ext cx="1066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3745" name="TextBox 51"/>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393119178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5145088"/>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0" y="3810000"/>
            <a:ext cx="8667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4075113"/>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719388"/>
            <a:ext cx="854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508125"/>
            <a:ext cx="855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897063"/>
            <a:ext cx="393700" cy="493712"/>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419225"/>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b="1" dirty="0">
                <a:sym typeface="Zapf Dingbats"/>
              </a:rPr>
              <a:t>Botnet IP reputation DB</a:t>
            </a:r>
          </a:p>
          <a:p>
            <a:pPr marL="285750" indent="-285750" fontAlgn="auto">
              <a:spcBef>
                <a:spcPts val="0"/>
              </a:spcBef>
              <a:spcAft>
                <a:spcPts val="0"/>
              </a:spcAft>
              <a:buFont typeface="Arial"/>
              <a:buChar char="•"/>
              <a:defRPr/>
            </a:pPr>
            <a:r>
              <a:rPr lang="en-US" sz="1400" b="1" dirty="0" smtClean="0">
                <a:sym typeface="Zapf Dingbats"/>
              </a:rPr>
              <a:t>FortiCloud Sandbox Service (for v5.2.2 and below)</a:t>
            </a:r>
            <a:endParaRPr lang="en-US" sz="1400" b="1"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5" y="3130550"/>
            <a:ext cx="392113"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7432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b="1" dirty="0" smtClean="0">
                <a:sym typeface="Zapf Dingbats"/>
              </a:rPr>
              <a:t>DNS Based </a:t>
            </a:r>
            <a:r>
              <a:rPr lang="en-US" sz="1400" b="1"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4481513"/>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4003675"/>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5600700"/>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5" y="5122863"/>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
        <p:nvSpPr>
          <p:cNvPr id="74767" name="TextBox 43"/>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94046301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36899</TotalTime>
  <Words>20615</Words>
  <Application>Microsoft Macintosh PowerPoint</Application>
  <PresentationFormat>On-screen Show (4:3)</PresentationFormat>
  <Paragraphs>6625</Paragraphs>
  <Slides>215</Slides>
  <Notes>23</Notes>
  <HiddenSlides>0</HiddenSlides>
  <MMClips>0</MMClips>
  <ScaleCrop>false</ScaleCrop>
  <HeadingPairs>
    <vt:vector size="4" baseType="variant">
      <vt:variant>
        <vt:lpstr>Theme</vt:lpstr>
      </vt:variant>
      <vt:variant>
        <vt:i4>1</vt:i4>
      </vt:variant>
      <vt:variant>
        <vt:lpstr>Slide Titles</vt:lpstr>
      </vt:variant>
      <vt:variant>
        <vt:i4>215</vt:i4>
      </vt:variant>
    </vt:vector>
  </HeadingPairs>
  <TitlesOfParts>
    <vt:vector size="216" baseType="lpstr">
      <vt:lpstr>Default Theme</vt:lpstr>
      <vt:lpstr>Fortinet Product Quick Guide</vt:lpstr>
      <vt:lpstr>Complete Network Security Solution</vt:lpstr>
      <vt:lpstr>PowerPoint Presentation</vt:lpstr>
      <vt:lpstr>Content</vt:lpstr>
      <vt:lpstr>PowerPoint Presentation</vt:lpstr>
      <vt:lpstr>FortiGate Deployments</vt:lpstr>
      <vt:lpstr>FortiGate Product Range</vt:lpstr>
      <vt:lpstr>Inside FortiOS</vt:lpstr>
      <vt:lpstr>FortiGate Entry Level Series</vt:lpstr>
      <vt:lpstr>FortiGate Entry Level Series: Comparison</vt:lpstr>
      <vt:lpstr>FortiGate Entry Level Series: Comparison</vt:lpstr>
      <vt:lpstr>FortiGate Entry Level Series: Comparison</vt:lpstr>
      <vt:lpstr>FortiGate 20C-ADSL</vt:lpstr>
      <vt:lpstr>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FortiWiFi 80CM</vt:lpstr>
      <vt:lpstr>FortiGate 80D</vt:lpstr>
      <vt:lpstr>FortiGate/FortiWiFi 90D</vt:lpstr>
      <vt:lpstr>FortiGate/FortiWiFi 92D</vt:lpstr>
      <vt:lpstr>FortiGate/FortiWiFi 90D-POE</vt:lpstr>
      <vt:lpstr>FortiGate 94D-POE</vt:lpstr>
      <vt:lpstr>FortiGate 98D-POE</vt:lpstr>
      <vt:lpstr>FortiGate Mid-Range Series</vt:lpstr>
      <vt:lpstr>FortiGate Mid Range Devices: Comparison</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800C</vt:lpstr>
      <vt:lpstr>FortiGate 900D</vt:lpstr>
      <vt:lpstr>FortiGate High End Series</vt:lpstr>
      <vt:lpstr>FortiGate 1000 Series: Comparison</vt:lpstr>
      <vt:lpstr>FortiGate 3000 Series: Comparison (I)</vt:lpstr>
      <vt:lpstr>FortiGate 3000 Series: Comparison (II)</vt:lpstr>
      <vt:lpstr>FortiGate 1000C</vt:lpstr>
      <vt:lpstr>FortiGate 1000D</vt:lpstr>
      <vt:lpstr>FortiGate 1200D</vt:lpstr>
      <vt:lpstr>FortiGate 1500D</vt:lpstr>
      <vt:lpstr>FortiGate 3000D</vt:lpstr>
      <vt:lpstr>FortiGate 3100D</vt:lpstr>
      <vt:lpstr>FortiGate 3240C</vt:lpstr>
      <vt:lpstr>FortiGate 3200D</vt:lpstr>
      <vt:lpstr>FortiGate 3600C</vt:lpstr>
      <vt:lpstr>FortiGate 3700D</vt:lpstr>
      <vt:lpstr>FortiGate 3810D</vt:lpstr>
      <vt:lpstr>FortiGate 5000 Series</vt:lpstr>
      <vt:lpstr>FortiGate 5000-Series Bundles</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 Virtual Appliance Series</vt:lpstr>
      <vt:lpstr>FortiGate-VM</vt:lpstr>
      <vt:lpstr>Transceivers &amp;  Breakout Cables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Supported Platform</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 Positioning</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S-Series Family Overview</vt:lpstr>
      <vt:lpstr>FortiAP S311C/S313C</vt:lpstr>
      <vt:lpstr>FortiAP S321C/S323C</vt:lpstr>
      <vt:lpstr>Hardware Overview – FortiAP S-Series</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224B-POE</vt:lpstr>
      <vt:lpstr>FortiSwitch 224D-FPOE</vt:lpstr>
      <vt:lpstr>FortiSwitch 324B-POE</vt:lpstr>
      <vt:lpstr>FortiSwitch 348B</vt:lpstr>
      <vt:lpstr>FortiSwitch 448B</vt:lpstr>
      <vt:lpstr>FortiSwitch 548D-FPOE</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 &amp; AscenLink</vt:lpstr>
      <vt:lpstr>FortiADC D-Series</vt:lpstr>
      <vt:lpstr>FortiADC E-Series</vt:lpstr>
      <vt:lpstr>PowerPoint Presentation</vt:lpstr>
      <vt:lpstr>FortiWAN Series</vt:lpstr>
      <vt:lpstr>PowerPoint Presentation</vt:lpstr>
      <vt:lpstr>Introducing FortiCache</vt:lpstr>
      <vt:lpstr>FortiCache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PowerPoint Presentation</vt:lpstr>
      <vt:lpstr>Introducing FortiTap</vt:lpstr>
      <vt:lpstr>FortiTap Series</vt:lpstr>
      <vt:lpstr>PowerPoint Presentation</vt:lpstr>
      <vt:lpstr>Introducing FortiTester</vt:lpstr>
      <vt:lpstr>FortiTester Series</vt:lpstr>
      <vt:lpstr>PowerPoint Presentation</vt:lpstr>
      <vt:lpstr>Virtual Appliance Platforms</vt:lpstr>
      <vt:lpstr>FortiGuard Services</vt:lpstr>
      <vt:lpstr>Change Log</vt:lpstr>
    </vt:vector>
  </TitlesOfParts>
  <Company>Fortinet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Beau Crannell</dc:creator>
  <cp:lastModifiedBy>Robin Liao</cp:lastModifiedBy>
  <cp:revision>578</cp:revision>
  <cp:lastPrinted>2015-09-04T03:16:09Z</cp:lastPrinted>
  <dcterms:created xsi:type="dcterms:W3CDTF">2013-09-27T23:26:44Z</dcterms:created>
  <dcterms:modified xsi:type="dcterms:W3CDTF">2015-09-04T03:24:42Z</dcterms:modified>
</cp:coreProperties>
</file>